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85" r:id="rId5"/>
    <p:sldId id="286" r:id="rId6"/>
    <p:sldId id="287" r:id="rId7"/>
    <p:sldId id="288" r:id="rId8"/>
    <p:sldId id="257" r:id="rId9"/>
    <p:sldId id="291" r:id="rId10"/>
    <p:sldId id="292" r:id="rId11"/>
    <p:sldId id="318" r:id="rId12"/>
    <p:sldId id="266" r:id="rId13"/>
    <p:sldId id="294" r:id="rId14"/>
    <p:sldId id="295" r:id="rId15"/>
    <p:sldId id="296" r:id="rId16"/>
    <p:sldId id="300" r:id="rId17"/>
    <p:sldId id="297" r:id="rId18"/>
    <p:sldId id="298" r:id="rId19"/>
    <p:sldId id="261" r:id="rId20"/>
    <p:sldId id="313" r:id="rId21"/>
    <p:sldId id="306" r:id="rId22"/>
    <p:sldId id="271" r:id="rId23"/>
    <p:sldId id="270" r:id="rId24"/>
    <p:sldId id="304" r:id="rId25"/>
    <p:sldId id="303" r:id="rId26"/>
    <p:sldId id="309" r:id="rId27"/>
    <p:sldId id="269" r:id="rId28"/>
    <p:sldId id="273" r:id="rId29"/>
    <p:sldId id="299" r:id="rId30"/>
    <p:sldId id="312" r:id="rId31"/>
    <p:sldId id="319" r:id="rId32"/>
    <p:sldId id="272" r:id="rId33"/>
    <p:sldId id="307" r:id="rId34"/>
    <p:sldId id="275" r:id="rId35"/>
    <p:sldId id="316" r:id="rId36"/>
    <p:sldId id="314" r:id="rId37"/>
    <p:sldId id="305" r:id="rId38"/>
    <p:sldId id="274" r:id="rId39"/>
    <p:sldId id="315" r:id="rId40"/>
    <p:sldId id="320" r:id="rId41"/>
    <p:sldId id="317" r:id="rId42"/>
    <p:sldId id="260" r:id="rId43"/>
    <p:sldId id="281" r:id="rId44"/>
    <p:sldId id="282" r:id="rId45"/>
    <p:sldId id="283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11/28/2024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riechildrens.org/en-us/care-services/conditions-treatments/gender-development/diagnosis-treatment/Pages/hormone-therapy-transgender-females.asp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riechildrens.org/en-us/care-services/conditions-treatments/gender-development/diagnosis-treatment/Pages/hormone-therapy-transgender-males.aspx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patricia.diaz-escagedo@rhne.ch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 smtClean="0"/>
              <a:t>Transition à l’adolescence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 smtClean="0"/>
              <a:t>Patricia Diaz Escagedo</a:t>
            </a:r>
          </a:p>
          <a:p>
            <a:r>
              <a:rPr lang="fr-CH" dirty="0" smtClean="0"/>
              <a:t>Pédiatre Endocrinologue</a:t>
            </a:r>
          </a:p>
          <a:p>
            <a:r>
              <a:rPr lang="fr-CH" dirty="0" smtClean="0"/>
              <a:t>RHNe et </a:t>
            </a:r>
            <a:r>
              <a:rPr lang="fr-CH" dirty="0" err="1" smtClean="0"/>
              <a:t>eHnv</a:t>
            </a:r>
            <a:endParaRPr lang="fr-CH" dirty="0" smtClean="0"/>
          </a:p>
          <a:p>
            <a:r>
              <a:rPr lang="fr-CH" dirty="0" smtClean="0"/>
              <a:t>28.11.2024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0098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m Killermann's first version of Genderbread Person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913" y="670557"/>
            <a:ext cx="8714045" cy="563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6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Proportion de personnes transgenres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Survey-based </a:t>
            </a:r>
            <a:r>
              <a:rPr lang="en-US" dirty="0"/>
              <a:t>studies of adults: 0.3–0.5% (transgender), 0.3–4.5% (all TGD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Survey-based </a:t>
            </a:r>
            <a:r>
              <a:rPr lang="en-US" dirty="0"/>
              <a:t>studies of children and adolescents: 1.2–2.7% (transgender), 2.5–8.4% (all TGD </a:t>
            </a:r>
            <a:r>
              <a:rPr lang="en-US" dirty="0" smtClean="0"/>
              <a:t>)</a:t>
            </a:r>
          </a:p>
          <a:p>
            <a:endParaRPr lang="fr-CH" dirty="0" smtClean="0"/>
          </a:p>
          <a:p>
            <a:pPr marL="0" indent="0">
              <a:buNone/>
            </a:pPr>
            <a:r>
              <a:rPr lang="fr-CH" dirty="0" smtClean="0"/>
              <a:t>&lt;</a:t>
            </a:r>
            <a:r>
              <a:rPr lang="fr-CH" dirty="0"/>
              <a:t>30% des dysphories de genre exprimées en pré-pubère </a:t>
            </a:r>
            <a:r>
              <a:rPr lang="fr-CH" dirty="0" smtClean="0"/>
              <a:t>persistent</a:t>
            </a:r>
            <a:endParaRPr lang="fr-CH" dirty="0"/>
          </a:p>
          <a:p>
            <a:pPr marL="0" indent="0">
              <a:buNone/>
            </a:pPr>
            <a:r>
              <a:rPr lang="fr-CH" dirty="0" smtClean="0">
                <a:sym typeface="Wingdings" panose="05000000000000000000" pitchFamily="2" charset="2"/>
              </a:rPr>
              <a:t> </a:t>
            </a:r>
            <a:r>
              <a:rPr lang="fr-CH" dirty="0" smtClean="0"/>
              <a:t>Puberté</a:t>
            </a:r>
            <a:r>
              <a:rPr lang="fr-CH" dirty="0"/>
              <a:t>: étape cruciale car changements corporels </a:t>
            </a:r>
            <a:r>
              <a:rPr lang="fr-CH" dirty="0" smtClean="0"/>
              <a:t>peuvent augmenter </a:t>
            </a:r>
            <a:r>
              <a:rPr lang="fr-CH" dirty="0"/>
              <a:t>la dysphorie de </a:t>
            </a:r>
            <a:r>
              <a:rPr lang="fr-CH" dirty="0" smtClean="0"/>
              <a:t>genre et générer une anxiété ++</a:t>
            </a: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4" name="Rectangle 3"/>
          <p:cNvSpPr/>
          <p:nvPr/>
        </p:nvSpPr>
        <p:spPr>
          <a:xfrm>
            <a:off x="192504" y="6016047"/>
            <a:ext cx="11325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/>
              <a:t>Coleman, E et al. Standards de soins pour la santé </a:t>
            </a:r>
            <a:r>
              <a:rPr lang="fr-CH" dirty="0" smtClean="0"/>
              <a:t>des personnes </a:t>
            </a:r>
            <a:r>
              <a:rPr lang="fr-CH" dirty="0"/>
              <a:t>transgenres et de la diversité de genre</a:t>
            </a:r>
            <a:r>
              <a:rPr lang="fr-CH" dirty="0" smtClean="0"/>
              <a:t>, </a:t>
            </a:r>
            <a:r>
              <a:rPr lang="en-US" dirty="0" smtClean="0"/>
              <a:t>version </a:t>
            </a:r>
            <a:r>
              <a:rPr lang="en-US" dirty="0"/>
              <a:t>8, </a:t>
            </a:r>
            <a:r>
              <a:rPr lang="en-US" dirty="0" err="1"/>
              <a:t>Int</a:t>
            </a:r>
            <a:r>
              <a:rPr lang="en-US" dirty="0"/>
              <a:t> J </a:t>
            </a:r>
            <a:r>
              <a:rPr lang="en-US" dirty="0" err="1"/>
              <a:t>Transgend</a:t>
            </a:r>
            <a:r>
              <a:rPr lang="en-US" dirty="0"/>
              <a:t> Health. 2022 Sep </a:t>
            </a:r>
            <a:r>
              <a:rPr lang="en-US" dirty="0" smtClean="0"/>
              <a:t>6;23(</a:t>
            </a:r>
            <a:r>
              <a:rPr lang="en-US" dirty="0" err="1" smtClean="0"/>
              <a:t>Suppl</a:t>
            </a:r>
            <a:r>
              <a:rPr lang="en-US" dirty="0" smtClean="0"/>
              <a:t> </a:t>
            </a:r>
            <a:r>
              <a:rPr lang="fr-CH" dirty="0" smtClean="0"/>
              <a:t>1</a:t>
            </a:r>
            <a:r>
              <a:rPr lang="fr-CH" dirty="0"/>
              <a:t>):S1-5259. D01 :10.1080/26895269.2022.2100644</a:t>
            </a:r>
          </a:p>
        </p:txBody>
      </p:sp>
    </p:spTree>
    <p:extLst>
      <p:ext uri="{BB962C8B-B14F-4D97-AF65-F5344CB8AC3E}">
        <p14:creationId xmlns:p14="http://schemas.microsoft.com/office/powerpoint/2010/main" val="395370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Types de transition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</a:t>
            </a:r>
            <a:r>
              <a:rPr lang="fr-CH" b="1" dirty="0" smtClean="0"/>
              <a:t>Sociale + identité à l’état civil </a:t>
            </a:r>
            <a:r>
              <a:rPr lang="fr-CH" dirty="0" smtClean="0"/>
              <a:t>dès 16 ans ou avant 16 ans avec consentement des 2 parents/tuteurs légaux</a:t>
            </a:r>
          </a:p>
          <a:p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</a:t>
            </a:r>
            <a:r>
              <a:rPr lang="fr-CH" b="1" dirty="0" smtClean="0"/>
              <a:t>Hormonale :</a:t>
            </a:r>
            <a:r>
              <a:rPr lang="fr-CH" dirty="0" smtClean="0"/>
              <a:t> suppression hormonale ou </a:t>
            </a:r>
            <a:r>
              <a:rPr lang="fr-CH" dirty="0" smtClean="0"/>
              <a:t>hormonothérapie</a:t>
            </a:r>
            <a:r>
              <a:rPr lang="fr-CH" dirty="0" smtClean="0"/>
              <a:t> affirmative </a:t>
            </a:r>
            <a:r>
              <a:rPr lang="fr-CH" dirty="0" smtClean="0"/>
              <a:t>(testostérone ou </a:t>
            </a:r>
            <a:r>
              <a:rPr lang="fr-CH" dirty="0" err="1" smtClean="0"/>
              <a:t>oestrogènes</a:t>
            </a:r>
            <a:r>
              <a:rPr lang="fr-CH" dirty="0" smtClean="0"/>
              <a:t>)</a:t>
            </a:r>
          </a:p>
          <a:p>
            <a:pPr marL="0" indent="0">
              <a:buNone/>
            </a:pP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</a:t>
            </a:r>
            <a:r>
              <a:rPr lang="fr-CH" b="1" dirty="0" err="1" smtClean="0"/>
              <a:t>Chirugicale</a:t>
            </a:r>
            <a:r>
              <a:rPr lang="fr-CH" b="1" dirty="0" smtClean="0"/>
              <a:t>: </a:t>
            </a:r>
            <a:r>
              <a:rPr lang="fr-CH" dirty="0" smtClean="0"/>
              <a:t>uniquement </a:t>
            </a:r>
            <a:r>
              <a:rPr lang="fr-CH" dirty="0" err="1" smtClean="0"/>
              <a:t>torsoplastie</a:t>
            </a:r>
            <a:r>
              <a:rPr lang="fr-CH" dirty="0" smtClean="0"/>
              <a:t> dès 16 ans. Les autres opérations sont possibles dès 18 ans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467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Transition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Personnelle </a:t>
            </a:r>
            <a:r>
              <a:rPr lang="fr-CH" dirty="0"/>
              <a:t>et </a:t>
            </a:r>
            <a:r>
              <a:rPr lang="fr-CH" dirty="0" smtClean="0"/>
              <a:t>individuelle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Ne pas soutenir la personne en détresse est une forme de négligence médicale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Reporter le traitement n’est donc pas une décision anodine avec impact psychologique potentiellement dévastateur</a:t>
            </a:r>
          </a:p>
          <a:p>
            <a:endParaRPr lang="fr-CH" dirty="0" smtClean="0"/>
          </a:p>
          <a:p>
            <a:r>
              <a:rPr lang="fr-CH" dirty="0" smtClean="0">
                <a:sym typeface="Wingdings" panose="05000000000000000000" pitchFamily="2" charset="2"/>
              </a:rPr>
              <a:t> </a:t>
            </a:r>
            <a:r>
              <a:rPr lang="fr-CH" dirty="0" smtClean="0"/>
              <a:t>Etude récente avec 315 jeunes transgenres et non binaires (12-20 ans) </a:t>
            </a:r>
            <a:r>
              <a:rPr lang="fr-CH" dirty="0" err="1" smtClean="0"/>
              <a:t>évalué.e.s</a:t>
            </a:r>
            <a:r>
              <a:rPr lang="fr-CH" dirty="0" smtClean="0"/>
              <a:t> 2 ans après le début du traitement affirmatif </a:t>
            </a:r>
            <a:r>
              <a:rPr lang="fr-CH" dirty="0" smtClean="0">
                <a:sym typeface="Wingdings" panose="05000000000000000000" pitchFamily="2" charset="2"/>
              </a:rPr>
              <a:t> amélioration de la congruence de genre et satisfaction dans leur vie + diminution des symptômes dépressifs et anxieux. Résultats meilleurs chez les hommes transgenres, probablement parce que l’effet des </a:t>
            </a:r>
            <a:r>
              <a:rPr lang="fr-CH" dirty="0" err="1" smtClean="0">
                <a:sym typeface="Wingdings" panose="05000000000000000000" pitchFamily="2" charset="2"/>
              </a:rPr>
              <a:t>oestrogènes</a:t>
            </a:r>
            <a:r>
              <a:rPr lang="fr-CH" dirty="0" smtClean="0">
                <a:sym typeface="Wingdings" panose="05000000000000000000" pitchFamily="2" charset="2"/>
              </a:rPr>
              <a:t> est plus lent à être remarqué.</a:t>
            </a:r>
            <a:endParaRPr lang="fr-CH" dirty="0"/>
          </a:p>
        </p:txBody>
      </p:sp>
      <p:sp>
        <p:nvSpPr>
          <p:cNvPr id="4" name="Rectangle 3"/>
          <p:cNvSpPr/>
          <p:nvPr/>
        </p:nvSpPr>
        <p:spPr>
          <a:xfrm>
            <a:off x="317554" y="6341250"/>
            <a:ext cx="9211458" cy="348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Psychosocial </a:t>
            </a:r>
            <a:r>
              <a:rPr lang="en-US" sz="1600" dirty="0">
                <a:solidFill>
                  <a:srgbClr val="000000"/>
                </a:solidFill>
              </a:rPr>
              <a:t>Functioning in Transgender Youth after 2 Years of </a:t>
            </a:r>
            <a:r>
              <a:rPr lang="en-US" sz="1600" dirty="0" smtClean="0">
                <a:solidFill>
                  <a:srgbClr val="000000"/>
                </a:solidFill>
              </a:rPr>
              <a:t>Hormones, </a:t>
            </a:r>
            <a:r>
              <a:rPr lang="fr-CH" sz="1600" dirty="0" smtClean="0">
                <a:solidFill>
                  <a:srgbClr val="000000"/>
                </a:solidFill>
              </a:rPr>
              <a:t>Diane Chen</a:t>
            </a:r>
            <a:r>
              <a:rPr lang="fr-CH" sz="1600" dirty="0">
                <a:solidFill>
                  <a:srgbClr val="000000"/>
                </a:solidFill>
              </a:rPr>
              <a:t> </a:t>
            </a:r>
            <a:r>
              <a:rPr lang="fr-CH" sz="1600" dirty="0" smtClean="0">
                <a:solidFill>
                  <a:srgbClr val="000000"/>
                </a:solidFill>
              </a:rPr>
              <a:t>et al., </a:t>
            </a:r>
            <a:r>
              <a:rPr lang="fr-CH" sz="1600" dirty="0" err="1" smtClean="0">
                <a:solidFill>
                  <a:srgbClr val="000000"/>
                </a:solidFill>
              </a:rPr>
              <a:t>Oct</a:t>
            </a:r>
            <a:r>
              <a:rPr lang="fr-CH" sz="1600" dirty="0" smtClean="0">
                <a:solidFill>
                  <a:srgbClr val="000000"/>
                </a:solidFill>
              </a:rPr>
              <a:t> NEJM, 2023 </a:t>
            </a: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38799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/>
              <a:t>TRANSITION SOCIALE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dirty="0" smtClean="0"/>
              <a:t>Différente </a:t>
            </a:r>
            <a:r>
              <a:rPr lang="fr-CH" dirty="0"/>
              <a:t>pour chaque individu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1600" dirty="0" smtClean="0"/>
              <a:t> </a:t>
            </a:r>
            <a:r>
              <a:rPr lang="fr-CH" sz="2000" dirty="0" smtClean="0"/>
              <a:t>Tenue </a:t>
            </a:r>
            <a:r>
              <a:rPr lang="fr-CH" sz="2000" dirty="0"/>
              <a:t>vestimentaire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Apparence </a:t>
            </a:r>
            <a:r>
              <a:rPr lang="fr-CH" sz="2000" dirty="0"/>
              <a:t>(maquillage, cheveux…)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Salles </a:t>
            </a:r>
            <a:r>
              <a:rPr lang="fr-CH" sz="2000" dirty="0"/>
              <a:t>de bain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 smtClean="0"/>
              <a:t> </a:t>
            </a:r>
            <a:r>
              <a:rPr lang="fr-CH" dirty="0" smtClean="0"/>
              <a:t>« </a:t>
            </a:r>
            <a:r>
              <a:rPr lang="fr-CH" dirty="0" err="1"/>
              <a:t>Coming</a:t>
            </a:r>
            <a:r>
              <a:rPr lang="fr-CH" dirty="0"/>
              <a:t> out »: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 Amis </a:t>
            </a:r>
            <a:endParaRPr lang="fr-CH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 Famille </a:t>
            </a:r>
            <a:endParaRPr lang="fr-CH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 École/communauté </a:t>
            </a: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Changement </a:t>
            </a:r>
            <a:r>
              <a:rPr lang="fr-CH" dirty="0"/>
              <a:t>de prénom/pronoms </a:t>
            </a:r>
          </a:p>
        </p:txBody>
      </p:sp>
    </p:spTree>
    <p:extLst>
      <p:ext uri="{BB962C8B-B14F-4D97-AF65-F5344CB8AC3E}">
        <p14:creationId xmlns:p14="http://schemas.microsoft.com/office/powerpoint/2010/main" val="28702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 suivi par équipe de santé mentale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</a:t>
            </a:r>
            <a:r>
              <a:rPr lang="fr-CH" dirty="0" smtClean="0"/>
              <a:t>L’accompagnement en santé mentale devrait </a:t>
            </a:r>
            <a:r>
              <a:rPr lang="fr-CH" dirty="0"/>
              <a:t>être </a:t>
            </a:r>
            <a:r>
              <a:rPr lang="fr-CH" dirty="0" smtClean="0"/>
              <a:t>vu </a:t>
            </a:r>
            <a:r>
              <a:rPr lang="fr-CH" dirty="0"/>
              <a:t>comme </a:t>
            </a:r>
            <a:r>
              <a:rPr lang="fr-CH" dirty="0" smtClean="0"/>
              <a:t>un élément clé </a:t>
            </a:r>
            <a:r>
              <a:rPr lang="fr-CH" dirty="0"/>
              <a:t>de la prise en charge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La </a:t>
            </a:r>
            <a:r>
              <a:rPr lang="fr-CH" dirty="0"/>
              <a:t>santé mentale va main dans la main avec la santé physique et le bien-être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Objectifs: explorer </a:t>
            </a:r>
            <a:r>
              <a:rPr lang="fr-CH" dirty="0"/>
              <a:t>l’identité, le </a:t>
            </a:r>
            <a:r>
              <a:rPr lang="fr-CH" dirty="0" smtClean="0"/>
              <a:t>rôle </a:t>
            </a:r>
            <a:r>
              <a:rPr lang="fr-CH" dirty="0"/>
              <a:t>et l’expression du genre; gérer l’impact de la dysphorie de genre et de la stigmatisation sur la santé mentale ; réduire l’autodépréciation; améliorer le soutien social; faciliter la </a:t>
            </a:r>
            <a:r>
              <a:rPr lang="fr-CH" dirty="0" smtClean="0"/>
              <a:t>résilience</a:t>
            </a: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Les </a:t>
            </a:r>
            <a:r>
              <a:rPr lang="fr-CH" dirty="0"/>
              <a:t>besoins peuvent varier énormément d’une famille à l’autre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Enfant/ados </a:t>
            </a:r>
            <a:endParaRPr lang="fr-CH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Parents/gardiens </a:t>
            </a:r>
            <a:r>
              <a:rPr lang="fr-CH" dirty="0"/>
              <a:t>légaux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Frères </a:t>
            </a:r>
            <a:r>
              <a:rPr lang="fr-CH" dirty="0"/>
              <a:t>et </a:t>
            </a:r>
            <a:r>
              <a:rPr lang="fr-CH" dirty="0" err="1"/>
              <a:t>soeurs</a:t>
            </a:r>
            <a:r>
              <a:rPr lang="fr-CH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Ne pas sous-estimer l’importance du soutien par les pairs </a:t>
            </a:r>
            <a:r>
              <a:rPr lang="fr-CH" dirty="0" smtClean="0">
                <a:sym typeface="Wingdings" panose="05000000000000000000" pitchFamily="2" charset="2"/>
              </a:rPr>
              <a:t> groupe de parole (</a:t>
            </a:r>
            <a:r>
              <a:rPr lang="fr-CH" dirty="0" err="1" smtClean="0">
                <a:sym typeface="Wingdings" panose="05000000000000000000" pitchFamily="2" charset="2"/>
              </a:rPr>
              <a:t>Agnodice</a:t>
            </a:r>
            <a:r>
              <a:rPr lang="fr-CH" dirty="0" smtClean="0">
                <a:sym typeface="Wingdings" panose="05000000000000000000" pitchFamily="2" charset="2"/>
              </a:rPr>
              <a:t>)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3247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Transition hormonale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</a:t>
            </a:r>
            <a:r>
              <a:rPr lang="fr-CH" dirty="0" smtClean="0"/>
              <a:t>Mettre en pause la puberté : agonistes de GnRH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Hormonothérapie </a:t>
            </a:r>
            <a:r>
              <a:rPr lang="fr-CH" dirty="0"/>
              <a:t>affirmative basée sur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World Professional Association for </a:t>
            </a:r>
            <a:r>
              <a:rPr lang="fr-CH" sz="2000" dirty="0" err="1" smtClean="0"/>
              <a:t>Transgender</a:t>
            </a:r>
            <a:r>
              <a:rPr lang="fr-CH" sz="2000" dirty="0" smtClean="0"/>
              <a:t> </a:t>
            </a:r>
            <a:r>
              <a:rPr lang="fr-CH" sz="2000" dirty="0" err="1" smtClean="0"/>
              <a:t>Health</a:t>
            </a:r>
            <a:r>
              <a:rPr lang="fr-CH" sz="2000" dirty="0" smtClean="0"/>
              <a:t> (WPATH) </a:t>
            </a:r>
            <a:r>
              <a:rPr lang="fr-CH" sz="2000" dirty="0" smtClean="0">
                <a:sym typeface="Wingdings" panose="05000000000000000000" pitchFamily="2" charset="2"/>
              </a:rPr>
              <a:t></a:t>
            </a:r>
            <a:r>
              <a:rPr lang="fr-CH" sz="2000" dirty="0" smtClean="0"/>
              <a:t> standards of care for the </a:t>
            </a:r>
            <a:r>
              <a:rPr lang="fr-CH" sz="2000" dirty="0" err="1" smtClean="0"/>
              <a:t>Health</a:t>
            </a:r>
            <a:r>
              <a:rPr lang="fr-CH" sz="2000" dirty="0" smtClean="0"/>
              <a:t> of </a:t>
            </a:r>
            <a:r>
              <a:rPr lang="fr-CH" sz="2000" dirty="0" err="1" smtClean="0"/>
              <a:t>Trasgender</a:t>
            </a:r>
            <a:r>
              <a:rPr lang="fr-CH" sz="2000" dirty="0" smtClean="0"/>
              <a:t> and </a:t>
            </a:r>
            <a:r>
              <a:rPr lang="fr-CH" sz="2000" dirty="0" err="1" smtClean="0"/>
              <a:t>Gender</a:t>
            </a:r>
            <a:r>
              <a:rPr lang="fr-CH" sz="2000" dirty="0" smtClean="0"/>
              <a:t> diverse People, version 8, Sept 2022 (1</a:t>
            </a:r>
            <a:r>
              <a:rPr lang="fr-CH" sz="2000" baseline="30000" dirty="0" smtClean="0"/>
              <a:t>ère</a:t>
            </a:r>
            <a:r>
              <a:rPr lang="fr-CH" sz="2000" dirty="0" smtClean="0"/>
              <a:t> version en 1979)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/>
              <a:t>Endocrine </a:t>
            </a:r>
            <a:r>
              <a:rPr lang="fr-CH" sz="2000" dirty="0" err="1"/>
              <a:t>Treatment</a:t>
            </a:r>
            <a:r>
              <a:rPr lang="fr-CH" sz="2000" dirty="0"/>
              <a:t> of </a:t>
            </a:r>
            <a:r>
              <a:rPr lang="fr-CH" sz="2000" dirty="0" err="1" smtClean="0"/>
              <a:t>Gender-Dysphoric</a:t>
            </a:r>
            <a:r>
              <a:rPr lang="fr-CH" sz="2000" dirty="0" smtClean="0"/>
              <a:t>/</a:t>
            </a:r>
            <a:r>
              <a:rPr lang="fr-CH" sz="2000" dirty="0" err="1" smtClean="0"/>
              <a:t>Gender-Incongruent</a:t>
            </a:r>
            <a:r>
              <a:rPr lang="fr-CH" sz="2000" dirty="0" smtClean="0"/>
              <a:t> </a:t>
            </a:r>
            <a:r>
              <a:rPr lang="fr-CH" sz="2000" dirty="0" err="1"/>
              <a:t>Persons</a:t>
            </a:r>
            <a:r>
              <a:rPr lang="fr-CH" sz="2000" dirty="0"/>
              <a:t>: An Endocrine Society</a:t>
            </a:r>
            <a:r>
              <a:rPr lang="fr-CH" sz="2000" dirty="0" smtClean="0"/>
              <a:t>* </a:t>
            </a:r>
            <a:r>
              <a:rPr lang="fr-CH" sz="2000" dirty="0" err="1" smtClean="0"/>
              <a:t>Clinical</a:t>
            </a:r>
            <a:r>
              <a:rPr lang="fr-CH" sz="2000" dirty="0" smtClean="0"/>
              <a:t> </a:t>
            </a:r>
            <a:r>
              <a:rPr lang="fr-CH" sz="2000" dirty="0"/>
              <a:t>Practice </a:t>
            </a:r>
            <a:r>
              <a:rPr lang="fr-CH" sz="2000" dirty="0" smtClean="0"/>
              <a:t>Guideline, </a:t>
            </a:r>
            <a:r>
              <a:rPr lang="fr-CH" sz="2000" dirty="0" err="1" smtClean="0"/>
              <a:t>Hembree</a:t>
            </a:r>
            <a:r>
              <a:rPr lang="fr-CH" sz="2000" dirty="0" smtClean="0"/>
              <a:t> et al, JCEM, </a:t>
            </a:r>
            <a:r>
              <a:rPr lang="fr-CH" sz="2000" dirty="0" err="1" smtClean="0"/>
              <a:t>Nov</a:t>
            </a:r>
            <a:r>
              <a:rPr lang="fr-CH" sz="2000" dirty="0" smtClean="0"/>
              <a:t> 2017 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194910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1</a:t>
            </a:r>
            <a:r>
              <a:rPr lang="fr-CH" baseline="30000" dirty="0" smtClean="0"/>
              <a:t>ère</a:t>
            </a:r>
            <a:r>
              <a:rPr lang="fr-CH" dirty="0" smtClean="0"/>
              <a:t> consultation	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Anamnèse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Attente patient et famille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Explications différentes stratégies hormonales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Effets secondaires et suivis pendant traitement + contre-indications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Fertilité </a:t>
            </a:r>
            <a:r>
              <a:rPr lang="fr-CH" dirty="0" smtClean="0">
                <a:sym typeface="Wingdings" panose="05000000000000000000" pitchFamily="2" charset="2"/>
              </a:rPr>
              <a:t> préservation?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err="1" smtClean="0"/>
              <a:t>Pré-requis</a:t>
            </a:r>
            <a:r>
              <a:rPr lang="fr-CH" dirty="0" smtClean="0"/>
              <a:t> pour débuter le traitement (examen clinique et laboratoire +/- radio)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Je conseille vivement le suivi psychologique comme pilier de soutien le long de la transition </a:t>
            </a:r>
          </a:p>
          <a:p>
            <a:pPr marL="0" indent="0">
              <a:buNone/>
            </a:pPr>
            <a:r>
              <a:rPr lang="fr-CH" dirty="0" smtClean="0">
                <a:sym typeface="Wingdings" panose="05000000000000000000" pitchFamily="2" charset="2"/>
              </a:rPr>
              <a:t> Temps de réflexion (semaines, mois)</a:t>
            </a:r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10846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2</a:t>
            </a:r>
            <a:r>
              <a:rPr lang="fr-CH" baseline="30000" dirty="0" smtClean="0"/>
              <a:t>ème</a:t>
            </a:r>
            <a:r>
              <a:rPr lang="fr-CH" dirty="0" smtClean="0"/>
              <a:t> consultation	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Réponse aux questions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Rappel effets attendus + </a:t>
            </a:r>
            <a:r>
              <a:rPr lang="fr-CH" dirty="0" smtClean="0"/>
              <a:t>indésirables </a:t>
            </a:r>
            <a:r>
              <a:rPr lang="fr-CH" dirty="0" smtClean="0"/>
              <a:t>du traitement</a:t>
            </a: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Examen clinique avec </a:t>
            </a:r>
            <a:r>
              <a:rPr lang="fr-CH" dirty="0" smtClean="0"/>
              <a:t>stade </a:t>
            </a:r>
            <a:r>
              <a:rPr lang="fr-CH" dirty="0" smtClean="0"/>
              <a:t>de Tanner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Laboratoire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Radio de la main si puberté non </a:t>
            </a:r>
            <a:r>
              <a:rPr lang="fr-CH" dirty="0" smtClean="0"/>
              <a:t>achevée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err="1" smtClean="0"/>
              <a:t>Densitométrie</a:t>
            </a:r>
            <a:r>
              <a:rPr lang="fr-CH" dirty="0" smtClean="0"/>
              <a:t> osseuse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29149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La puberté endogène: stade de Tanner</a:t>
            </a:r>
            <a:endParaRPr lang="fr-CH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1418" y="1844841"/>
            <a:ext cx="4478637" cy="476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6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Attentes </a:t>
            </a:r>
            <a:r>
              <a:rPr lang="fr-CH" dirty="0" smtClean="0"/>
              <a:t>réalistes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Buts </a:t>
            </a:r>
            <a:r>
              <a:rPr lang="fr-CH" dirty="0"/>
              <a:t>du traitement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Réduire </a:t>
            </a:r>
            <a:r>
              <a:rPr lang="fr-CH" sz="2000" dirty="0"/>
              <a:t>ou éliminer les caractéristiques sexuelles innées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Induire </a:t>
            </a:r>
            <a:r>
              <a:rPr lang="fr-CH" sz="2000" dirty="0"/>
              <a:t>des nouvelles caractéristiques sexuelles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Changement </a:t>
            </a:r>
            <a:r>
              <a:rPr lang="fr-CH" sz="2000" dirty="0"/>
              <a:t>sur 2-3 </a:t>
            </a:r>
            <a:r>
              <a:rPr lang="fr-CH" sz="2000" dirty="0" smtClean="0"/>
              <a:t>ans </a:t>
            </a:r>
            <a:r>
              <a:rPr lang="fr-CH" sz="2000" dirty="0" smtClean="0">
                <a:sym typeface="Wingdings" panose="05000000000000000000" pitchFamily="2" charset="2"/>
              </a:rPr>
              <a:t> comme puberté endogène</a:t>
            </a: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Traitement </a:t>
            </a:r>
            <a:r>
              <a:rPr lang="fr-CH" dirty="0"/>
              <a:t>ne traite que la dysphorie de genre mais pas autres psychopathologies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Pas de changement au niveau des </a:t>
            </a:r>
            <a:r>
              <a:rPr lang="fr-CH" dirty="0"/>
              <a:t>m</a:t>
            </a:r>
            <a:r>
              <a:rPr lang="fr-CH" dirty="0" smtClean="0"/>
              <a:t>ains, bassin, organes génitaux ou voix grave (orthophonie/logopédie </a:t>
            </a:r>
            <a:r>
              <a:rPr lang="fr-CH" dirty="0">
                <a:sym typeface="Wingdings" panose="05000000000000000000" pitchFamily="2" charset="2"/>
              </a:rPr>
              <a:t> Anne Jeannin </a:t>
            </a:r>
            <a:r>
              <a:rPr lang="fr-CH" dirty="0" smtClean="0">
                <a:sym typeface="Wingdings" panose="05000000000000000000" pitchFamily="2" charset="2"/>
              </a:rPr>
              <a:t>Higelin, Neuchâtel</a:t>
            </a:r>
            <a:r>
              <a:rPr lang="fr-CH" dirty="0" smtClean="0"/>
              <a:t>)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1709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H" dirty="0" smtClean="0"/>
              <a:t>Jeunes en puberté</a:t>
            </a:r>
            <a:endParaRPr lang="fr-CH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180347" cy="1463040"/>
          </a:xfrm>
        </p:spPr>
        <p:txBody>
          <a:bodyPr>
            <a:normAutofit/>
          </a:bodyPr>
          <a:lstStyle/>
          <a:p>
            <a:pPr algn="ctr"/>
            <a:r>
              <a:rPr lang="fr-CH" sz="2400" dirty="0"/>
              <a:t>Mise en pause de la </a:t>
            </a:r>
            <a:r>
              <a:rPr lang="fr-CH" sz="2400" dirty="0" smtClean="0"/>
              <a:t>puberté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124097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Pause de la puberté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Complètement </a:t>
            </a:r>
            <a:r>
              <a:rPr lang="fr-CH" dirty="0"/>
              <a:t>réversible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Donne </a:t>
            </a:r>
            <a:r>
              <a:rPr lang="fr-CH" dirty="0"/>
              <a:t>plus de temps à </a:t>
            </a:r>
            <a:r>
              <a:rPr lang="fr-CH" dirty="0" smtClean="0"/>
              <a:t>l’ado </a:t>
            </a:r>
            <a:r>
              <a:rPr lang="fr-CH" dirty="0"/>
              <a:t>et à sa famille </a:t>
            </a:r>
            <a:r>
              <a:rPr lang="fr-CH" dirty="0" smtClean="0"/>
              <a:t>pour réfléchir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Transition </a:t>
            </a:r>
            <a:r>
              <a:rPr lang="fr-CH" dirty="0"/>
              <a:t>sociale </a:t>
            </a:r>
            <a:r>
              <a:rPr lang="fr-CH" dirty="0" smtClean="0"/>
              <a:t>entre temps dans un contexte moins anxieux</a:t>
            </a: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Diminution </a:t>
            </a:r>
            <a:r>
              <a:rPr lang="fr-CH" dirty="0"/>
              <a:t>de la détresse associée à l’apparition des caractéristiques sexuelles secondaires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Il </a:t>
            </a:r>
            <a:r>
              <a:rPr lang="fr-CH" dirty="0"/>
              <a:t>est recommandé </a:t>
            </a:r>
            <a:r>
              <a:rPr lang="fr-CH" b="1" dirty="0"/>
              <a:t>d’attendre le stade </a:t>
            </a:r>
            <a:r>
              <a:rPr lang="fr-CH" b="1" dirty="0" smtClean="0"/>
              <a:t>de </a:t>
            </a:r>
            <a:r>
              <a:rPr lang="fr-CH" b="1" dirty="0"/>
              <a:t>Tanner </a:t>
            </a:r>
            <a:r>
              <a:rPr lang="fr-CH" b="1" dirty="0" smtClean="0"/>
              <a:t>2 </a:t>
            </a:r>
            <a:r>
              <a:rPr lang="fr-CH" dirty="0" smtClean="0"/>
              <a:t>(début </a:t>
            </a:r>
            <a:r>
              <a:rPr lang="fr-CH" dirty="0"/>
              <a:t>de la puberté) avant de débuter un bloqueur hormonal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Permet </a:t>
            </a:r>
            <a:r>
              <a:rPr lang="fr-CH" dirty="0"/>
              <a:t>au jeune d’expérimenter un début de puberté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La </a:t>
            </a:r>
            <a:r>
              <a:rPr lang="fr-CH" dirty="0"/>
              <a:t>puberté joue souvent un rôle confirmateur ou libérateur pour le jeune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526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879114" cy="1499616"/>
          </a:xfrm>
        </p:spPr>
        <p:txBody>
          <a:bodyPr>
            <a:normAutofit/>
          </a:bodyPr>
          <a:lstStyle/>
          <a:p>
            <a:r>
              <a:rPr lang="fr-CH" dirty="0"/>
              <a:t>Pause de la </a:t>
            </a:r>
            <a:r>
              <a:rPr lang="fr-CH" dirty="0" smtClean="0"/>
              <a:t>puberté: </a:t>
            </a:r>
            <a:r>
              <a:rPr lang="fr-CH" sz="5400" dirty="0" smtClean="0"/>
              <a:t>examens complémentaires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400" dirty="0" smtClean="0"/>
              <a:t>Âge </a:t>
            </a:r>
            <a:r>
              <a:rPr lang="fr-CH" sz="2400" dirty="0"/>
              <a:t>osseux (</a:t>
            </a:r>
            <a:r>
              <a:rPr lang="fr-CH" sz="2400" dirty="0" smtClean="0"/>
              <a:t>radiographie de la main gauche)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400" dirty="0" err="1" smtClean="0"/>
              <a:t>Densitométrie</a:t>
            </a:r>
            <a:r>
              <a:rPr lang="fr-CH" sz="2400" dirty="0" smtClean="0"/>
              <a:t> osseuse</a:t>
            </a:r>
          </a:p>
          <a:p>
            <a:pPr>
              <a:buFont typeface="Wingdings" panose="05000000000000000000" pitchFamily="2" charset="2"/>
              <a:buChar char="Ø"/>
            </a:pPr>
            <a:endParaRPr lang="fr-CH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400" dirty="0" smtClean="0"/>
              <a:t>Laboratoire </a:t>
            </a:r>
            <a:r>
              <a:rPr lang="fr-CH" sz="2400" dirty="0"/>
              <a:t>de </a:t>
            </a:r>
            <a:r>
              <a:rPr lang="fr-CH" sz="2400" dirty="0" smtClean="0"/>
              <a:t>base</a:t>
            </a:r>
            <a:endParaRPr lang="fr-CH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 Hormones </a:t>
            </a:r>
            <a:r>
              <a:rPr lang="fr-CH" sz="2000" dirty="0"/>
              <a:t>sexuelles: LH, FSH, testostérone, estrogène, </a:t>
            </a:r>
            <a:r>
              <a:rPr lang="fr-CH" sz="2000" dirty="0" smtClean="0"/>
              <a:t>prolactine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 Fonction </a:t>
            </a:r>
            <a:r>
              <a:rPr lang="fr-CH" sz="2000" dirty="0"/>
              <a:t>rénale, enzymes hépatiques, électrolytes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 Profil du cholestérol</a:t>
            </a:r>
            <a:r>
              <a:rPr lang="fr-CH" sz="2000" dirty="0"/>
              <a:t>, </a:t>
            </a:r>
            <a:r>
              <a:rPr lang="fr-CH" sz="2000" dirty="0" smtClean="0"/>
              <a:t>thyroïde, glycémie à jeun +/- HOMA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94469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1496" b="828"/>
          <a:stretch/>
        </p:blipFill>
        <p:spPr>
          <a:xfrm>
            <a:off x="1254028" y="687977"/>
            <a:ext cx="9639009" cy="5590903"/>
          </a:xfrm>
        </p:spPr>
      </p:pic>
      <p:grpSp>
        <p:nvGrpSpPr>
          <p:cNvPr id="8" name="Groupe 7"/>
          <p:cNvGrpSpPr/>
          <p:nvPr/>
        </p:nvGrpSpPr>
        <p:grpSpPr>
          <a:xfrm>
            <a:off x="4206240" y="5303523"/>
            <a:ext cx="1227910" cy="975358"/>
            <a:chOff x="4060371" y="4193878"/>
            <a:chExt cx="1090813" cy="917839"/>
          </a:xfrm>
          <a:solidFill>
            <a:schemeClr val="bg1"/>
          </a:solidFill>
        </p:grpSpPr>
        <p:sp>
          <p:nvSpPr>
            <p:cNvPr id="6" name="Rectangle 5"/>
            <p:cNvSpPr/>
            <p:nvPr/>
          </p:nvSpPr>
          <p:spPr>
            <a:xfrm>
              <a:off x="4060371" y="4193878"/>
              <a:ext cx="1012372" cy="31280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147457" y="4865791"/>
              <a:ext cx="1003727" cy="24592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30392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agonistes </a:t>
            </a:r>
            <a:r>
              <a:rPr lang="fr-CH" dirty="0" smtClean="0"/>
              <a:t>de la GnRH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Inhibition </a:t>
            </a:r>
            <a:r>
              <a:rPr lang="fr-CH" sz="2000" dirty="0"/>
              <a:t>de la </a:t>
            </a:r>
            <a:r>
              <a:rPr lang="fr-CH" sz="2000" dirty="0" smtClean="0"/>
              <a:t>Gn</a:t>
            </a:r>
            <a:r>
              <a:rPr lang="fr-CH" sz="2000" dirty="0" smtClean="0"/>
              <a:t>RH </a:t>
            </a:r>
            <a:r>
              <a:rPr lang="fr-CH" sz="2000" dirty="0" smtClean="0"/>
              <a:t>--&gt;Bloque </a:t>
            </a:r>
            <a:r>
              <a:rPr lang="fr-CH" sz="2000" dirty="0"/>
              <a:t>la production de testostérone ou progestérone/estrogène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 smtClean="0"/>
              <a:t> Injection </a:t>
            </a:r>
            <a:r>
              <a:rPr lang="fr-CH" sz="2000" dirty="0" smtClean="0"/>
              <a:t>intramusculaire, </a:t>
            </a:r>
            <a:r>
              <a:rPr lang="fr-CH" sz="2000" dirty="0" smtClean="0"/>
              <a:t>tous les 3 </a:t>
            </a:r>
            <a:r>
              <a:rPr lang="fr-CH" sz="2000" dirty="0"/>
              <a:t>mois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Début </a:t>
            </a:r>
            <a:r>
              <a:rPr lang="fr-CH" sz="2000" dirty="0"/>
              <a:t>des effets ressentis/observés: 2-4 semaines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Arrêt </a:t>
            </a:r>
            <a:r>
              <a:rPr lang="fr-CH" sz="2000" dirty="0"/>
              <a:t>des </a:t>
            </a:r>
            <a:r>
              <a:rPr lang="fr-CH" sz="2000" dirty="0" smtClean="0"/>
              <a:t>changements </a:t>
            </a:r>
            <a:r>
              <a:rPr lang="fr-CH" sz="2000" dirty="0"/>
              <a:t>pubertaires </a:t>
            </a:r>
            <a:endParaRPr lang="fr-CH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Effets secondaires: </a:t>
            </a:r>
            <a:endParaRPr lang="fr-CH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Douleur </a:t>
            </a:r>
            <a:r>
              <a:rPr lang="fr-CH" dirty="0"/>
              <a:t>au site d’injection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/>
              <a:t>R</a:t>
            </a:r>
            <a:r>
              <a:rPr lang="fr-CH" dirty="0" smtClean="0"/>
              <a:t>isque </a:t>
            </a:r>
            <a:r>
              <a:rPr lang="fr-CH" dirty="0"/>
              <a:t>d’infection/d’abcès (rare) </a:t>
            </a:r>
            <a:endParaRPr lang="fr-CH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CH" dirty="0" smtClean="0"/>
              <a:t>Bouffées de chaleur</a:t>
            </a: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 smtClean="0"/>
              <a:t> Durée </a:t>
            </a:r>
            <a:r>
              <a:rPr lang="fr-CH" sz="2000" dirty="0"/>
              <a:t>maximale recommandée: </a:t>
            </a:r>
            <a:r>
              <a:rPr lang="fr-CH" sz="2000" dirty="0" smtClean="0"/>
              <a:t>2-3 </a:t>
            </a:r>
            <a:r>
              <a:rPr lang="fr-CH" sz="2000" dirty="0"/>
              <a:t>ans (</a:t>
            </a:r>
            <a:r>
              <a:rPr lang="fr-CH" sz="2000" dirty="0" smtClean="0"/>
              <a:t>controversé) </a:t>
            </a:r>
            <a:r>
              <a:rPr lang="fr-CH" sz="2000" dirty="0" smtClean="0">
                <a:sym typeface="Wingdings" panose="05000000000000000000" pitchFamily="2" charset="2"/>
              </a:rPr>
              <a:t> </a:t>
            </a:r>
            <a:r>
              <a:rPr lang="fr-CH" sz="2000" dirty="0" smtClean="0"/>
              <a:t>Impact </a:t>
            </a:r>
            <a:r>
              <a:rPr lang="fr-CH" sz="2000" dirty="0"/>
              <a:t>sur la densité osseuse </a:t>
            </a:r>
            <a:r>
              <a:rPr lang="fr-CH" sz="2000" dirty="0" smtClean="0"/>
              <a:t>+/- cognitif</a:t>
            </a: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396569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H" dirty="0" smtClean="0"/>
              <a:t>Jeunes en fin puberté</a:t>
            </a:r>
            <a:endParaRPr lang="fr-CH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180347" cy="1463040"/>
          </a:xfrm>
        </p:spPr>
        <p:txBody>
          <a:bodyPr>
            <a:normAutofit/>
          </a:bodyPr>
          <a:lstStyle/>
          <a:p>
            <a:pPr algn="ctr"/>
            <a:r>
              <a:rPr lang="fr-CH" sz="2400" dirty="0" smtClean="0"/>
              <a:t>Traitement affirmatif féminisant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192320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Hormonothérapie féminisante: </a:t>
            </a:r>
            <a:r>
              <a:rPr lang="fr-CH" dirty="0" smtClean="0"/>
              <a:t>2 objectifs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b="1" dirty="0" smtClean="0"/>
              <a:t>Suppression </a:t>
            </a:r>
            <a:r>
              <a:rPr lang="fr-CH" b="1" dirty="0"/>
              <a:t>des effets des androgènes</a:t>
            </a:r>
          </a:p>
          <a:p>
            <a:r>
              <a:rPr lang="fr-CH" dirty="0" smtClean="0"/>
              <a:t>– Agonistes </a:t>
            </a:r>
            <a:r>
              <a:rPr lang="fr-CH" dirty="0"/>
              <a:t>GnRH </a:t>
            </a:r>
          </a:p>
          <a:p>
            <a:r>
              <a:rPr lang="fr-CH" dirty="0" smtClean="0"/>
              <a:t>– Suppression </a:t>
            </a:r>
            <a:r>
              <a:rPr lang="fr-CH" dirty="0"/>
              <a:t>de LH </a:t>
            </a:r>
            <a:r>
              <a:rPr lang="fr-CH" dirty="0" smtClean="0"/>
              <a:t>: </a:t>
            </a:r>
            <a:r>
              <a:rPr lang="fr-CH" dirty="0" smtClean="0"/>
              <a:t>Acétate </a:t>
            </a:r>
            <a:r>
              <a:rPr lang="fr-CH" dirty="0"/>
              <a:t>de </a:t>
            </a:r>
            <a:r>
              <a:rPr lang="fr-CH" dirty="0" err="1" smtClean="0"/>
              <a:t>cyprotérone</a:t>
            </a:r>
            <a:endParaRPr lang="fr-CH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CH" dirty="0" smtClean="0"/>
              <a:t>– Suppression </a:t>
            </a:r>
            <a:r>
              <a:rPr lang="fr-CH" dirty="0"/>
              <a:t>de production de </a:t>
            </a:r>
            <a:r>
              <a:rPr lang="fr-CH" dirty="0" err="1" smtClean="0"/>
              <a:t>testo</a:t>
            </a:r>
            <a:r>
              <a:rPr lang="fr-CH" dirty="0" smtClean="0"/>
              <a:t> ou </a:t>
            </a:r>
            <a:r>
              <a:rPr lang="fr-CH" dirty="0" smtClean="0"/>
              <a:t>DHT </a:t>
            </a:r>
            <a:r>
              <a:rPr lang="fr-CH" dirty="0"/>
              <a:t>+ Interférence avec liaison des androgènes au récepteur dans tissus </a:t>
            </a:r>
            <a:r>
              <a:rPr lang="fr-CH" dirty="0" smtClean="0"/>
              <a:t>cibles : </a:t>
            </a:r>
            <a:r>
              <a:rPr lang="fr-CH" dirty="0" smtClean="0"/>
              <a:t>acétate </a:t>
            </a:r>
            <a:r>
              <a:rPr lang="fr-CH" dirty="0"/>
              <a:t>de </a:t>
            </a:r>
            <a:r>
              <a:rPr lang="fr-CH" dirty="0" err="1" smtClean="0"/>
              <a:t>cyprotérone</a:t>
            </a:r>
            <a:r>
              <a:rPr lang="fr-CH" dirty="0"/>
              <a:t> </a:t>
            </a:r>
            <a:r>
              <a:rPr lang="fr-CH" dirty="0" smtClean="0"/>
              <a:t>ou</a:t>
            </a:r>
            <a:r>
              <a:rPr lang="fr-CH" dirty="0" smtClean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CH" dirty="0" err="1" smtClean="0"/>
              <a:t>spironolactone</a:t>
            </a:r>
            <a:endParaRPr lang="fr-CH" dirty="0"/>
          </a:p>
          <a:p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b="1" dirty="0" smtClean="0"/>
              <a:t>Induction </a:t>
            </a:r>
            <a:r>
              <a:rPr lang="fr-CH" b="1" dirty="0"/>
              <a:t>de caractéristiques féminines</a:t>
            </a:r>
          </a:p>
          <a:p>
            <a:r>
              <a:rPr lang="fr-CH" dirty="0" smtClean="0"/>
              <a:t>– </a:t>
            </a:r>
            <a:r>
              <a:rPr lang="fr-CH" dirty="0" err="1" smtClean="0"/>
              <a:t>Oestrogènes</a:t>
            </a:r>
            <a:r>
              <a:rPr lang="fr-CH" dirty="0" smtClean="0"/>
              <a:t> via </a:t>
            </a:r>
            <a:r>
              <a:rPr lang="fr-CH" dirty="0"/>
              <a:t>stimulation directe des récepteurs tissus </a:t>
            </a:r>
            <a:r>
              <a:rPr lang="fr-CH" dirty="0" smtClean="0"/>
              <a:t>cibles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5914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695432" cy="1499616"/>
          </a:xfrm>
        </p:spPr>
        <p:txBody>
          <a:bodyPr>
            <a:normAutofit/>
          </a:bodyPr>
          <a:lstStyle/>
          <a:p>
            <a:r>
              <a:rPr lang="fr-CH" dirty="0"/>
              <a:t>Bilan avant de </a:t>
            </a:r>
            <a:r>
              <a:rPr lang="fr-CH" dirty="0" smtClean="0"/>
              <a:t>commencer l’hormonothérapie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•</a:t>
            </a:r>
            <a:r>
              <a:rPr lang="fr-CH" dirty="0"/>
              <a:t>Bilan lipidique</a:t>
            </a:r>
          </a:p>
          <a:p>
            <a:r>
              <a:rPr lang="fr-CH" dirty="0"/>
              <a:t>•Glucose à </a:t>
            </a:r>
            <a:r>
              <a:rPr lang="fr-CH" dirty="0" err="1"/>
              <a:t>jeûn</a:t>
            </a:r>
            <a:endParaRPr lang="fr-CH" dirty="0"/>
          </a:p>
          <a:p>
            <a:r>
              <a:rPr lang="fr-CH" dirty="0"/>
              <a:t>•Enzymes hépatiques</a:t>
            </a:r>
          </a:p>
          <a:p>
            <a:r>
              <a:rPr lang="fr-CH" dirty="0"/>
              <a:t>•Prolactine</a:t>
            </a:r>
          </a:p>
          <a:p>
            <a:r>
              <a:rPr lang="fr-CH" dirty="0"/>
              <a:t>•</a:t>
            </a:r>
            <a:r>
              <a:rPr lang="fr-CH" dirty="0" smtClean="0"/>
              <a:t>Electrolytes + </a:t>
            </a:r>
            <a:r>
              <a:rPr lang="fr-CH" dirty="0"/>
              <a:t>urée </a:t>
            </a:r>
            <a:r>
              <a:rPr lang="fr-CH" dirty="0" err="1" smtClean="0"/>
              <a:t>créat</a:t>
            </a:r>
            <a:r>
              <a:rPr lang="fr-CH" dirty="0" smtClean="0"/>
              <a:t> (si </a:t>
            </a:r>
            <a:r>
              <a:rPr lang="fr-CH" dirty="0" err="1" smtClean="0"/>
              <a:t>Spironolactone</a:t>
            </a:r>
            <a:r>
              <a:rPr lang="fr-CH" dirty="0" smtClean="0"/>
              <a:t>)</a:t>
            </a:r>
            <a:endParaRPr lang="fr-CH" dirty="0"/>
          </a:p>
          <a:p>
            <a:r>
              <a:rPr lang="fr-CH" dirty="0"/>
              <a:t>•FSC</a:t>
            </a:r>
          </a:p>
          <a:p>
            <a:r>
              <a:rPr lang="fr-CH" dirty="0" smtClean="0"/>
              <a:t>•</a:t>
            </a:r>
            <a:r>
              <a:rPr lang="fr-CH" dirty="0"/>
              <a:t>Testostérone totale, </a:t>
            </a:r>
            <a:r>
              <a:rPr lang="fr-CH" dirty="0" smtClean="0"/>
              <a:t>SHBG, LH, FSH, estradiol</a:t>
            </a:r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342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schéma hormonothérapie affirmative </a:t>
            </a:r>
            <a:endParaRPr lang="fr-CH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 dirty="0"/>
          </a:p>
        </p:txBody>
      </p:sp>
      <p:grpSp>
        <p:nvGrpSpPr>
          <p:cNvPr id="10" name="Groupe 9"/>
          <p:cNvGrpSpPr/>
          <p:nvPr/>
        </p:nvGrpSpPr>
        <p:grpSpPr>
          <a:xfrm>
            <a:off x="3457900" y="1797518"/>
            <a:ext cx="5990900" cy="4908081"/>
            <a:chOff x="3488380" y="1660359"/>
            <a:chExt cx="5511241" cy="3993682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2"/>
            <a:srcRect l="15220" t="22748" r="58465" b="43351"/>
            <a:stretch/>
          </p:blipFill>
          <p:spPr>
            <a:xfrm>
              <a:off x="3488380" y="1660359"/>
              <a:ext cx="5511241" cy="3993682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657599" y="4295774"/>
              <a:ext cx="4812631" cy="115068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</p:spTree>
    <p:extLst>
      <p:ext uri="{BB962C8B-B14F-4D97-AF65-F5344CB8AC3E}">
        <p14:creationId xmlns:p14="http://schemas.microsoft.com/office/powerpoint/2010/main" val="57322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Contre-indications aux </a:t>
            </a:r>
            <a:r>
              <a:rPr lang="fr-CH" dirty="0" err="1" smtClean="0"/>
              <a:t>oestrogènes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8695" y="2286000"/>
            <a:ext cx="4029135" cy="1740568"/>
          </a:xfrm>
        </p:spPr>
        <p:txBody>
          <a:bodyPr>
            <a:noAutofit/>
          </a:bodyPr>
          <a:lstStyle/>
          <a:p>
            <a:r>
              <a:rPr lang="fr-CH" b="1" dirty="0" smtClean="0"/>
              <a:t>ABSOLUES</a:t>
            </a:r>
            <a:endParaRPr lang="fr-CH" b="1" dirty="0"/>
          </a:p>
          <a:p>
            <a:r>
              <a:rPr lang="fr-CH" dirty="0" smtClean="0"/>
              <a:t>– ATCD </a:t>
            </a:r>
            <a:r>
              <a:rPr lang="fr-CH" dirty="0"/>
              <a:t>de </a:t>
            </a:r>
            <a:r>
              <a:rPr lang="fr-CH" dirty="0" smtClean="0"/>
              <a:t>TVP</a:t>
            </a:r>
            <a:endParaRPr lang="fr-CH" dirty="0"/>
          </a:p>
          <a:p>
            <a:r>
              <a:rPr lang="fr-CH" dirty="0" smtClean="0"/>
              <a:t>– ATCD de </a:t>
            </a:r>
            <a:r>
              <a:rPr lang="fr-CH" dirty="0"/>
              <a:t>cancer du </a:t>
            </a:r>
            <a:r>
              <a:rPr lang="fr-CH" dirty="0" smtClean="0"/>
              <a:t>sein</a:t>
            </a:r>
            <a:endParaRPr lang="fr-CH" dirty="0"/>
          </a:p>
        </p:txBody>
      </p:sp>
      <p:sp>
        <p:nvSpPr>
          <p:cNvPr id="4" name="Rectangle 3"/>
          <p:cNvSpPr/>
          <p:nvPr/>
        </p:nvSpPr>
        <p:spPr>
          <a:xfrm>
            <a:off x="4732420" y="2286000"/>
            <a:ext cx="7239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2200" b="1" dirty="0" smtClean="0"/>
              <a:t>RELATIVES</a:t>
            </a:r>
            <a:endParaRPr lang="fr-CH" sz="2200" b="1" dirty="0"/>
          </a:p>
          <a:p>
            <a:r>
              <a:rPr lang="fr-CH" sz="2200" dirty="0" smtClean="0"/>
              <a:t>– </a:t>
            </a:r>
            <a:r>
              <a:rPr lang="fr-CH" sz="2200" dirty="0" err="1" smtClean="0"/>
              <a:t>Macroprolactinome</a:t>
            </a:r>
            <a:r>
              <a:rPr lang="fr-CH" sz="2200" dirty="0" smtClean="0"/>
              <a:t> (à </a:t>
            </a:r>
            <a:r>
              <a:rPr lang="fr-CH" sz="2200" dirty="0"/>
              <a:t>moins que </a:t>
            </a:r>
            <a:r>
              <a:rPr lang="fr-CH" sz="2200" dirty="0" smtClean="0"/>
              <a:t>niveaux de </a:t>
            </a:r>
            <a:r>
              <a:rPr lang="fr-CH" sz="2200" dirty="0"/>
              <a:t>PRL normalisés avec agonistes </a:t>
            </a:r>
            <a:r>
              <a:rPr lang="fr-CH" sz="2200" dirty="0" smtClean="0"/>
              <a:t>dopa </a:t>
            </a:r>
            <a:r>
              <a:rPr lang="fr-CH" sz="2200" dirty="0" smtClean="0">
                <a:sym typeface="Wingdings" panose="05000000000000000000" pitchFamily="2" charset="2"/>
              </a:rPr>
              <a:t> </a:t>
            </a:r>
            <a:r>
              <a:rPr lang="fr-CH" sz="2200" dirty="0" smtClean="0"/>
              <a:t>taille </a:t>
            </a:r>
            <a:r>
              <a:rPr lang="fr-CH" sz="2200" dirty="0"/>
              <a:t>de </a:t>
            </a:r>
            <a:r>
              <a:rPr lang="fr-CH" sz="2200" dirty="0" err="1" smtClean="0"/>
              <a:t>prolactinome</a:t>
            </a:r>
            <a:r>
              <a:rPr lang="fr-CH" sz="2200" dirty="0" smtClean="0"/>
              <a:t> à </a:t>
            </a:r>
            <a:r>
              <a:rPr lang="fr-CH" sz="2200" dirty="0"/>
              <a:t>surveiller)</a:t>
            </a:r>
          </a:p>
          <a:p>
            <a:r>
              <a:rPr lang="fr-CH" sz="2200" dirty="0" smtClean="0"/>
              <a:t>– MCAS</a:t>
            </a:r>
            <a:r>
              <a:rPr lang="fr-CH" sz="2200" dirty="0"/>
              <a:t>, MVAS</a:t>
            </a:r>
          </a:p>
          <a:p>
            <a:r>
              <a:rPr lang="fr-CH" sz="2200" dirty="0" smtClean="0"/>
              <a:t>– Dysfonction </a:t>
            </a:r>
            <a:r>
              <a:rPr lang="fr-CH" sz="2200" dirty="0"/>
              <a:t>hépatique ou tumeur</a:t>
            </a:r>
          </a:p>
          <a:p>
            <a:r>
              <a:rPr lang="fr-CH" sz="2200" dirty="0" smtClean="0"/>
              <a:t>– Histoire </a:t>
            </a:r>
            <a:r>
              <a:rPr lang="fr-CH" sz="2200" dirty="0"/>
              <a:t>familiale de cancer du sein</a:t>
            </a:r>
          </a:p>
          <a:p>
            <a:r>
              <a:rPr lang="fr-CH" sz="2200" dirty="0" smtClean="0"/>
              <a:t>– </a:t>
            </a:r>
            <a:r>
              <a:rPr lang="fr-CH" sz="2200" dirty="0" err="1" smtClean="0"/>
              <a:t>Cholélithiase</a:t>
            </a:r>
            <a:endParaRPr lang="fr-CH" sz="2200" dirty="0"/>
          </a:p>
          <a:p>
            <a:r>
              <a:rPr lang="fr-CH" sz="2200" dirty="0" smtClean="0"/>
              <a:t>– </a:t>
            </a:r>
            <a:r>
              <a:rPr lang="fr-CH" sz="2200" dirty="0" err="1" smtClean="0"/>
              <a:t>HyperTG</a:t>
            </a:r>
            <a:r>
              <a:rPr lang="fr-CH" sz="2200" dirty="0" smtClean="0"/>
              <a:t> mal </a:t>
            </a:r>
            <a:r>
              <a:rPr lang="fr-CH" sz="2200" dirty="0"/>
              <a:t>contrôlée</a:t>
            </a:r>
          </a:p>
          <a:p>
            <a:r>
              <a:rPr lang="fr-CH" sz="2200" dirty="0" smtClean="0"/>
              <a:t>– DM </a:t>
            </a:r>
            <a:r>
              <a:rPr lang="fr-CH" sz="2200" dirty="0"/>
              <a:t>mal contrôlé</a:t>
            </a:r>
          </a:p>
          <a:p>
            <a:r>
              <a:rPr lang="fr-CH" sz="2200" dirty="0" smtClean="0"/>
              <a:t>– Migraines </a:t>
            </a:r>
            <a:r>
              <a:rPr lang="fr-CH" sz="2200" dirty="0"/>
              <a:t>réfractaires</a:t>
            </a:r>
          </a:p>
          <a:p>
            <a:r>
              <a:rPr lang="fr-CH" sz="2200" dirty="0" smtClean="0"/>
              <a:t>– Tabagisme</a:t>
            </a:r>
            <a:endParaRPr lang="fr-CH" sz="2200" dirty="0"/>
          </a:p>
          <a:p>
            <a:r>
              <a:rPr lang="fr-CH" sz="2200" dirty="0" smtClean="0"/>
              <a:t>– HTA </a:t>
            </a:r>
            <a:r>
              <a:rPr lang="fr-CH" sz="2200" dirty="0"/>
              <a:t>mal contrôlée</a:t>
            </a:r>
          </a:p>
        </p:txBody>
      </p:sp>
    </p:spTree>
    <p:extLst>
      <p:ext uri="{BB962C8B-B14F-4D97-AF65-F5344CB8AC3E}">
        <p14:creationId xmlns:p14="http://schemas.microsoft.com/office/powerpoint/2010/main" val="18079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Effets secondaires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055" y="2084832"/>
            <a:ext cx="3307240" cy="2895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2000" b="1" dirty="0"/>
              <a:t>Risque accru </a:t>
            </a:r>
            <a:r>
              <a:rPr lang="fr-FR" sz="2000" b="1" dirty="0" smtClean="0"/>
              <a:t>probable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 err="1" smtClean="0">
                <a:solidFill>
                  <a:srgbClr val="FF0000"/>
                </a:solidFill>
              </a:rPr>
              <a:t>Thromboembolie</a:t>
            </a: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>
                <a:solidFill>
                  <a:srgbClr val="FF0000"/>
                </a:solidFill>
              </a:rPr>
              <a:t>veineuse</a:t>
            </a:r>
            <a:endParaRPr lang="fr-CH" sz="20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>
                <a:solidFill>
                  <a:srgbClr val="FF0000"/>
                </a:solidFill>
              </a:rPr>
              <a:t>Infertilité</a:t>
            </a:r>
            <a:endParaRPr lang="fr-CH" sz="20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Hyperkaliémie</a:t>
            </a:r>
            <a:r>
              <a:rPr lang="fr-FR" sz="2000" baseline="30000" dirty="0"/>
              <a:t>s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 err="1"/>
              <a:t>Hypertrigycéridémie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Prise de </a:t>
            </a:r>
            <a:r>
              <a:rPr lang="fr-FR" sz="2000" dirty="0" smtClean="0"/>
              <a:t>poids</a:t>
            </a:r>
            <a:endParaRPr lang="fr-CH" sz="2000" dirty="0"/>
          </a:p>
        </p:txBody>
      </p:sp>
      <p:sp>
        <p:nvSpPr>
          <p:cNvPr id="4" name="Rectangle 3"/>
          <p:cNvSpPr/>
          <p:nvPr/>
        </p:nvSpPr>
        <p:spPr>
          <a:xfrm>
            <a:off x="3978442" y="2084832"/>
            <a:ext cx="85183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Risque accru probable avec présence de facteurs </a:t>
            </a:r>
            <a:r>
              <a:rPr lang="fr-FR" sz="2000" b="1" dirty="0" smtClean="0"/>
              <a:t>de risque </a:t>
            </a:r>
            <a:r>
              <a:rPr lang="fr-FR" sz="2000" b="1" dirty="0"/>
              <a:t>supplémentaires</a:t>
            </a:r>
            <a:endParaRPr lang="fr-CH" sz="2000" dirty="0"/>
          </a:p>
          <a:p>
            <a:r>
              <a:rPr lang="fr-FR" sz="2000" dirty="0"/>
              <a:t>Maladie cardiovasculaire</a:t>
            </a:r>
            <a:endParaRPr lang="fr-CH" sz="2000" dirty="0"/>
          </a:p>
          <a:p>
            <a:r>
              <a:rPr lang="fr-FR" sz="2000" dirty="0"/>
              <a:t>Maladie </a:t>
            </a:r>
            <a:r>
              <a:rPr lang="fr-FR" sz="2000" dirty="0" err="1"/>
              <a:t>cérébrovasculaire</a:t>
            </a:r>
            <a:endParaRPr lang="fr-CH" sz="2000" dirty="0"/>
          </a:p>
          <a:p>
            <a:r>
              <a:rPr lang="fr-FR" sz="2000" dirty="0" err="1"/>
              <a:t>Méningiome</a:t>
            </a:r>
            <a:r>
              <a:rPr lang="fr-FR" sz="2000" baseline="30000" dirty="0" err="1"/>
              <a:t>c</a:t>
            </a:r>
            <a:endParaRPr lang="fr-CH" sz="2000" dirty="0"/>
          </a:p>
          <a:p>
            <a:r>
              <a:rPr lang="fr-FR" sz="2000" dirty="0"/>
              <a:t>Polyurie/Déshydratation</a:t>
            </a:r>
            <a:r>
              <a:rPr lang="fr-FR" sz="2000" baseline="30000" dirty="0"/>
              <a:t>s</a:t>
            </a:r>
            <a:endParaRPr lang="fr-CH" sz="2000" dirty="0"/>
          </a:p>
          <a:p>
            <a:r>
              <a:rPr lang="fr-FR" sz="2000" dirty="0" err="1" smtClean="0"/>
              <a:t>Cholélithiase</a:t>
            </a:r>
            <a:endParaRPr lang="fr-CH" sz="2000" dirty="0"/>
          </a:p>
        </p:txBody>
      </p:sp>
      <p:sp>
        <p:nvSpPr>
          <p:cNvPr id="5" name="Rectangle 4"/>
          <p:cNvSpPr/>
          <p:nvPr/>
        </p:nvSpPr>
        <p:spPr>
          <a:xfrm>
            <a:off x="341055" y="4426621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b="1" dirty="0"/>
              <a:t>Risque accru possible</a:t>
            </a:r>
            <a:endParaRPr lang="fr-CH" sz="2000" dirty="0"/>
          </a:p>
          <a:p>
            <a:r>
              <a:rPr lang="fr-FR" sz="2000" dirty="0"/>
              <a:t>Hypertension</a:t>
            </a:r>
            <a:endParaRPr lang="fr-CH" sz="2000" dirty="0"/>
          </a:p>
          <a:p>
            <a:r>
              <a:rPr lang="fr-FR" sz="2000" dirty="0"/>
              <a:t>Dysfonction </a:t>
            </a:r>
            <a:r>
              <a:rPr lang="fr-FR" sz="2000" dirty="0" smtClean="0"/>
              <a:t>érectile</a:t>
            </a:r>
            <a:endParaRPr lang="fr-CH" sz="2000" dirty="0"/>
          </a:p>
        </p:txBody>
      </p:sp>
      <p:sp>
        <p:nvSpPr>
          <p:cNvPr id="6" name="Rectangle 5"/>
          <p:cNvSpPr/>
          <p:nvPr/>
        </p:nvSpPr>
        <p:spPr>
          <a:xfrm>
            <a:off x="3978442" y="4422277"/>
            <a:ext cx="82135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Risque accru possible avec présence de facteurs de risque supplémentaires</a:t>
            </a:r>
            <a:endParaRPr lang="fr-CH" sz="2000" dirty="0"/>
          </a:p>
          <a:p>
            <a:r>
              <a:rPr lang="fr-FR" sz="2000" dirty="0"/>
              <a:t>Diabète de type 2</a:t>
            </a:r>
            <a:endParaRPr lang="fr-CH" sz="2000" dirty="0"/>
          </a:p>
          <a:p>
            <a:r>
              <a:rPr lang="fr-FR" sz="2000" dirty="0"/>
              <a:t>Diminution masse osseuse / ostéoporose</a:t>
            </a:r>
            <a:endParaRPr lang="fr-CH" sz="2000" dirty="0"/>
          </a:p>
          <a:p>
            <a:r>
              <a:rPr lang="fr-FR" sz="2000" dirty="0" err="1" smtClean="0"/>
              <a:t>Hyperprolactinémie</a:t>
            </a:r>
            <a:endParaRPr lang="fr-CH" sz="2000" dirty="0"/>
          </a:p>
        </p:txBody>
      </p:sp>
      <p:sp>
        <p:nvSpPr>
          <p:cNvPr id="9" name="Rectangle 8"/>
          <p:cNvSpPr/>
          <p:nvPr/>
        </p:nvSpPr>
        <p:spPr>
          <a:xfrm>
            <a:off x="341055" y="591968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000" b="1" dirty="0"/>
              <a:t>Pas de risque accru ou non concluant</a:t>
            </a:r>
            <a:endParaRPr lang="fr-CH" sz="2000" dirty="0"/>
          </a:p>
          <a:p>
            <a:r>
              <a:rPr lang="fr-FR" sz="2000" dirty="0"/>
              <a:t> </a:t>
            </a:r>
            <a:r>
              <a:rPr lang="fr-FR" sz="2000" dirty="0" smtClean="0"/>
              <a:t>Cancer </a:t>
            </a:r>
            <a:r>
              <a:rPr lang="fr-FR" sz="2000" dirty="0"/>
              <a:t>du sein et de la prostate</a:t>
            </a:r>
            <a:r>
              <a:rPr lang="fr-CH" sz="2000" dirty="0"/>
              <a:t> </a:t>
            </a:r>
          </a:p>
        </p:txBody>
      </p:sp>
      <p:sp>
        <p:nvSpPr>
          <p:cNvPr id="10" name="Rectangle 9"/>
          <p:cNvSpPr/>
          <p:nvPr/>
        </p:nvSpPr>
        <p:spPr>
          <a:xfrm>
            <a:off x="9202875" y="6270968"/>
            <a:ext cx="3486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aseline="30000" dirty="0"/>
              <a:t>c </a:t>
            </a:r>
            <a:r>
              <a:rPr lang="fr-CH" sz="1600" dirty="0"/>
              <a:t>Régime à base de </a:t>
            </a:r>
            <a:r>
              <a:rPr lang="fr-CH" sz="1600" dirty="0" err="1"/>
              <a:t>cyprotérone</a:t>
            </a:r>
            <a:r>
              <a:rPr lang="fr-FR" sz="1600" dirty="0"/>
              <a:t> </a:t>
            </a:r>
            <a:endParaRPr lang="fr-CH" sz="1600" dirty="0"/>
          </a:p>
          <a:p>
            <a:r>
              <a:rPr lang="fr-FR" sz="1600" baseline="30000" dirty="0"/>
              <a:t>s </a:t>
            </a:r>
            <a:r>
              <a:rPr lang="fr-CH" sz="1600" dirty="0"/>
              <a:t>Régime à base de </a:t>
            </a:r>
            <a:r>
              <a:rPr lang="fr-CH" sz="1600" dirty="0" err="1"/>
              <a:t>spironolactone</a:t>
            </a: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342814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Effets variables selon les </a:t>
            </a:r>
            <a:r>
              <a:rPr lang="fr-CH" dirty="0" smtClean="0"/>
              <a:t>personnes 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Premiers </a:t>
            </a:r>
            <a:r>
              <a:rPr lang="fr-CH" dirty="0"/>
              <a:t>effets après environ 4 semaines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Période </a:t>
            </a:r>
            <a:r>
              <a:rPr lang="fr-CH" dirty="0"/>
              <a:t>de réversibilité: environ 6 mois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E</a:t>
            </a:r>
            <a:r>
              <a:rPr lang="fr-CH" dirty="0" smtClean="0"/>
              <a:t>ffets </a:t>
            </a:r>
            <a:r>
              <a:rPr lang="fr-CH" dirty="0"/>
              <a:t>complets après environ 2-3 ans (selon la dose)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S</a:t>
            </a:r>
            <a:r>
              <a:rPr lang="fr-CH" dirty="0" smtClean="0"/>
              <a:t>i </a:t>
            </a:r>
            <a:r>
              <a:rPr lang="fr-CH" dirty="0" err="1"/>
              <a:t>orchiectomie</a:t>
            </a:r>
            <a:r>
              <a:rPr lang="fr-CH" dirty="0"/>
              <a:t> (ablation des testicules)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2000" dirty="0" smtClean="0"/>
              <a:t>Croissance </a:t>
            </a:r>
            <a:r>
              <a:rPr lang="fr-CH" sz="2000" dirty="0"/>
              <a:t>accrue des seins </a:t>
            </a:r>
          </a:p>
          <a:p>
            <a:r>
              <a:rPr lang="fr-CH" sz="2000" dirty="0" smtClean="0"/>
              <a:t>Féminisation </a:t>
            </a:r>
            <a:r>
              <a:rPr lang="fr-CH" sz="2000" dirty="0"/>
              <a:t>accrue et diminution de la dose requise </a:t>
            </a:r>
            <a:r>
              <a:rPr lang="fr-CH" dirty="0" smtClean="0"/>
              <a:t>1/3 </a:t>
            </a:r>
            <a:r>
              <a:rPr lang="fr-CH" dirty="0"/>
              <a:t>à ½</a:t>
            </a:r>
          </a:p>
          <a:p>
            <a:r>
              <a:rPr lang="fr-CH" dirty="0" smtClean="0"/>
              <a:t>On </a:t>
            </a:r>
            <a:r>
              <a:rPr lang="fr-CH" dirty="0"/>
              <a:t>vise &lt;200 </a:t>
            </a:r>
            <a:r>
              <a:rPr lang="fr-CH" dirty="0" err="1" smtClean="0"/>
              <a:t>pg</a:t>
            </a:r>
            <a:r>
              <a:rPr lang="fr-CH" dirty="0" smtClean="0"/>
              <a:t>/</a:t>
            </a:r>
            <a:r>
              <a:rPr lang="fr-CH" dirty="0" err="1" smtClean="0"/>
              <a:t>mL</a:t>
            </a:r>
            <a:r>
              <a:rPr lang="fr-CH" dirty="0" smtClean="0"/>
              <a:t> ou </a:t>
            </a:r>
            <a:r>
              <a:rPr lang="fr-CH" dirty="0"/>
              <a:t>&lt;734 </a:t>
            </a:r>
            <a:r>
              <a:rPr lang="fr-CH" dirty="0" err="1"/>
              <a:t>pmol</a:t>
            </a:r>
            <a:r>
              <a:rPr lang="fr-CH" dirty="0"/>
              <a:t>/L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7658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14561" t="16511" r="16316" b="12534"/>
          <a:stretch/>
        </p:blipFill>
        <p:spPr>
          <a:xfrm>
            <a:off x="737938" y="240308"/>
            <a:ext cx="10780293" cy="62246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516467"/>
            <a:ext cx="12175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400" dirty="0" smtClean="0">
                <a:hlinkClick r:id="rId3"/>
              </a:rPr>
              <a:t>https</a:t>
            </a:r>
            <a:r>
              <a:rPr lang="fr-CH" sz="1400" dirty="0">
                <a:hlinkClick r:id="rId3"/>
              </a:rPr>
              <a:t>://</a:t>
            </a:r>
            <a:r>
              <a:rPr lang="fr-CH" sz="1400" dirty="0" smtClean="0">
                <a:hlinkClick r:id="rId3"/>
              </a:rPr>
              <a:t>www.luriechildrens.org/en-us/care-services/conditions-treatments/gender-development/diagnosis-treatment/Pages/hormone-therapy-transgender-females.aspx</a:t>
            </a:r>
            <a:endParaRPr lang="fr-CH" sz="1400" dirty="0" smtClean="0"/>
          </a:p>
          <a:p>
            <a:endParaRPr lang="fr-CH" sz="1400" dirty="0" smtClean="0"/>
          </a:p>
        </p:txBody>
      </p:sp>
    </p:spTree>
    <p:extLst>
      <p:ext uri="{BB962C8B-B14F-4D97-AF65-F5344CB8AC3E}">
        <p14:creationId xmlns:p14="http://schemas.microsoft.com/office/powerpoint/2010/main" val="396629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Régime </a:t>
            </a:r>
            <a:r>
              <a:rPr lang="fr-CH" dirty="0" smtClean="0"/>
              <a:t>recommandé adulte</a:t>
            </a:r>
            <a:endParaRPr lang="fr-CH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grpSp>
        <p:nvGrpSpPr>
          <p:cNvPr id="3" name="Groupe 2"/>
          <p:cNvGrpSpPr/>
          <p:nvPr/>
        </p:nvGrpSpPr>
        <p:grpSpPr>
          <a:xfrm>
            <a:off x="3737608" y="1644014"/>
            <a:ext cx="5101591" cy="5061585"/>
            <a:chOff x="3737609" y="1644015"/>
            <a:chExt cx="4829176" cy="4607878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2"/>
            <a:srcRect l="15417" t="28611" r="58176" b="38333"/>
            <a:stretch/>
          </p:blipFill>
          <p:spPr>
            <a:xfrm>
              <a:off x="3737610" y="1644015"/>
              <a:ext cx="4829175" cy="3400426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2"/>
            <a:srcRect l="15417" t="79099" r="58176" b="9722"/>
            <a:stretch/>
          </p:blipFill>
          <p:spPr>
            <a:xfrm>
              <a:off x="3737609" y="5101908"/>
              <a:ext cx="4829175" cy="11499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6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Autres conseils</a:t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•</a:t>
            </a:r>
            <a:r>
              <a:rPr lang="fr-CH" dirty="0"/>
              <a:t>Stop tabac (TPP)</a:t>
            </a:r>
          </a:p>
          <a:p>
            <a:r>
              <a:rPr lang="pt-BR" dirty="0"/>
              <a:t>•Stop E2 2-3 sem avant chx</a:t>
            </a:r>
          </a:p>
          <a:p>
            <a:r>
              <a:rPr lang="fr-CH" dirty="0"/>
              <a:t>•Stop ACE-I ou ARA si </a:t>
            </a:r>
            <a:r>
              <a:rPr lang="fr-CH" dirty="0" err="1"/>
              <a:t>spironolactone</a:t>
            </a:r>
            <a:r>
              <a:rPr lang="fr-CH" dirty="0"/>
              <a:t> ou très faible dose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969827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Suivi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dirty="0" smtClean="0"/>
              <a:t>•</a:t>
            </a:r>
            <a:r>
              <a:rPr lang="fr-CH" dirty="0"/>
              <a:t>Screening MCAS </a:t>
            </a:r>
          </a:p>
          <a:p>
            <a:r>
              <a:rPr lang="fr-CH" dirty="0"/>
              <a:t>•Ostéoporose surtout si </a:t>
            </a:r>
            <a:r>
              <a:rPr lang="fr-CH" dirty="0" err="1"/>
              <a:t>orchidectomie</a:t>
            </a:r>
            <a:r>
              <a:rPr lang="fr-CH" dirty="0"/>
              <a:t> et ceux qui ont eu </a:t>
            </a:r>
            <a:r>
              <a:rPr lang="fr-CH" dirty="0" smtClean="0"/>
              <a:t>traitements hormonaux </a:t>
            </a:r>
            <a:r>
              <a:rPr lang="fr-CH" dirty="0"/>
              <a:t>intermittents</a:t>
            </a:r>
          </a:p>
          <a:p>
            <a:r>
              <a:rPr lang="fr-CH" dirty="0" smtClean="0"/>
              <a:t>–</a:t>
            </a:r>
            <a:r>
              <a:rPr lang="fr-CH" dirty="0"/>
              <a:t>On ne sait pas si on doit calculer le score T selon sexe assigné à la naissance ou le genre affirmé</a:t>
            </a:r>
          </a:p>
          <a:p>
            <a:r>
              <a:rPr lang="fr-CH" dirty="0"/>
              <a:t>–Données à surveiller avec début de transition à la puberté</a:t>
            </a:r>
          </a:p>
          <a:p>
            <a:r>
              <a:rPr lang="fr-CH" dirty="0"/>
              <a:t>•Cancer sein</a:t>
            </a:r>
          </a:p>
          <a:p>
            <a:r>
              <a:rPr lang="fr-CH" dirty="0"/>
              <a:t>•Prostate</a:t>
            </a:r>
          </a:p>
          <a:p>
            <a:r>
              <a:rPr lang="fr-CH" dirty="0"/>
              <a:t>•</a:t>
            </a:r>
            <a:r>
              <a:rPr lang="fr-CH" dirty="0" smtClean="0"/>
              <a:t>MST</a:t>
            </a:r>
            <a:endParaRPr lang="fr-CH" dirty="0"/>
          </a:p>
          <a:p>
            <a:r>
              <a:rPr lang="fr-CH" dirty="0" smtClean="0"/>
              <a:t>•Santé mentale</a:t>
            </a:r>
            <a:endParaRPr lang="fr-CH" dirty="0"/>
          </a:p>
          <a:p>
            <a:r>
              <a:rPr lang="fr-CH" dirty="0"/>
              <a:t>•Abus substance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29706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H" dirty="0" smtClean="0"/>
              <a:t>Jeunes en fin puberté</a:t>
            </a:r>
            <a:endParaRPr lang="fr-CH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180347" cy="1463040"/>
          </a:xfrm>
        </p:spPr>
        <p:txBody>
          <a:bodyPr>
            <a:normAutofit/>
          </a:bodyPr>
          <a:lstStyle/>
          <a:p>
            <a:pPr algn="ctr"/>
            <a:r>
              <a:rPr lang="fr-CH" sz="2400" dirty="0" smtClean="0"/>
              <a:t>Traitement affirmatif masculinisant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82102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Hormonothérapie </a:t>
            </a:r>
            <a:r>
              <a:rPr lang="fr-CH" dirty="0" err="1" smtClean="0"/>
              <a:t>MAsculinisante</a:t>
            </a:r>
            <a:r>
              <a:rPr lang="fr-CH" dirty="0" smtClean="0"/>
              <a:t>: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</a:t>
            </a:r>
            <a:r>
              <a:rPr lang="fr-CH" b="1" dirty="0" smtClean="0"/>
              <a:t>Induction </a:t>
            </a:r>
            <a:r>
              <a:rPr lang="fr-CH" b="1" dirty="0"/>
              <a:t>de caractéristiques </a:t>
            </a:r>
            <a:r>
              <a:rPr lang="fr-CH" b="1" dirty="0" smtClean="0"/>
              <a:t>masculines</a:t>
            </a:r>
            <a:endParaRPr lang="fr-CH" b="1" dirty="0"/>
          </a:p>
          <a:p>
            <a:r>
              <a:rPr lang="fr-CH" dirty="0" smtClean="0"/>
              <a:t>–  Testostérone via </a:t>
            </a:r>
            <a:r>
              <a:rPr lang="fr-CH" dirty="0"/>
              <a:t>stimulation directe des récepteurs tissus cibles </a:t>
            </a:r>
            <a:endParaRPr lang="fr-CH" dirty="0" smtClean="0"/>
          </a:p>
          <a:p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b="1" dirty="0" smtClean="0"/>
              <a:t> Suppression </a:t>
            </a:r>
            <a:r>
              <a:rPr lang="fr-CH" b="1" dirty="0"/>
              <a:t>des effets des </a:t>
            </a:r>
            <a:r>
              <a:rPr lang="fr-CH" b="1" dirty="0" err="1"/>
              <a:t>oestrogènes</a:t>
            </a:r>
            <a:r>
              <a:rPr lang="fr-CH" b="1" dirty="0"/>
              <a:t> non </a:t>
            </a:r>
            <a:r>
              <a:rPr lang="fr-CH" b="1" dirty="0" smtClean="0"/>
              <a:t>nécessaire à doses élevées de </a:t>
            </a:r>
            <a:r>
              <a:rPr lang="fr-CH" b="1" dirty="0" smtClean="0"/>
              <a:t>testostérone</a:t>
            </a:r>
            <a:endParaRPr lang="fr-CH" b="1" dirty="0" smtClean="0"/>
          </a:p>
          <a:p>
            <a:pPr marL="0" indent="0">
              <a:buNone/>
            </a:pPr>
            <a:r>
              <a:rPr lang="fr-CH" dirty="0"/>
              <a:t>– </a:t>
            </a:r>
            <a:r>
              <a:rPr lang="fr-CH" dirty="0" smtClean="0"/>
              <a:t>  On garde en général les agonistes de GnRH pendant 1-1.5 ans après le début hormonothérapie affirmative</a:t>
            </a:r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666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782861" cy="1499616"/>
          </a:xfrm>
        </p:spPr>
        <p:txBody>
          <a:bodyPr/>
          <a:lstStyle/>
          <a:p>
            <a:r>
              <a:rPr lang="fr-CH" dirty="0" smtClean="0"/>
              <a:t>Suppression </a:t>
            </a:r>
            <a:r>
              <a:rPr lang="fr-CH" dirty="0" smtClean="0"/>
              <a:t>menstruelle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7" y="2084832"/>
            <a:ext cx="10349726" cy="443564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Pour </a:t>
            </a:r>
            <a:r>
              <a:rPr lang="fr-CH" sz="2000" dirty="0"/>
              <a:t>les jeunes </a:t>
            </a:r>
            <a:r>
              <a:rPr lang="fr-CH" sz="2000" dirty="0" err="1"/>
              <a:t>trans</a:t>
            </a:r>
            <a:r>
              <a:rPr lang="fr-CH" sz="2000" dirty="0"/>
              <a:t> ou non </a:t>
            </a:r>
            <a:r>
              <a:rPr lang="fr-CH" sz="2000" dirty="0" smtClean="0"/>
              <a:t>binaires </a:t>
            </a:r>
            <a:r>
              <a:rPr lang="fr-CH" sz="2000" dirty="0"/>
              <a:t>nés de sexe féminin, les menstruations peuvent être très </a:t>
            </a:r>
            <a:r>
              <a:rPr lang="fr-CH" sz="2000" dirty="0" smtClean="0"/>
              <a:t>inconfortables </a:t>
            </a:r>
            <a:r>
              <a:rPr lang="fr-CH" sz="2000" dirty="0" smtClean="0">
                <a:sym typeface="Wingdings" panose="05000000000000000000" pitchFamily="2" charset="2"/>
              </a:rPr>
              <a:t> source de dysphorie de genre ++ 1 semaine/mois</a:t>
            </a:r>
            <a:r>
              <a:rPr lang="fr-CH" sz="2000" dirty="0" smtClean="0"/>
              <a:t> </a:t>
            </a: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 </a:t>
            </a:r>
            <a:r>
              <a:rPr lang="fr-CH" sz="2000" dirty="0" smtClean="0"/>
              <a:t>La </a:t>
            </a:r>
            <a:r>
              <a:rPr lang="fr-CH" sz="2000" dirty="0"/>
              <a:t>suppression menstruelle peut être une source de soulagement </a:t>
            </a:r>
          </a:p>
          <a:p>
            <a:pPr marL="457200" indent="-457200">
              <a:buFont typeface="+mj-lt"/>
              <a:buAutoNum type="arabicPeriod"/>
            </a:pPr>
            <a:r>
              <a:rPr lang="fr-CH" sz="2000" dirty="0" smtClean="0"/>
              <a:t>Pilule </a:t>
            </a:r>
            <a:r>
              <a:rPr lang="fr-CH" sz="2000" dirty="0"/>
              <a:t>contraceptive en continue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1600" dirty="0" smtClean="0"/>
              <a:t>Progestatif </a:t>
            </a:r>
            <a:r>
              <a:rPr lang="fr-CH" sz="1600" dirty="0" smtClean="0"/>
              <a:t>seul </a:t>
            </a:r>
            <a:r>
              <a:rPr lang="fr-CH" sz="1600" dirty="0"/>
              <a:t>souvent préféré vs contraceptif combiné (effets secondaire, sensibilité au niveau des sein, etc.)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1600" dirty="0" smtClean="0"/>
              <a:t>Prise </a:t>
            </a:r>
            <a:r>
              <a:rPr lang="fr-CH" sz="1600" dirty="0"/>
              <a:t>régulière quotidienne, même heure, requise </a:t>
            </a:r>
          </a:p>
          <a:p>
            <a:pPr marL="457200" indent="-457200">
              <a:buFont typeface="+mj-lt"/>
              <a:buAutoNum type="arabicPeriod"/>
            </a:pPr>
            <a:r>
              <a:rPr lang="fr-CH" sz="2000" dirty="0" err="1" smtClean="0"/>
              <a:t>Dépo</a:t>
            </a:r>
            <a:r>
              <a:rPr lang="fr-CH" sz="2000" dirty="0" smtClean="0"/>
              <a:t> </a:t>
            </a:r>
            <a:r>
              <a:rPr lang="fr-CH" sz="2000" dirty="0" err="1"/>
              <a:t>provera</a:t>
            </a:r>
            <a:r>
              <a:rPr lang="fr-CH" sz="20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1600" dirty="0" smtClean="0"/>
              <a:t>Peut </a:t>
            </a:r>
            <a:r>
              <a:rPr lang="fr-CH" sz="1600" dirty="0"/>
              <a:t>causer des saignements initialement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CH" sz="1600" dirty="0" smtClean="0"/>
              <a:t>Ne </a:t>
            </a:r>
            <a:r>
              <a:rPr lang="fr-CH" sz="1600" dirty="0"/>
              <a:t>supprime pas toujours les menstruations </a:t>
            </a:r>
          </a:p>
          <a:p>
            <a:pPr marL="457200" indent="-457200">
              <a:buFont typeface="+mj-lt"/>
              <a:buAutoNum type="arabicPeriod"/>
            </a:pPr>
            <a:r>
              <a:rPr lang="fr-CH" sz="2000" dirty="0" smtClean="0"/>
              <a:t>Agonistes de GnRH</a:t>
            </a:r>
          </a:p>
          <a:p>
            <a:pPr marL="457200" indent="-457200">
              <a:buFont typeface="+mj-lt"/>
              <a:buAutoNum type="arabicPeriod"/>
            </a:pPr>
            <a:r>
              <a:rPr lang="fr-CH" sz="2000" dirty="0" smtClean="0"/>
              <a:t>Testostérone</a:t>
            </a:r>
            <a:r>
              <a:rPr lang="fr-CH" sz="2000" dirty="0"/>
              <a:t>: habituellement très efficace </a:t>
            </a:r>
            <a:r>
              <a:rPr lang="fr-CH" sz="2000" dirty="0" smtClean="0"/>
              <a:t>mais pas aux doses initiales</a:t>
            </a:r>
            <a:endParaRPr lang="fr-CH" sz="2000" dirty="0"/>
          </a:p>
          <a:p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2940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695432" cy="1499616"/>
          </a:xfrm>
        </p:spPr>
        <p:txBody>
          <a:bodyPr>
            <a:normAutofit/>
          </a:bodyPr>
          <a:lstStyle/>
          <a:p>
            <a:r>
              <a:rPr lang="fr-CH" dirty="0"/>
              <a:t>Bilan avant de </a:t>
            </a:r>
            <a:r>
              <a:rPr lang="fr-CH" dirty="0" smtClean="0"/>
              <a:t>commencer l’hormonothérapie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smtClean="0"/>
              <a:t>•</a:t>
            </a:r>
            <a:r>
              <a:rPr lang="fr-CH" dirty="0"/>
              <a:t>Bilan lipidique</a:t>
            </a:r>
          </a:p>
          <a:p>
            <a:r>
              <a:rPr lang="fr-CH" dirty="0"/>
              <a:t>•Glucose à </a:t>
            </a:r>
            <a:r>
              <a:rPr lang="fr-CH" dirty="0" err="1"/>
              <a:t>jeûn</a:t>
            </a:r>
            <a:endParaRPr lang="fr-CH" dirty="0"/>
          </a:p>
          <a:p>
            <a:r>
              <a:rPr lang="fr-CH" dirty="0"/>
              <a:t>•Enzymes hépatiques</a:t>
            </a:r>
          </a:p>
          <a:p>
            <a:r>
              <a:rPr lang="fr-CH" dirty="0" smtClean="0"/>
              <a:t>•</a:t>
            </a:r>
            <a:r>
              <a:rPr lang="fr-CH" dirty="0"/>
              <a:t>FSC</a:t>
            </a:r>
          </a:p>
          <a:p>
            <a:r>
              <a:rPr lang="fr-CH" dirty="0" smtClean="0"/>
              <a:t>•</a:t>
            </a:r>
            <a:r>
              <a:rPr lang="fr-CH" dirty="0"/>
              <a:t>Testostérone totale, </a:t>
            </a:r>
            <a:r>
              <a:rPr lang="fr-CH" dirty="0" smtClean="0"/>
              <a:t>SHBG, LH, FSH, </a:t>
            </a:r>
            <a:r>
              <a:rPr lang="fr-CH" dirty="0" smtClean="0"/>
              <a:t>estradiol</a:t>
            </a:r>
          </a:p>
          <a:p>
            <a:r>
              <a:rPr lang="fr-CH" dirty="0" smtClean="0"/>
              <a:t>•</a:t>
            </a:r>
            <a:r>
              <a:rPr lang="fr-CH" dirty="0"/>
              <a:t>Prolactine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2302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schéma hormonothérapie affirmative </a:t>
            </a:r>
            <a:endParaRPr lang="fr-CH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 dirty="0"/>
          </a:p>
        </p:txBody>
      </p:sp>
      <p:grpSp>
        <p:nvGrpSpPr>
          <p:cNvPr id="6" name="Groupe 5"/>
          <p:cNvGrpSpPr/>
          <p:nvPr/>
        </p:nvGrpSpPr>
        <p:grpSpPr>
          <a:xfrm>
            <a:off x="2697480" y="2084832"/>
            <a:ext cx="6918960" cy="3995928"/>
            <a:chOff x="3349630" y="4647398"/>
            <a:chExt cx="5649991" cy="2138413"/>
          </a:xfrm>
        </p:grpSpPr>
        <p:grpSp>
          <p:nvGrpSpPr>
            <p:cNvPr id="3" name="Groupe 2"/>
            <p:cNvGrpSpPr/>
            <p:nvPr/>
          </p:nvGrpSpPr>
          <p:grpSpPr>
            <a:xfrm>
              <a:off x="3488380" y="5633285"/>
              <a:ext cx="5511241" cy="1152526"/>
              <a:chOff x="3488380" y="5633285"/>
              <a:chExt cx="5511241" cy="1152526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 rotWithShape="1">
              <a:blip r:embed="rId2"/>
              <a:srcRect l="15220" t="56521" r="58465" b="33743"/>
              <a:stretch/>
            </p:blipFill>
            <p:spPr>
              <a:xfrm>
                <a:off x="3488380" y="5638800"/>
                <a:ext cx="5511241" cy="1147011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3657599" y="5633285"/>
                <a:ext cx="4812631" cy="1150681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</p:grpSp>
        <p:pic>
          <p:nvPicPr>
            <p:cNvPr id="10" name="Image 9"/>
            <p:cNvPicPr>
              <a:picLocks noChangeAspect="1"/>
            </p:cNvPicPr>
            <p:nvPr/>
          </p:nvPicPr>
          <p:blipFill rotWithShape="1">
            <a:blip r:embed="rId2"/>
            <a:srcRect l="15220" t="22748" r="58465" b="68836"/>
            <a:stretch/>
          </p:blipFill>
          <p:spPr>
            <a:xfrm>
              <a:off x="3349630" y="4647398"/>
              <a:ext cx="5511241" cy="991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860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Contre-indications absolues</a:t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Grossesse</a:t>
            </a: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Coronaropathie </a:t>
            </a:r>
            <a:r>
              <a:rPr lang="fr-CH" dirty="0"/>
              <a:t>instable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Polyglobulie </a:t>
            </a:r>
            <a:r>
              <a:rPr lang="fr-CH" dirty="0"/>
              <a:t>non-traitée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Cancer </a:t>
            </a:r>
            <a:r>
              <a:rPr lang="fr-CH" dirty="0"/>
              <a:t>du sein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0018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Effets secondaires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6449" y="1999488"/>
            <a:ext cx="6809232" cy="40233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b="1" dirty="0"/>
              <a:t>Risque accru probable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 err="1">
                <a:solidFill>
                  <a:srgbClr val="FF0000"/>
                </a:solidFill>
              </a:rPr>
              <a:t>Polycythémie</a:t>
            </a:r>
            <a:endParaRPr lang="fr-CH" sz="20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>
                <a:solidFill>
                  <a:srgbClr val="FF0000"/>
                </a:solidFill>
              </a:rPr>
              <a:t>Infertilité</a:t>
            </a:r>
            <a:endParaRPr lang="fr-CH" sz="20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Acné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Alopécie androgénique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Hypertension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Apnée du sommeil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Prise de poids</a:t>
            </a:r>
            <a:endParaRPr lang="fr-CH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/>
              <a:t>Diminution du cholestérol HDL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2000" dirty="0" smtClean="0"/>
              <a:t>Augmentation </a:t>
            </a:r>
            <a:r>
              <a:rPr lang="fr-FR" sz="2000" dirty="0"/>
              <a:t>du cholestérol </a:t>
            </a:r>
            <a:r>
              <a:rPr lang="fr-FR" sz="2000" dirty="0" smtClean="0"/>
              <a:t>LDL</a:t>
            </a:r>
            <a:endParaRPr lang="fr-CH" sz="2000" dirty="0"/>
          </a:p>
        </p:txBody>
      </p:sp>
      <p:sp>
        <p:nvSpPr>
          <p:cNvPr id="4" name="Rectangle 3"/>
          <p:cNvSpPr/>
          <p:nvPr/>
        </p:nvSpPr>
        <p:spPr>
          <a:xfrm>
            <a:off x="5593081" y="2084832"/>
            <a:ext cx="6661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Risque accru probable avec présence de facteurs de risque supplémentaires</a:t>
            </a:r>
            <a:endParaRPr lang="fr-CH" sz="2000" dirty="0"/>
          </a:p>
          <a:p>
            <a:r>
              <a:rPr lang="fr-FR" sz="2000" dirty="0"/>
              <a:t>Maladie cardiovasculaire</a:t>
            </a:r>
            <a:endParaRPr lang="fr-CH" sz="2000" dirty="0"/>
          </a:p>
          <a:p>
            <a:r>
              <a:rPr lang="fr-FR" sz="2000" dirty="0" smtClean="0"/>
              <a:t>Hypertriglycéridémie</a:t>
            </a:r>
            <a:endParaRPr lang="fr-CH" sz="2000" dirty="0"/>
          </a:p>
        </p:txBody>
      </p:sp>
      <p:sp>
        <p:nvSpPr>
          <p:cNvPr id="5" name="Rectangle 4"/>
          <p:cNvSpPr/>
          <p:nvPr/>
        </p:nvSpPr>
        <p:spPr>
          <a:xfrm>
            <a:off x="5508742" y="3683746"/>
            <a:ext cx="66832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Risque accru possible avec présence de facteurs de risque supplémentaires</a:t>
            </a:r>
            <a:endParaRPr lang="fr-CH" sz="2000" dirty="0"/>
          </a:p>
          <a:p>
            <a:r>
              <a:rPr lang="fr-FR" sz="2000" dirty="0"/>
              <a:t>Diabète de type 2</a:t>
            </a:r>
            <a:endParaRPr lang="fr-CH" sz="2000" dirty="0"/>
          </a:p>
          <a:p>
            <a:r>
              <a:rPr lang="fr-FR" sz="2000" dirty="0"/>
              <a:t>Maladie </a:t>
            </a:r>
            <a:r>
              <a:rPr lang="fr-FR" sz="2000" dirty="0" smtClean="0"/>
              <a:t>cardiovasculaire</a:t>
            </a:r>
            <a:endParaRPr lang="fr-CH" sz="2000" dirty="0"/>
          </a:p>
        </p:txBody>
      </p:sp>
      <p:sp>
        <p:nvSpPr>
          <p:cNvPr id="6" name="Rectangle 5"/>
          <p:cNvSpPr/>
          <p:nvPr/>
        </p:nvSpPr>
        <p:spPr>
          <a:xfrm>
            <a:off x="536449" y="5393293"/>
            <a:ext cx="8927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Pas de risque accru ou non concluant</a:t>
            </a:r>
            <a:endParaRPr lang="fr-CH" sz="2000" dirty="0"/>
          </a:p>
          <a:p>
            <a:r>
              <a:rPr lang="fr-FR" sz="2000" dirty="0"/>
              <a:t>Diminution masse osseuse/ostéoporose</a:t>
            </a:r>
            <a:endParaRPr lang="fr-CH" sz="2000" dirty="0"/>
          </a:p>
          <a:p>
            <a:r>
              <a:rPr lang="fr-FR" sz="2000" dirty="0" smtClean="0"/>
              <a:t>Cancer </a:t>
            </a:r>
            <a:r>
              <a:rPr lang="fr-FR" sz="2000" dirty="0"/>
              <a:t>du sein, du col de l’utérus, de l’ovaire, de l’utérus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297444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Effets variables selon les </a:t>
            </a:r>
            <a:r>
              <a:rPr lang="fr-CH" dirty="0" smtClean="0"/>
              <a:t>Personnes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Premiers </a:t>
            </a:r>
            <a:r>
              <a:rPr lang="fr-CH" dirty="0"/>
              <a:t>effets après environ 4 semaines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Période </a:t>
            </a:r>
            <a:r>
              <a:rPr lang="fr-CH" dirty="0"/>
              <a:t>de réversibilité: environ 3-6 mois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Effets complets après environ 18 à 36 mois </a:t>
            </a:r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Pas </a:t>
            </a:r>
            <a:r>
              <a:rPr lang="fr-CH" dirty="0"/>
              <a:t>d’avantage à appliquer la testostérone directement sur le clitoris </a:t>
            </a: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Après ovariectomie</a:t>
            </a:r>
          </a:p>
          <a:p>
            <a:r>
              <a:rPr lang="fr-CH" dirty="0"/>
              <a:t>P</a:t>
            </a:r>
            <a:r>
              <a:rPr lang="fr-CH" dirty="0" smtClean="0"/>
              <a:t>oursuivre </a:t>
            </a:r>
            <a:r>
              <a:rPr lang="fr-CH" dirty="0"/>
              <a:t>les androgènes </a:t>
            </a:r>
          </a:p>
          <a:p>
            <a:r>
              <a:rPr lang="fr-CH" dirty="0"/>
              <a:t>V</a:t>
            </a:r>
            <a:r>
              <a:rPr lang="fr-CH" dirty="0" smtClean="0"/>
              <a:t>iser </a:t>
            </a:r>
            <a:r>
              <a:rPr lang="fr-CH" dirty="0"/>
              <a:t>des LH dans le range normal pour </a:t>
            </a:r>
            <a:r>
              <a:rPr lang="fr-CH" dirty="0" smtClean="0"/>
              <a:t>que le </a:t>
            </a:r>
            <a:r>
              <a:rPr lang="fr-CH" dirty="0"/>
              <a:t>remplacement en androgènes </a:t>
            </a:r>
            <a:r>
              <a:rPr lang="fr-CH" dirty="0" smtClean="0"/>
              <a:t>soit adéquat</a:t>
            </a:r>
            <a:endParaRPr lang="fr-CH" dirty="0"/>
          </a:p>
          <a:p>
            <a:pPr>
              <a:buFont typeface="Wingdings" panose="05000000000000000000" pitchFamily="2" charset="2"/>
              <a:buChar char="Ø"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7313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grpSp>
        <p:nvGrpSpPr>
          <p:cNvPr id="6" name="Groupe 5"/>
          <p:cNvGrpSpPr/>
          <p:nvPr/>
        </p:nvGrpSpPr>
        <p:grpSpPr>
          <a:xfrm>
            <a:off x="975360" y="269966"/>
            <a:ext cx="9692785" cy="6100354"/>
            <a:chOff x="642257" y="104663"/>
            <a:chExt cx="10694271" cy="6731565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/>
            <a:srcRect l="15139" t="19382" r="17222" b="5556"/>
            <a:stretch/>
          </p:blipFill>
          <p:spPr>
            <a:xfrm>
              <a:off x="762000" y="104663"/>
              <a:ext cx="10574528" cy="660093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42257" y="6139542"/>
              <a:ext cx="7271657" cy="6966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</p:grpSp>
      <p:sp>
        <p:nvSpPr>
          <p:cNvPr id="7" name="Rectangle 6"/>
          <p:cNvSpPr/>
          <p:nvPr/>
        </p:nvSpPr>
        <p:spPr>
          <a:xfrm>
            <a:off x="125730" y="6442441"/>
            <a:ext cx="11990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400" dirty="0" smtClean="0">
                <a:hlinkClick r:id="rId3"/>
              </a:rPr>
              <a:t>https</a:t>
            </a:r>
            <a:r>
              <a:rPr lang="fr-CH" sz="1400" dirty="0">
                <a:hlinkClick r:id="rId3"/>
              </a:rPr>
              <a:t>://</a:t>
            </a:r>
            <a:r>
              <a:rPr lang="fr-CH" sz="1400" dirty="0" smtClean="0">
                <a:hlinkClick r:id="rId3"/>
              </a:rPr>
              <a:t>www.luriechildrens.org/en-us/care-services/conditions-treatments/gender-development/diagnosis-treatment/Pages/hormone-therapy-transgender-males.aspx</a:t>
            </a:r>
            <a:endParaRPr lang="fr-CH" sz="1400" dirty="0" smtClean="0"/>
          </a:p>
          <a:p>
            <a:r>
              <a:rPr lang="fr-CH" sz="1400" dirty="0" smtClean="0"/>
              <a:t> </a:t>
            </a:r>
            <a:endParaRPr lang="fr-CH" sz="1400" dirty="0"/>
          </a:p>
        </p:txBody>
      </p:sp>
    </p:spTree>
    <p:extLst>
      <p:ext uri="{BB962C8B-B14F-4D97-AF65-F5344CB8AC3E}">
        <p14:creationId xmlns:p14="http://schemas.microsoft.com/office/powerpoint/2010/main" val="27443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Régime </a:t>
            </a:r>
            <a:r>
              <a:rPr lang="fr-CH" dirty="0" smtClean="0"/>
              <a:t>recommandé adulte</a:t>
            </a:r>
            <a:endParaRPr lang="fr-CH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 dirty="0"/>
          </a:p>
        </p:txBody>
      </p:sp>
      <p:grpSp>
        <p:nvGrpSpPr>
          <p:cNvPr id="7" name="Groupe 6"/>
          <p:cNvGrpSpPr/>
          <p:nvPr/>
        </p:nvGrpSpPr>
        <p:grpSpPr>
          <a:xfrm>
            <a:off x="3202940" y="1841501"/>
            <a:ext cx="5803900" cy="4737099"/>
            <a:chOff x="2666300" y="1962467"/>
            <a:chExt cx="4829176" cy="3579006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2"/>
            <a:srcRect l="15417" t="28611" r="58176" b="65099"/>
            <a:stretch/>
          </p:blipFill>
          <p:spPr>
            <a:xfrm>
              <a:off x="2666301" y="1962467"/>
              <a:ext cx="4829175" cy="647066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2"/>
            <a:srcRect l="15417" t="61692" r="58176" b="9722"/>
            <a:stretch/>
          </p:blipFill>
          <p:spPr>
            <a:xfrm>
              <a:off x="2666300" y="2600788"/>
              <a:ext cx="4829175" cy="2940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627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Suivi pendant 1ères années </a:t>
            </a:r>
            <a:r>
              <a:rPr lang="fr-CH" dirty="0" smtClean="0"/>
              <a:t/>
            </a:r>
            <a:br>
              <a:rPr lang="fr-CH" dirty="0" smtClean="0"/>
            </a:br>
            <a:r>
              <a:rPr lang="fr-CH" dirty="0" smtClean="0"/>
              <a:t>traitement </a:t>
            </a:r>
            <a:r>
              <a:rPr lang="fr-CH" dirty="0" smtClean="0"/>
              <a:t>affirmatif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Suivi </a:t>
            </a:r>
            <a:r>
              <a:rPr lang="fr-CH" dirty="0" smtClean="0"/>
              <a:t>clinique + biologique aux 6 mois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Augmentation </a:t>
            </a:r>
            <a:r>
              <a:rPr lang="fr-CH" dirty="0" smtClean="0"/>
              <a:t>de dose aux 6 mois si labo et clinique le permet + ressenti du patient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91291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Take</a:t>
            </a:r>
            <a:r>
              <a:rPr lang="fr-CH" dirty="0" smtClean="0"/>
              <a:t> home messages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Différentes types de transition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P</a:t>
            </a:r>
            <a:r>
              <a:rPr lang="fr-CH" dirty="0" smtClean="0"/>
              <a:t>arcours individuel et personnel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Accompagnement psychologique / associations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dirty="0"/>
              <a:t> </a:t>
            </a:r>
            <a:r>
              <a:rPr lang="fr-CH" dirty="0" smtClean="0"/>
              <a:t>Être à l’écoute des besoins de </a:t>
            </a:r>
            <a:r>
              <a:rPr lang="fr-CH" smtClean="0"/>
              <a:t>chaque personne</a:t>
            </a:r>
          </a:p>
          <a:p>
            <a:pPr>
              <a:buFont typeface="Wingdings" panose="05000000000000000000" pitchFamily="2" charset="2"/>
              <a:buChar char="Ø"/>
            </a:pPr>
            <a:endParaRPr lang="fr-CH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H" dirty="0" smtClean="0"/>
              <a:t> Suivi à long terme (hormonothérapie à vie)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2540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Transition vers les adultes ? 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4400" dirty="0" smtClean="0"/>
              <a:t>Endocrinologue adulte </a:t>
            </a:r>
          </a:p>
          <a:p>
            <a:r>
              <a:rPr lang="fr-CH" sz="4400" dirty="0" smtClean="0"/>
              <a:t>Médecin de famille </a:t>
            </a:r>
          </a:p>
          <a:p>
            <a:endParaRPr lang="fr-CH" dirty="0"/>
          </a:p>
          <a:p>
            <a:r>
              <a:rPr lang="fr-CH" sz="5400" dirty="0" smtClean="0">
                <a:hlinkClick r:id="rId2"/>
              </a:rPr>
              <a:t>patricia.diaz-escagedo@rhne.ch</a:t>
            </a:r>
            <a:endParaRPr lang="fr-CH" sz="5400" dirty="0" smtClean="0"/>
          </a:p>
          <a:p>
            <a:endParaRPr lang="fr-CH" sz="5400" dirty="0"/>
          </a:p>
        </p:txBody>
      </p:sp>
    </p:spTree>
    <p:extLst>
      <p:ext uri="{BB962C8B-B14F-4D97-AF65-F5344CB8AC3E}">
        <p14:creationId xmlns:p14="http://schemas.microsoft.com/office/powerpoint/2010/main" val="381690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Regret/</a:t>
            </a:r>
            <a:r>
              <a:rPr lang="fr-CH" dirty="0" err="1" smtClean="0"/>
              <a:t>Détransition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7" y="2025503"/>
            <a:ext cx="9720073" cy="4023360"/>
          </a:xfrm>
        </p:spPr>
        <p:txBody>
          <a:bodyPr>
            <a:normAutofit fontScale="92500" lnSpcReduction="10000"/>
          </a:bodyPr>
          <a:lstStyle/>
          <a:p>
            <a:r>
              <a:rPr lang="fr-CH" dirty="0" smtClean="0"/>
              <a:t>Définition très peu claire: interruption </a:t>
            </a:r>
            <a:r>
              <a:rPr lang="fr-CH" dirty="0"/>
              <a:t>ou </a:t>
            </a:r>
            <a:r>
              <a:rPr lang="fr-CH" dirty="0" smtClean="0"/>
              <a:t>le renversem</a:t>
            </a:r>
            <a:r>
              <a:rPr lang="fr-CH" dirty="0"/>
              <a:t>e</a:t>
            </a:r>
            <a:r>
              <a:rPr lang="fr-CH" dirty="0" smtClean="0"/>
              <a:t>nt d’une </a:t>
            </a:r>
            <a:r>
              <a:rPr lang="fr-CH" dirty="0"/>
              <a:t>transition </a:t>
            </a:r>
            <a:r>
              <a:rPr lang="fr-CH" dirty="0" smtClean="0"/>
              <a:t>de genre (parfois satisfaction avec changements donc arrêt traitement, parfois socialement difficile…) </a:t>
            </a:r>
          </a:p>
          <a:p>
            <a:r>
              <a:rPr lang="fr-CH" dirty="0" smtClean="0"/>
              <a:t>Evalué autour de 1% </a:t>
            </a:r>
            <a:endParaRPr lang="fr-CH" dirty="0"/>
          </a:p>
          <a:p>
            <a:pPr marL="0" indent="0">
              <a:buNone/>
            </a:pPr>
            <a:r>
              <a:rPr lang="fr-CH" dirty="0" err="1" smtClean="0"/>
              <a:t>Transfemmes</a:t>
            </a:r>
            <a:endParaRPr lang="fr-CH" dirty="0"/>
          </a:p>
          <a:p>
            <a:r>
              <a:rPr lang="fr-CH" dirty="0"/>
              <a:t>–Satisfaction 87 %</a:t>
            </a:r>
          </a:p>
          <a:p>
            <a:r>
              <a:rPr lang="fr-CH" dirty="0"/>
              <a:t>–Regrets 1-1,5%</a:t>
            </a:r>
          </a:p>
          <a:p>
            <a:r>
              <a:rPr lang="fr-CH" dirty="0"/>
              <a:t>•</a:t>
            </a:r>
            <a:r>
              <a:rPr lang="fr-CH" dirty="0" err="1"/>
              <a:t>Transhommes</a:t>
            </a:r>
            <a:endParaRPr lang="fr-CH" dirty="0"/>
          </a:p>
          <a:p>
            <a:r>
              <a:rPr lang="fr-CH" dirty="0"/>
              <a:t>–Satisfaction 97%</a:t>
            </a:r>
          </a:p>
          <a:p>
            <a:r>
              <a:rPr lang="fr-CH" dirty="0"/>
              <a:t>–Regrets &lt;1%</a:t>
            </a:r>
          </a:p>
          <a:p>
            <a:r>
              <a:rPr lang="fr-CH" dirty="0" smtClean="0"/>
              <a:t>Psychothérapie pour accompagner </a:t>
            </a:r>
            <a:endParaRPr lang="fr-CH" dirty="0"/>
          </a:p>
          <a:p>
            <a:endParaRPr lang="fr-CH" dirty="0" smtClean="0"/>
          </a:p>
        </p:txBody>
      </p:sp>
      <p:sp>
        <p:nvSpPr>
          <p:cNvPr id="4" name="Rectangle 3"/>
          <p:cNvSpPr/>
          <p:nvPr/>
        </p:nvSpPr>
        <p:spPr>
          <a:xfrm>
            <a:off x="320040" y="6211669"/>
            <a:ext cx="12054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dirty="0" err="1" smtClean="0"/>
              <a:t>Bustos</a:t>
            </a:r>
            <a:r>
              <a:rPr lang="fr-CH" dirty="0" smtClean="0"/>
              <a:t> </a:t>
            </a:r>
            <a:r>
              <a:rPr lang="fr-CH" dirty="0"/>
              <a:t>VP, </a:t>
            </a:r>
            <a:r>
              <a:rPr lang="fr-CH" dirty="0" err="1"/>
              <a:t>Bustos</a:t>
            </a:r>
            <a:r>
              <a:rPr lang="fr-CH" dirty="0"/>
              <a:t> SS, </a:t>
            </a:r>
            <a:r>
              <a:rPr lang="fr-CH" dirty="0" err="1"/>
              <a:t>Mascaro</a:t>
            </a:r>
            <a:r>
              <a:rPr lang="fr-CH" dirty="0"/>
              <a:t> A, et al. Regret </a:t>
            </a:r>
            <a:r>
              <a:rPr lang="fr-CH" dirty="0" err="1" smtClean="0"/>
              <a:t>after</a:t>
            </a:r>
            <a:r>
              <a:rPr lang="fr-CH" dirty="0" smtClean="0"/>
              <a:t> </a:t>
            </a:r>
            <a:r>
              <a:rPr lang="en-US" dirty="0" smtClean="0"/>
              <a:t>gender-affirmation </a:t>
            </a:r>
            <a:r>
              <a:rPr lang="en-US" dirty="0"/>
              <a:t>surgery: a systematic review </a:t>
            </a:r>
            <a:r>
              <a:rPr lang="en-US" dirty="0" smtClean="0"/>
              <a:t>and meta-analysis </a:t>
            </a:r>
            <a:r>
              <a:rPr lang="en-US" dirty="0"/>
              <a:t>of prevalence. </a:t>
            </a:r>
            <a:r>
              <a:rPr lang="en-US" dirty="0" err="1"/>
              <a:t>Piast</a:t>
            </a:r>
            <a:r>
              <a:rPr lang="en-US" dirty="0"/>
              <a:t> </a:t>
            </a:r>
            <a:r>
              <a:rPr lang="en-US" dirty="0" err="1"/>
              <a:t>Reconstr</a:t>
            </a:r>
            <a:r>
              <a:rPr lang="en-US" dirty="0"/>
              <a:t> </a:t>
            </a:r>
            <a:r>
              <a:rPr lang="en-US" dirty="0" err="1"/>
              <a:t>Surg</a:t>
            </a:r>
            <a:r>
              <a:rPr lang="en-US" dirty="0"/>
              <a:t> </a:t>
            </a:r>
            <a:r>
              <a:rPr lang="en-US" dirty="0" smtClean="0"/>
              <a:t>Glob </a:t>
            </a:r>
            <a:r>
              <a:rPr lang="pt-BR" dirty="0" smtClean="0"/>
              <a:t>Open </a:t>
            </a:r>
            <a:r>
              <a:rPr lang="pt-BR" dirty="0"/>
              <a:t>2021 Mar 19;9(3):e3477. </a:t>
            </a:r>
            <a:r>
              <a:rPr lang="pt-BR" dirty="0" smtClean="0"/>
              <a:t>D01:10.1097/</a:t>
            </a:r>
            <a:r>
              <a:rPr lang="fr-CH" dirty="0" smtClean="0"/>
              <a:t>GOX.0000000000003477</a:t>
            </a:r>
            <a:r>
              <a:rPr lang="fr-CH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15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Vaginoplastie</a:t>
            </a:r>
            <a:r>
              <a:rPr lang="fr-CH" dirty="0"/>
              <a:t/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•</a:t>
            </a:r>
            <a:r>
              <a:rPr lang="fr-CH" dirty="0"/>
              <a:t>Technique d'inversion pénienne en une étape</a:t>
            </a:r>
          </a:p>
          <a:p>
            <a:r>
              <a:rPr lang="fr-CH" dirty="0"/>
              <a:t>•La peau pénienne est inversée comme un gant après une incision en dessous du pénis. On crée une cavité vaginale. Le clitoris est fabriqué à partir de la peau sensible du gland.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491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Chirurgie de réassignation sexuelle </a:t>
            </a:r>
            <a:r>
              <a:rPr lang="fr-CH" dirty="0" smtClean="0"/>
              <a:t>♀→♂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H" dirty="0" smtClean="0"/>
              <a:t>•</a:t>
            </a:r>
            <a:r>
              <a:rPr lang="fr-CH" dirty="0"/>
              <a:t>Chirurgie de confirmation de genre</a:t>
            </a:r>
          </a:p>
          <a:p>
            <a:r>
              <a:rPr lang="fr-CH" dirty="0"/>
              <a:t>–Mastectomie</a:t>
            </a:r>
          </a:p>
          <a:p>
            <a:r>
              <a:rPr lang="fr-CH" dirty="0"/>
              <a:t>–HAT</a:t>
            </a:r>
          </a:p>
          <a:p>
            <a:r>
              <a:rPr lang="fr-CH" dirty="0"/>
              <a:t>–SOB</a:t>
            </a:r>
          </a:p>
          <a:p>
            <a:r>
              <a:rPr lang="fr-CH" dirty="0"/>
              <a:t>–</a:t>
            </a:r>
            <a:r>
              <a:rPr lang="fr-CH" dirty="0" err="1"/>
              <a:t>Phalloplastie</a:t>
            </a:r>
            <a:endParaRPr lang="fr-CH" dirty="0"/>
          </a:p>
          <a:p>
            <a:endParaRPr lang="fr-CH" dirty="0"/>
          </a:p>
          <a:p>
            <a:r>
              <a:rPr lang="fr-CH" dirty="0"/>
              <a:t>ou</a:t>
            </a:r>
          </a:p>
          <a:p>
            <a:r>
              <a:rPr lang="fr-CH" dirty="0"/>
              <a:t>–</a:t>
            </a:r>
            <a:r>
              <a:rPr lang="fr-CH" dirty="0" err="1"/>
              <a:t>Metaïdioplastiemicro</a:t>
            </a:r>
            <a:r>
              <a:rPr lang="fr-CH" dirty="0"/>
              <a:t>-pénis ( 4 à 10 cm avec une moyenne de 5,7) injection de collagène dans le clitoris.</a:t>
            </a:r>
          </a:p>
          <a:p>
            <a:r>
              <a:rPr lang="fr-CH" dirty="0"/>
              <a:t>–scrotum formé à partir des grandes lèvres</a:t>
            </a:r>
          </a:p>
          <a:p>
            <a:r>
              <a:rPr lang="fr-CH" dirty="0"/>
              <a:t>–implants testiculaires peuvent être rajoutés</a:t>
            </a:r>
          </a:p>
          <a:p>
            <a:r>
              <a:rPr lang="fr-CH" dirty="0"/>
              <a:t>–vagin fermé </a:t>
            </a:r>
          </a:p>
        </p:txBody>
      </p:sp>
    </p:spTree>
    <p:extLst>
      <p:ext uri="{BB962C8B-B14F-4D97-AF65-F5344CB8AC3E}">
        <p14:creationId xmlns:p14="http://schemas.microsoft.com/office/powerpoint/2010/main" val="403040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Phalloplastie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H" dirty="0" smtClean="0"/>
              <a:t>•</a:t>
            </a:r>
            <a:r>
              <a:rPr lang="fr-CH" dirty="0"/>
              <a:t>Durée: six heures</a:t>
            </a:r>
          </a:p>
          <a:p>
            <a:r>
              <a:rPr lang="fr-CH" dirty="0"/>
              <a:t>•Une partie de la peau de l'avant-bras ainsi que les nerfs et les vaisseaux sanguins sont utilisés pour construire l'urètre, le gland et le corps du pénis.</a:t>
            </a:r>
          </a:p>
          <a:p>
            <a:r>
              <a:rPr lang="fr-CH" dirty="0"/>
              <a:t>•La cavité vaginale est refermée. La vulve est transformée en scrotum. Les nerfs clitoridiens et de la région de l'aine serviront à donner la sensibilité du pénis. On crée de la circulation sanguine. Une greffe de peau, prélevée à la cuisse, recouvre la zone donneuse de l'avant-bras. La cuisse guérit seule.</a:t>
            </a:r>
          </a:p>
          <a:p>
            <a:r>
              <a:rPr lang="fr-CH" dirty="0"/>
              <a:t>•</a:t>
            </a:r>
            <a:r>
              <a:rPr lang="fr-CH" b="1" dirty="0"/>
              <a:t>Après six mois, mise en place de prothèses testiculaires. Petite intervention sous anesthésie locale.</a:t>
            </a:r>
            <a:endParaRPr lang="fr-CH" dirty="0"/>
          </a:p>
          <a:p>
            <a:endParaRPr lang="fr-CH" dirty="0"/>
          </a:p>
          <a:p>
            <a:r>
              <a:rPr lang="fr-CH" dirty="0"/>
              <a:t>•Un an plus tard, mise en place d'un implant érectile.</a:t>
            </a:r>
          </a:p>
          <a:p>
            <a:r>
              <a:rPr lang="fr-CH" dirty="0"/>
              <a:t>•prothèse hydraulique. </a:t>
            </a:r>
          </a:p>
          <a:p>
            <a:r>
              <a:rPr lang="fr-CH" dirty="0"/>
              <a:t>•Deux cylindres sont placés dans le pénis et raccordés à un réservoir d'eau saline.</a:t>
            </a:r>
          </a:p>
          <a:p>
            <a:r>
              <a:rPr lang="fr-CH" dirty="0"/>
              <a:t>•Le réservoir est placé derrière l'os pubien, juste au-dessus de la vessie. Il est activé au moyen d'une pompe située dans la région de l'aine. </a:t>
            </a:r>
          </a:p>
          <a:p>
            <a:r>
              <a:rPr lang="fr-CH" dirty="0"/>
              <a:t>•La pompe permet un transfert de liquide du réservoir vers les cylindres. 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5763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673</TotalTime>
  <Words>2131</Words>
  <Application>Microsoft Office PowerPoint</Application>
  <PresentationFormat>Grand écran</PresentationFormat>
  <Paragraphs>304</Paragraphs>
  <Slides>45</Slides>
  <Notes>0</Notes>
  <HiddenSlides>6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0" baseType="lpstr">
      <vt:lpstr>Tw Cen MT</vt:lpstr>
      <vt:lpstr>Tw Cen MT Condensed</vt:lpstr>
      <vt:lpstr>Wingdings</vt:lpstr>
      <vt:lpstr>Wingdings 3</vt:lpstr>
      <vt:lpstr>Intégral</vt:lpstr>
      <vt:lpstr>Transition à l’adolescence</vt:lpstr>
      <vt:lpstr>Présentation PowerPoint</vt:lpstr>
      <vt:lpstr>Proportion de personnes transgenres</vt:lpstr>
      <vt:lpstr>Types de transition</vt:lpstr>
      <vt:lpstr>Transition</vt:lpstr>
      <vt:lpstr>TRANSITION SOCIALE </vt:lpstr>
      <vt:lpstr>LE suivi par équipe de santé mentale</vt:lpstr>
      <vt:lpstr>Transition hormonale</vt:lpstr>
      <vt:lpstr>1ère consultation </vt:lpstr>
      <vt:lpstr>2ème consultation </vt:lpstr>
      <vt:lpstr>La puberté endogène: stade de Tanner</vt:lpstr>
      <vt:lpstr>Attentes réalistes</vt:lpstr>
      <vt:lpstr>Jeunes en puberté</vt:lpstr>
      <vt:lpstr>Pause de la puberté</vt:lpstr>
      <vt:lpstr>Pause de la puberté: examens complémentaires</vt:lpstr>
      <vt:lpstr>Présentation PowerPoint</vt:lpstr>
      <vt:lpstr>agonistes de la GnRH</vt:lpstr>
      <vt:lpstr>Jeunes en fin puberté</vt:lpstr>
      <vt:lpstr>Hormonothérapie féminisante: 2 objectifs</vt:lpstr>
      <vt:lpstr>Bilan avant de commencer l’hormonothérapie</vt:lpstr>
      <vt:lpstr>schéma hormonothérapie affirmative </vt:lpstr>
      <vt:lpstr>Contre-indications aux oestrogènes</vt:lpstr>
      <vt:lpstr>Effets secondaires</vt:lpstr>
      <vt:lpstr>Effets variables selon les personnes </vt:lpstr>
      <vt:lpstr>Présentation PowerPoint</vt:lpstr>
      <vt:lpstr>Régime recommandé adulte</vt:lpstr>
      <vt:lpstr>Autres conseils </vt:lpstr>
      <vt:lpstr>Suivi</vt:lpstr>
      <vt:lpstr>Jeunes en fin puberté</vt:lpstr>
      <vt:lpstr>Hormonothérapie MAsculinisante:</vt:lpstr>
      <vt:lpstr>Suppression menstruelle</vt:lpstr>
      <vt:lpstr>Bilan avant de commencer l’hormonothérapie</vt:lpstr>
      <vt:lpstr>schéma hormonothérapie affirmative </vt:lpstr>
      <vt:lpstr>Contre-indications absolues </vt:lpstr>
      <vt:lpstr>Effets secondaires</vt:lpstr>
      <vt:lpstr>Effets variables selon les Personnes</vt:lpstr>
      <vt:lpstr>Présentation PowerPoint</vt:lpstr>
      <vt:lpstr>Régime recommandé adulte</vt:lpstr>
      <vt:lpstr>Suivi pendant 1ères années  traitement affirmatif</vt:lpstr>
      <vt:lpstr>Take home messages</vt:lpstr>
      <vt:lpstr>Transition vers les adultes ? </vt:lpstr>
      <vt:lpstr>Regret/Détransition</vt:lpstr>
      <vt:lpstr>Vaginoplastie </vt:lpstr>
      <vt:lpstr>Chirurgie de réassignation sexuelle ♀→♂</vt:lpstr>
      <vt:lpstr>Phalloplastie</vt:lpstr>
    </vt:vector>
  </TitlesOfParts>
  <Company>EVDN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à l’adolescence</dc:title>
  <dc:creator>Diaz Escagedo Patricia</dc:creator>
  <cp:lastModifiedBy>Diaz Escagedo Patricia</cp:lastModifiedBy>
  <cp:revision>81</cp:revision>
  <dcterms:created xsi:type="dcterms:W3CDTF">2024-11-22T13:08:46Z</dcterms:created>
  <dcterms:modified xsi:type="dcterms:W3CDTF">2024-11-28T06:27:36Z</dcterms:modified>
</cp:coreProperties>
</file>