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7" r:id="rId5"/>
    <p:sldId id="268" r:id="rId6"/>
    <p:sldId id="259" r:id="rId7"/>
    <p:sldId id="260" r:id="rId8"/>
    <p:sldId id="271" r:id="rId9"/>
    <p:sldId id="270" r:id="rId10"/>
    <p:sldId id="262" r:id="rId11"/>
    <p:sldId id="266" r:id="rId12"/>
    <p:sldId id="263" r:id="rId13"/>
    <p:sldId id="264" r:id="rId14"/>
    <p:sldId id="261"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3FCDE21C-2001-4F45-AF5A-24D062A6A012}" type="datetimeFigureOut">
              <a:rPr lang="fr-CH" smtClean="0"/>
              <a:t>27.11.2024</a:t>
            </a:fld>
            <a:endParaRPr lang="fr-CH"/>
          </a:p>
        </p:txBody>
      </p:sp>
      <p:sp>
        <p:nvSpPr>
          <p:cNvPr id="5" name="Footer Placeholder 4"/>
          <p:cNvSpPr>
            <a:spLocks noGrp="1"/>
          </p:cNvSpPr>
          <p:nvPr>
            <p:ph type="ftr" sz="quarter" idx="11"/>
          </p:nvPr>
        </p:nvSpPr>
        <p:spPr/>
        <p:txBody>
          <a:bodyPr/>
          <a:lstStyle/>
          <a:p>
            <a:endParaRPr lang="fr-CH"/>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2593811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DE21C-2001-4F45-AF5A-24D062A6A012}" type="datetimeFigureOut">
              <a:rPr lang="fr-CH" smtClean="0"/>
              <a:t>27.11.2024</a:t>
            </a:fld>
            <a:endParaRPr lang="fr-CH"/>
          </a:p>
        </p:txBody>
      </p:sp>
      <p:sp>
        <p:nvSpPr>
          <p:cNvPr id="5" name="Footer Placeholder 4"/>
          <p:cNvSpPr>
            <a:spLocks noGrp="1"/>
          </p:cNvSpPr>
          <p:nvPr>
            <p:ph type="ftr" sz="quarter" idx="11"/>
          </p:nvPr>
        </p:nvSpPr>
        <p:spPr/>
        <p:txBody>
          <a:bodyPr/>
          <a:lstStyle/>
          <a:p>
            <a:endParaRPr lang="fr-CH"/>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3194638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3FCDE21C-2001-4F45-AF5A-24D062A6A012}" type="datetimeFigureOut">
              <a:rPr lang="fr-CH" smtClean="0"/>
              <a:t>27.11.2024</a:t>
            </a:fld>
            <a:endParaRPr lang="fr-CH"/>
          </a:p>
        </p:txBody>
      </p:sp>
      <p:sp>
        <p:nvSpPr>
          <p:cNvPr id="5" name="Footer Placeholder 4"/>
          <p:cNvSpPr>
            <a:spLocks noGrp="1"/>
          </p:cNvSpPr>
          <p:nvPr>
            <p:ph type="ftr" sz="quarter" idx="11"/>
          </p:nvPr>
        </p:nvSpPr>
        <p:spPr/>
        <p:txBody>
          <a:bodyPr/>
          <a:lstStyle/>
          <a:p>
            <a:endParaRPr lang="fr-CH"/>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807568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3FCDE21C-2001-4F45-AF5A-24D062A6A012}" type="datetimeFigureOut">
              <a:rPr lang="fr-CH" smtClean="0"/>
              <a:t>27.11.2024</a:t>
            </a:fld>
            <a:endParaRPr lang="fr-CH"/>
          </a:p>
        </p:txBody>
      </p:sp>
      <p:sp>
        <p:nvSpPr>
          <p:cNvPr id="6" name="Footer Placeholder 5"/>
          <p:cNvSpPr>
            <a:spLocks noGrp="1"/>
          </p:cNvSpPr>
          <p:nvPr>
            <p:ph type="ftr" sz="quarter" idx="11"/>
          </p:nvPr>
        </p:nvSpPr>
        <p:spPr/>
        <p:txBody>
          <a:bodyPr/>
          <a:lstStyle/>
          <a:p>
            <a:endParaRPr lang="fr-CH"/>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2297765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3FCDE21C-2001-4F45-AF5A-24D062A6A012}" type="datetimeFigureOut">
              <a:rPr lang="fr-CH" smtClean="0"/>
              <a:t>27.11.2024</a:t>
            </a:fld>
            <a:endParaRPr lang="fr-CH"/>
          </a:p>
        </p:txBody>
      </p:sp>
      <p:sp>
        <p:nvSpPr>
          <p:cNvPr id="8" name="Footer Placeholder 7"/>
          <p:cNvSpPr>
            <a:spLocks noGrp="1"/>
          </p:cNvSpPr>
          <p:nvPr>
            <p:ph type="ftr" sz="quarter" idx="11"/>
          </p:nvPr>
        </p:nvSpPr>
        <p:spPr/>
        <p:txBody>
          <a:bodyPr/>
          <a:lstStyle/>
          <a:p>
            <a:endParaRPr lang="fr-CH"/>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1140482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3FCDE21C-2001-4F45-AF5A-24D062A6A012}" type="datetimeFigureOut">
              <a:rPr lang="fr-CH" smtClean="0"/>
              <a:t>27.11.2024</a:t>
            </a:fld>
            <a:endParaRPr lang="fr-CH"/>
          </a:p>
        </p:txBody>
      </p:sp>
      <p:sp>
        <p:nvSpPr>
          <p:cNvPr id="4" name="Footer Placeholder 3"/>
          <p:cNvSpPr>
            <a:spLocks noGrp="1"/>
          </p:cNvSpPr>
          <p:nvPr>
            <p:ph type="ftr" sz="quarter" idx="11"/>
          </p:nvPr>
        </p:nvSpPr>
        <p:spPr/>
        <p:txBody>
          <a:bodyPr/>
          <a:lstStyle/>
          <a:p>
            <a:endParaRPr lang="fr-CH"/>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108784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CDE21C-2001-4F45-AF5A-24D062A6A012}" type="datetimeFigureOut">
              <a:rPr lang="fr-CH" smtClean="0"/>
              <a:t>27.11.2024</a:t>
            </a:fld>
            <a:endParaRPr lang="fr-CH"/>
          </a:p>
        </p:txBody>
      </p:sp>
      <p:sp>
        <p:nvSpPr>
          <p:cNvPr id="3" name="Footer Placeholder 2"/>
          <p:cNvSpPr>
            <a:spLocks noGrp="1"/>
          </p:cNvSpPr>
          <p:nvPr>
            <p:ph type="ftr" sz="quarter" idx="11"/>
          </p:nvPr>
        </p:nvSpPr>
        <p:spPr/>
        <p:txBody>
          <a:bodyPr/>
          <a:lstStyle/>
          <a:p>
            <a:endParaRPr lang="fr-CH"/>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2220008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3FCDE21C-2001-4F45-AF5A-24D062A6A012}" type="datetimeFigureOut">
              <a:rPr lang="fr-CH" smtClean="0"/>
              <a:t>27.11.2024</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3388718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3FCDE21C-2001-4F45-AF5A-24D062A6A012}" type="datetimeFigureOut">
              <a:rPr lang="fr-CH" smtClean="0"/>
              <a:t>27.11.2024</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56621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3FCDE21C-2001-4F45-AF5A-24D062A6A012}" type="datetimeFigureOut">
              <a:rPr lang="fr-CH" smtClean="0"/>
              <a:t>27.11.2024</a:t>
            </a:fld>
            <a:endParaRPr lang="fr-CH"/>
          </a:p>
        </p:txBody>
      </p:sp>
      <p:sp>
        <p:nvSpPr>
          <p:cNvPr id="5" name="Footer Placeholder 4"/>
          <p:cNvSpPr>
            <a:spLocks noGrp="1"/>
          </p:cNvSpPr>
          <p:nvPr>
            <p:ph type="ftr" sz="quarter" idx="11"/>
          </p:nvPr>
        </p:nvSpPr>
        <p:spPr/>
        <p:txBody>
          <a:bodyPr/>
          <a:lstStyle/>
          <a:p>
            <a:endParaRPr lang="fr-CH"/>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728420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3FCDE21C-2001-4F45-AF5A-24D062A6A012}" type="datetimeFigureOut">
              <a:rPr lang="fr-CH" smtClean="0"/>
              <a:t>27.11.2024</a:t>
            </a:fld>
            <a:endParaRPr lang="fr-CH"/>
          </a:p>
        </p:txBody>
      </p:sp>
      <p:sp>
        <p:nvSpPr>
          <p:cNvPr id="5" name="Footer Placeholder 4"/>
          <p:cNvSpPr>
            <a:spLocks noGrp="1"/>
          </p:cNvSpPr>
          <p:nvPr>
            <p:ph type="ftr" sz="quarter" idx="11"/>
          </p:nvPr>
        </p:nvSpPr>
        <p:spPr/>
        <p:txBody>
          <a:bodyPr/>
          <a:lstStyle/>
          <a:p>
            <a:endParaRPr lang="fr-CH"/>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5C58660-3F20-4C85-8AF4-24C32F911E1D}" type="slidenum">
              <a:rPr lang="fr-CH" smtClean="0"/>
              <a:t>‹N°›</a:t>
            </a:fld>
            <a:endParaRPr lang="fr-CH"/>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19968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3FCDE21C-2001-4F45-AF5A-24D062A6A012}" type="datetimeFigureOut">
              <a:rPr lang="fr-CH" smtClean="0"/>
              <a:t>27.11.2024</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3232742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3FCDE21C-2001-4F45-AF5A-24D062A6A012}" type="datetimeFigureOut">
              <a:rPr lang="fr-CH" smtClean="0"/>
              <a:t>27.11.2024</a:t>
            </a:fld>
            <a:endParaRPr lang="fr-CH"/>
          </a:p>
        </p:txBody>
      </p:sp>
      <p:sp>
        <p:nvSpPr>
          <p:cNvPr id="6" name="Footer Placeholder 5"/>
          <p:cNvSpPr>
            <a:spLocks noGrp="1"/>
          </p:cNvSpPr>
          <p:nvPr>
            <p:ph type="ftr" sz="quarter" idx="11"/>
          </p:nvPr>
        </p:nvSpPr>
        <p:spPr/>
        <p:txBody>
          <a:bodyPr/>
          <a:lstStyle/>
          <a:p>
            <a:endParaRPr lang="fr-CH"/>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5C58660-3F20-4C85-8AF4-24C32F911E1D}" type="slidenum">
              <a:rPr lang="fr-CH" smtClean="0"/>
              <a:t>‹N°›</a:t>
            </a:fld>
            <a:endParaRPr lang="fr-CH"/>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07552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3FCDE21C-2001-4F45-AF5A-24D062A6A012}" type="datetimeFigureOut">
              <a:rPr lang="fr-CH" smtClean="0"/>
              <a:t>27.11.2024</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1076889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DE21C-2001-4F45-AF5A-24D062A6A012}" type="datetimeFigureOut">
              <a:rPr lang="fr-CH" smtClean="0"/>
              <a:t>27.11.2024</a:t>
            </a:fld>
            <a:endParaRPr lang="fr-CH"/>
          </a:p>
        </p:txBody>
      </p:sp>
      <p:sp>
        <p:nvSpPr>
          <p:cNvPr id="5" name="Footer Placeholder 4"/>
          <p:cNvSpPr>
            <a:spLocks noGrp="1"/>
          </p:cNvSpPr>
          <p:nvPr>
            <p:ph type="ftr" sz="quarter" idx="11"/>
          </p:nvPr>
        </p:nvSpPr>
        <p:spPr/>
        <p:txBody>
          <a:bodyPr/>
          <a:lstStyle/>
          <a:p>
            <a:endParaRPr lang="fr-CH"/>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840870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DE21C-2001-4F45-AF5A-24D062A6A012}" type="datetimeFigureOut">
              <a:rPr lang="fr-CH" smtClean="0"/>
              <a:t>27.11.2024</a:t>
            </a:fld>
            <a:endParaRPr lang="fr-CH"/>
          </a:p>
        </p:txBody>
      </p:sp>
      <p:sp>
        <p:nvSpPr>
          <p:cNvPr id="5" name="Footer Placeholder 4"/>
          <p:cNvSpPr>
            <a:spLocks noGrp="1"/>
          </p:cNvSpPr>
          <p:nvPr>
            <p:ph type="ftr" sz="quarter" idx="11"/>
          </p:nvPr>
        </p:nvSpPr>
        <p:spPr/>
        <p:txBody>
          <a:bodyPr/>
          <a:lstStyle/>
          <a:p>
            <a:endParaRPr lang="fr-CH"/>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5C58660-3F20-4C85-8AF4-24C32F911E1D}" type="slidenum">
              <a:rPr lang="fr-CH" smtClean="0"/>
              <a:t>‹N°›</a:t>
            </a:fld>
            <a:endParaRPr lang="fr-CH"/>
          </a:p>
        </p:txBody>
      </p:sp>
    </p:spTree>
    <p:extLst>
      <p:ext uri="{BB962C8B-B14F-4D97-AF65-F5344CB8AC3E}">
        <p14:creationId xmlns:p14="http://schemas.microsoft.com/office/powerpoint/2010/main" val="3448510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FCDE21C-2001-4F45-AF5A-24D062A6A012}" type="datetimeFigureOut">
              <a:rPr lang="fr-CH" smtClean="0"/>
              <a:t>27.11.2024</a:t>
            </a:fld>
            <a:endParaRPr lang="fr-CH"/>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CH"/>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5C58660-3F20-4C85-8AF4-24C32F911E1D}" type="slidenum">
              <a:rPr lang="fr-CH" smtClean="0"/>
              <a:t>‹N°›</a:t>
            </a:fld>
            <a:endParaRPr lang="fr-CH"/>
          </a:p>
        </p:txBody>
      </p:sp>
    </p:spTree>
    <p:extLst>
      <p:ext uri="{BB962C8B-B14F-4D97-AF65-F5344CB8AC3E}">
        <p14:creationId xmlns:p14="http://schemas.microsoft.com/office/powerpoint/2010/main" val="2807083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ige.europa.eu/publications-resources/thesaurus/terms/1384?language_content_entity=fr" TargetMode="External"/><Relationship Id="rId2" Type="http://schemas.openxmlformats.org/officeDocument/2006/relationships/hyperlink" Target="https://www.sante-sexuelle.ch/themes/sante-sexuelle" TargetMode="External"/><Relationship Id="rId1" Type="http://schemas.openxmlformats.org/officeDocument/2006/relationships/slideLayout" Target="../slideLayouts/slideLayout2.xml"/><Relationship Id="rId4" Type="http://schemas.openxmlformats.org/officeDocument/2006/relationships/hyperlink" Target="https://www.who.int/fr/health-topics/sexual-health#tab=tab_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pPr algn="ctr"/>
            <a:r>
              <a:rPr lang="fr-CH" sz="3600" dirty="0" smtClean="0">
                <a:solidFill>
                  <a:srgbClr val="7030A0"/>
                </a:solidFill>
              </a:rPr>
              <a:t>Comment aborder la santé sexuelle de manière inclusive dans la consultation médicale</a:t>
            </a:r>
            <a:endParaRPr lang="fr-CH" sz="3600" dirty="0">
              <a:solidFill>
                <a:srgbClr val="7030A0"/>
              </a:solidFill>
            </a:endParaRPr>
          </a:p>
        </p:txBody>
      </p:sp>
      <p:sp>
        <p:nvSpPr>
          <p:cNvPr id="3" name="Sous-titre 2"/>
          <p:cNvSpPr>
            <a:spLocks noGrp="1"/>
          </p:cNvSpPr>
          <p:nvPr>
            <p:ph type="subTitle" idx="1"/>
          </p:nvPr>
        </p:nvSpPr>
        <p:spPr/>
        <p:txBody>
          <a:bodyPr/>
          <a:lstStyle/>
          <a:p>
            <a:endParaRPr lang="fr-CH" dirty="0" smtClean="0"/>
          </a:p>
          <a:p>
            <a:pPr algn="ctr"/>
            <a:r>
              <a:rPr lang="fr-CH" dirty="0" smtClean="0"/>
              <a:t>Barbara Cary, spécialiste en santé sexuelle</a:t>
            </a:r>
            <a:endParaRPr lang="fr-CH" dirty="0"/>
          </a:p>
        </p:txBody>
      </p:sp>
    </p:spTree>
    <p:extLst>
      <p:ext uri="{BB962C8B-B14F-4D97-AF65-F5344CB8AC3E}">
        <p14:creationId xmlns:p14="http://schemas.microsoft.com/office/powerpoint/2010/main" val="257123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sommaire</a:t>
            </a:r>
            <a:endParaRPr lang="fr-CH" dirty="0"/>
          </a:p>
        </p:txBody>
      </p:sp>
      <p:sp>
        <p:nvSpPr>
          <p:cNvPr id="3" name="Espace réservé du contenu 2"/>
          <p:cNvSpPr>
            <a:spLocks noGrp="1"/>
          </p:cNvSpPr>
          <p:nvPr>
            <p:ph idx="1"/>
          </p:nvPr>
        </p:nvSpPr>
        <p:spPr/>
        <p:txBody>
          <a:bodyPr/>
          <a:lstStyle/>
          <a:p>
            <a:r>
              <a:rPr lang="fr-CH" dirty="0" smtClean="0"/>
              <a:t>Définitions </a:t>
            </a:r>
          </a:p>
          <a:p>
            <a:r>
              <a:rPr lang="fr-CH" dirty="0" smtClean="0"/>
              <a:t>Être inclusif et inclusive de manière simple</a:t>
            </a:r>
          </a:p>
          <a:p>
            <a:r>
              <a:rPr lang="fr-CH" dirty="0" smtClean="0"/>
              <a:t>Présentation du réseau</a:t>
            </a:r>
          </a:p>
          <a:p>
            <a:r>
              <a:rPr lang="fr-CH" dirty="0" err="1" smtClean="0"/>
              <a:t>Take</a:t>
            </a:r>
            <a:r>
              <a:rPr lang="fr-CH" dirty="0" smtClean="0"/>
              <a:t> home message</a:t>
            </a:r>
          </a:p>
          <a:p>
            <a:pPr marL="0" indent="0">
              <a:buNone/>
            </a:pPr>
            <a:endParaRPr lang="fr-CH" dirty="0"/>
          </a:p>
        </p:txBody>
      </p:sp>
    </p:spTree>
    <p:extLst>
      <p:ext uri="{BB962C8B-B14F-4D97-AF65-F5344CB8AC3E}">
        <p14:creationId xmlns:p14="http://schemas.microsoft.com/office/powerpoint/2010/main" val="14359369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Définition de la santé sexuelle</a:t>
            </a:r>
            <a:endParaRPr lang="fr-CH" dirty="0"/>
          </a:p>
        </p:txBody>
      </p:sp>
      <p:sp>
        <p:nvSpPr>
          <p:cNvPr id="3" name="Espace réservé du contenu 2"/>
          <p:cNvSpPr>
            <a:spLocks noGrp="1"/>
          </p:cNvSpPr>
          <p:nvPr>
            <p:ph idx="1"/>
          </p:nvPr>
        </p:nvSpPr>
        <p:spPr/>
        <p:txBody>
          <a:bodyPr/>
          <a:lstStyle/>
          <a:p>
            <a:pPr algn="just"/>
            <a:r>
              <a:rPr lang="fr-FR" dirty="0"/>
              <a:t> </a:t>
            </a:r>
            <a:r>
              <a:rPr lang="fr-FR" dirty="0" smtClean="0"/>
              <a:t>La santé sexuelle est « un </a:t>
            </a:r>
            <a:r>
              <a:rPr lang="fr-FR" dirty="0"/>
              <a:t>état de bien-être physique, mental et social eu égard à la sexualité, qui ne consiste pas seulement en une absence de maladie, de dysfonctionnement ou d'infirmité. </a:t>
            </a:r>
            <a:r>
              <a:rPr lang="fr-FR" b="1" dirty="0"/>
              <a:t>La santé sexuelle s'entend comme une approche positive et respectueuse de la sexualité et des relations sexuelles, ainsi que comme la possibilité de vivre des expériences sexuelles agréables et sûres, exemptes de coercition, de discrimination et de violence. </a:t>
            </a:r>
            <a:r>
              <a:rPr lang="fr-FR" dirty="0"/>
              <a:t>Pour que la santé sexuelle soit assurée et protégée, les droits sexuels de toutes les personnes doivent être respectés, protégés et appliqués ». ” </a:t>
            </a:r>
            <a:r>
              <a:rPr lang="fr-FR" i="1" dirty="0"/>
              <a:t>(OMS, </a:t>
            </a:r>
            <a:r>
              <a:rPr lang="fr-FR" i="1" dirty="0" smtClean="0"/>
              <a:t>2006)</a:t>
            </a:r>
            <a:endParaRPr lang="fr-CH" dirty="0"/>
          </a:p>
        </p:txBody>
      </p:sp>
    </p:spTree>
    <p:extLst>
      <p:ext uri="{BB962C8B-B14F-4D97-AF65-F5344CB8AC3E}">
        <p14:creationId xmlns:p14="http://schemas.microsoft.com/office/powerpoint/2010/main" val="8998312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
            </a:r>
            <a:br>
              <a:rPr lang="fr-CH" dirty="0" smtClean="0"/>
            </a:br>
            <a:r>
              <a:rPr lang="fr-CH" dirty="0" smtClean="0"/>
              <a:t>définition de la sexualité </a:t>
            </a:r>
            <a:endParaRPr lang="fr-CH" dirty="0"/>
          </a:p>
        </p:txBody>
      </p:sp>
      <p:sp>
        <p:nvSpPr>
          <p:cNvPr id="3" name="Espace réservé du contenu 2"/>
          <p:cNvSpPr>
            <a:spLocks noGrp="1"/>
          </p:cNvSpPr>
          <p:nvPr>
            <p:ph idx="1"/>
          </p:nvPr>
        </p:nvSpPr>
        <p:spPr/>
        <p:txBody>
          <a:bodyPr/>
          <a:lstStyle/>
          <a:p>
            <a:pPr algn="just"/>
            <a:r>
              <a:rPr lang="fr-FR" dirty="0" smtClean="0"/>
              <a:t>« un </a:t>
            </a:r>
            <a:r>
              <a:rPr lang="fr-FR" dirty="0"/>
              <a:t>aspect central de la personne humaine tout au long de la vie ; la sexualité comprend le sexe biologique, l’identité et le rôle sexuels, l’orientation sexuelle, l’érotisme, le plaisir, l’intimité et la reproduction. La sexualité est vécue et exprimée sous forme de pensées, de fantasmes, de désirs, de croyances, d’attitudes, de valeurs, de comportements, de pratiques, de rôles et de relations. Alors que la sexualité peut inclure toutes ces dimensions, ces dernières ne sont pas toujours vécues ou exprimées simultanément. La sexualité est influencée par des facteurs biologiques, psychologiques, sociaux, économiques, politiques, culturels, éthiques, juridiques, historiques, religieux et spirituels </a:t>
            </a:r>
            <a:r>
              <a:rPr lang="fr-FR" dirty="0" smtClean="0"/>
              <a:t>». (OMS)</a:t>
            </a:r>
            <a:endParaRPr lang="fr-CH" dirty="0"/>
          </a:p>
        </p:txBody>
      </p:sp>
    </p:spTree>
    <p:extLst>
      <p:ext uri="{BB962C8B-B14F-4D97-AF65-F5344CB8AC3E}">
        <p14:creationId xmlns:p14="http://schemas.microsoft.com/office/powerpoint/2010/main" val="3977198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dirty="0" smtClean="0"/>
              <a:t>Les 5 domaines de la santé sexuelle</a:t>
            </a:r>
            <a:endParaRPr lang="fr-CH" dirty="0"/>
          </a:p>
        </p:txBody>
      </p:sp>
      <p:sp>
        <p:nvSpPr>
          <p:cNvPr id="3" name="Espace réservé du contenu 2"/>
          <p:cNvSpPr>
            <a:spLocks noGrp="1"/>
          </p:cNvSpPr>
          <p:nvPr>
            <p:ph idx="1"/>
          </p:nvPr>
        </p:nvSpPr>
        <p:spPr/>
        <p:txBody>
          <a:bodyPr/>
          <a:lstStyle/>
          <a:p>
            <a:pPr algn="just"/>
            <a:r>
              <a:rPr lang="fr-CH" dirty="0" smtClean="0"/>
              <a:t>En 2015, la commission fédérale pour la santé sexuelle (CFSS) élabore à partir de la définition de l’OMS 5 domaines d’action en matière de santé sexuelle.</a:t>
            </a:r>
          </a:p>
          <a:p>
            <a:pPr algn="just"/>
            <a:r>
              <a:rPr lang="fr-CH" dirty="0" smtClean="0"/>
              <a:t>1. </a:t>
            </a:r>
            <a:r>
              <a:rPr lang="fr-FR" sz="1400" dirty="0"/>
              <a:t>Promotion, maintien et rétablissement de la santé sexuelle comme élément de la santé psychique </a:t>
            </a:r>
            <a:r>
              <a:rPr lang="fr-FR" sz="1400" dirty="0" smtClean="0"/>
              <a:t>(accès pour tout le monde , droits sexuels)</a:t>
            </a:r>
          </a:p>
          <a:p>
            <a:pPr algn="just"/>
            <a:r>
              <a:rPr lang="fr-FR" sz="1400" dirty="0" smtClean="0">
                <a:solidFill>
                  <a:schemeClr val="tx1"/>
                </a:solidFill>
              </a:rPr>
              <a:t>2. </a:t>
            </a:r>
            <a:r>
              <a:rPr lang="fr-FR" sz="1400" dirty="0"/>
              <a:t>Promotion, maintien et rétablissement de la santé </a:t>
            </a:r>
            <a:r>
              <a:rPr lang="fr-FR" sz="1400" dirty="0" smtClean="0"/>
              <a:t>reproductive ( contraception, grossesse)</a:t>
            </a:r>
          </a:p>
          <a:p>
            <a:pPr algn="just"/>
            <a:r>
              <a:rPr lang="fr-FR" sz="1400" dirty="0" smtClean="0">
                <a:solidFill>
                  <a:schemeClr val="tx1"/>
                </a:solidFill>
              </a:rPr>
              <a:t>3. Prévention, dépistage et traitement du VIH et des autres infections sexuellement transmissibles</a:t>
            </a:r>
          </a:p>
          <a:p>
            <a:pPr algn="just"/>
            <a:r>
              <a:rPr lang="fr-FR" sz="1400" dirty="0" smtClean="0">
                <a:solidFill>
                  <a:schemeClr val="tx1"/>
                </a:solidFill>
              </a:rPr>
              <a:t>4. </a:t>
            </a:r>
            <a:r>
              <a:rPr lang="fr-FR" sz="1400" dirty="0"/>
              <a:t>Prévention et lutte contre la violence </a:t>
            </a:r>
            <a:r>
              <a:rPr lang="fr-FR" sz="1400" dirty="0" smtClean="0"/>
              <a:t>sexuelle</a:t>
            </a:r>
          </a:p>
          <a:p>
            <a:pPr algn="just"/>
            <a:r>
              <a:rPr lang="fr-FR" sz="1400" dirty="0" smtClean="0">
                <a:solidFill>
                  <a:schemeClr val="tx1"/>
                </a:solidFill>
              </a:rPr>
              <a:t>5. </a:t>
            </a:r>
            <a:r>
              <a:rPr lang="fr-CH" sz="1400" dirty="0"/>
              <a:t>Éducation sexuelle</a:t>
            </a:r>
            <a:endParaRPr lang="fr-CH" sz="1400" dirty="0">
              <a:solidFill>
                <a:schemeClr val="tx1"/>
              </a:solidFill>
            </a:endParaRPr>
          </a:p>
        </p:txBody>
      </p:sp>
    </p:spTree>
    <p:extLst>
      <p:ext uri="{BB962C8B-B14F-4D97-AF65-F5344CB8AC3E}">
        <p14:creationId xmlns:p14="http://schemas.microsoft.com/office/powerpoint/2010/main" val="3413011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l’</a:t>
            </a:r>
            <a:r>
              <a:rPr lang="fr-CH" dirty="0" err="1" smtClean="0"/>
              <a:t>hétéronormativité</a:t>
            </a:r>
            <a:r>
              <a:rPr lang="fr-CH" dirty="0" smtClean="0"/>
              <a:t>/</a:t>
            </a:r>
            <a:r>
              <a:rPr lang="fr-CH" dirty="0" err="1" smtClean="0"/>
              <a:t>hétérocentrisme</a:t>
            </a:r>
            <a:endParaRPr lang="fr-CH" dirty="0"/>
          </a:p>
        </p:txBody>
      </p:sp>
      <p:sp>
        <p:nvSpPr>
          <p:cNvPr id="3" name="Espace réservé du contenu 2"/>
          <p:cNvSpPr>
            <a:spLocks noGrp="1"/>
          </p:cNvSpPr>
          <p:nvPr>
            <p:ph idx="1"/>
          </p:nvPr>
        </p:nvSpPr>
        <p:spPr/>
        <p:txBody>
          <a:bodyPr/>
          <a:lstStyle/>
          <a:p>
            <a:pPr algn="just"/>
            <a:r>
              <a:rPr lang="fr-FR" dirty="0" smtClean="0"/>
              <a:t>« L'</a:t>
            </a:r>
            <a:r>
              <a:rPr lang="fr-FR" dirty="0" err="1" smtClean="0"/>
              <a:t>hétéronormativité</a:t>
            </a:r>
            <a:r>
              <a:rPr lang="fr-FR" dirty="0" smtClean="0"/>
              <a:t> </a:t>
            </a:r>
            <a:r>
              <a:rPr lang="fr-FR" dirty="0"/>
              <a:t>est ce qui rend l'hétérosexualité cohérente, naturelle et supérieure. </a:t>
            </a:r>
            <a:r>
              <a:rPr lang="fr-FR" b="1" dirty="0"/>
              <a:t>Elle part du principe que chacun(e) est naturellement hétérosexuel(le), </a:t>
            </a:r>
            <a:r>
              <a:rPr lang="fr-FR" dirty="0"/>
              <a:t>et que l'hétérosexualité constitue un idéal, supérieur à l'homosexualité ou à la </a:t>
            </a:r>
            <a:r>
              <a:rPr lang="fr-FR" dirty="0" smtClean="0"/>
              <a:t>bisexualité ». </a:t>
            </a:r>
            <a:r>
              <a:rPr lang="fr-FR" sz="1400" dirty="0" smtClean="0"/>
              <a:t>(</a:t>
            </a:r>
            <a:r>
              <a:rPr lang="fr-FR" sz="1400" dirty="0" err="1" smtClean="0"/>
              <a:t>European</a:t>
            </a:r>
            <a:r>
              <a:rPr lang="fr-FR" sz="1400" dirty="0" smtClean="0"/>
              <a:t> </a:t>
            </a:r>
            <a:r>
              <a:rPr lang="fr-FR" sz="1400" dirty="0"/>
              <a:t>I</a:t>
            </a:r>
            <a:r>
              <a:rPr lang="fr-FR" sz="1400" dirty="0" smtClean="0"/>
              <a:t>nstitute  for </a:t>
            </a:r>
            <a:r>
              <a:rPr lang="fr-FR" sz="1400" dirty="0" err="1" smtClean="0"/>
              <a:t>Gender</a:t>
            </a:r>
            <a:r>
              <a:rPr lang="fr-FR" sz="1400" dirty="0" smtClean="0"/>
              <a:t> </a:t>
            </a:r>
            <a:r>
              <a:rPr lang="fr-FR" sz="1400" dirty="0" err="1" smtClean="0"/>
              <a:t>Equality</a:t>
            </a:r>
            <a:r>
              <a:rPr lang="fr-FR" sz="1400" dirty="0" smtClean="0"/>
              <a:t>)</a:t>
            </a:r>
          </a:p>
          <a:p>
            <a:pPr algn="just"/>
            <a:r>
              <a:rPr lang="fr-FR" dirty="0" smtClean="0"/>
              <a:t>Concerne également toutes les normes sociales autour des relations ( mariage, enfants, relation  exclusive </a:t>
            </a:r>
            <a:r>
              <a:rPr lang="fr-FR" dirty="0" err="1" smtClean="0"/>
              <a:t>etc</a:t>
            </a:r>
            <a:r>
              <a:rPr lang="fr-FR" dirty="0" smtClean="0"/>
              <a:t>)</a:t>
            </a:r>
          </a:p>
          <a:p>
            <a:pPr algn="just"/>
            <a:r>
              <a:rPr lang="fr-FR" dirty="0" smtClean="0"/>
              <a:t>Il est important d’être conscient et consciente que nous sommes imprégnés de ces normes sociales et que cela influence nos prises en charge</a:t>
            </a:r>
          </a:p>
          <a:p>
            <a:endParaRPr lang="fr-CH" dirty="0"/>
          </a:p>
        </p:txBody>
      </p:sp>
    </p:spTree>
    <p:extLst>
      <p:ext uri="{BB962C8B-B14F-4D97-AF65-F5344CB8AC3E}">
        <p14:creationId xmlns:p14="http://schemas.microsoft.com/office/powerpoint/2010/main" val="2779154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a:t>Être inclusif et inclusive</a:t>
            </a:r>
          </a:p>
        </p:txBody>
      </p:sp>
      <p:sp>
        <p:nvSpPr>
          <p:cNvPr id="3" name="Espace réservé du contenu 2"/>
          <p:cNvSpPr>
            <a:spLocks noGrp="1"/>
          </p:cNvSpPr>
          <p:nvPr>
            <p:ph idx="1"/>
          </p:nvPr>
        </p:nvSpPr>
        <p:spPr/>
        <p:txBody>
          <a:bodyPr/>
          <a:lstStyle/>
          <a:p>
            <a:pPr marL="0" indent="0">
              <a:buNone/>
            </a:pPr>
            <a:endParaRPr lang="fr-CH" dirty="0" smtClean="0"/>
          </a:p>
          <a:p>
            <a:pPr algn="just"/>
            <a:r>
              <a:rPr lang="fr-CH" dirty="0" smtClean="0"/>
              <a:t>Pas besoin d’être spécialiste de la question LGBT </a:t>
            </a:r>
            <a:r>
              <a:rPr lang="fr-CH" b="1" dirty="0" smtClean="0"/>
              <a:t>mais montrer son ouverture</a:t>
            </a:r>
            <a:r>
              <a:rPr lang="fr-CH" b="1" dirty="0" smtClean="0">
                <a:sym typeface="Wingdings" panose="05000000000000000000" pitchFamily="2" charset="2"/>
              </a:rPr>
              <a:t></a:t>
            </a:r>
            <a:r>
              <a:rPr lang="fr-CH" dirty="0" smtClean="0">
                <a:sym typeface="Wingdings" panose="05000000000000000000" pitchFamily="2" charset="2"/>
              </a:rPr>
              <a:t> permet aux personnes de choisir ce qu’elles veulent dire ou non</a:t>
            </a:r>
            <a:endParaRPr lang="fr-CH" dirty="0" smtClean="0"/>
          </a:p>
          <a:p>
            <a:pPr algn="just"/>
            <a:r>
              <a:rPr lang="fr-CH" dirty="0" smtClean="0"/>
              <a:t>Lors de nouveaux et nouvelles patient.es, avoir la possibilité d’avoir l’information : sexe / genre </a:t>
            </a:r>
            <a:r>
              <a:rPr lang="fr-CH" dirty="0" smtClean="0">
                <a:sym typeface="Wingdings" panose="05000000000000000000" pitchFamily="2" charset="2"/>
              </a:rPr>
              <a:t> cela permet de se préparer en amont</a:t>
            </a:r>
            <a:endParaRPr lang="fr-CH" dirty="0" smtClean="0"/>
          </a:p>
          <a:p>
            <a:pPr algn="just"/>
            <a:r>
              <a:rPr lang="fr-CH" dirty="0" smtClean="0"/>
              <a:t>Montrer son ouverture</a:t>
            </a:r>
            <a:r>
              <a:rPr lang="fr-CH" dirty="0">
                <a:sym typeface="Wingdings" panose="05000000000000000000" pitchFamily="2" charset="2"/>
              </a:rPr>
              <a:t> </a:t>
            </a:r>
            <a:r>
              <a:rPr lang="fr-CH" dirty="0" smtClean="0">
                <a:sym typeface="Wingdings" panose="05000000000000000000" pitchFamily="2" charset="2"/>
              </a:rPr>
              <a:t>passe par les attitudes que l’on a dans la consultation et le langage utilisé durant l’entretien</a:t>
            </a:r>
            <a:endParaRPr lang="fr-CH" dirty="0" smtClean="0"/>
          </a:p>
          <a:p>
            <a:pPr algn="just"/>
            <a:r>
              <a:rPr lang="fr-CH" dirty="0" smtClean="0"/>
              <a:t>Réfléchir à la formulation de nos questions </a:t>
            </a:r>
            <a:r>
              <a:rPr lang="fr-CH" dirty="0" smtClean="0">
                <a:sym typeface="Wingdings" panose="05000000000000000000" pitchFamily="2" charset="2"/>
              </a:rPr>
              <a:t>neutre</a:t>
            </a:r>
          </a:p>
          <a:p>
            <a:pPr marL="0" indent="0" algn="just">
              <a:buNone/>
            </a:pPr>
            <a:r>
              <a:rPr lang="fr-CH" dirty="0">
                <a:sym typeface="Wingdings" panose="05000000000000000000" pitchFamily="2" charset="2"/>
              </a:rPr>
              <a:t>	</a:t>
            </a:r>
            <a:endParaRPr lang="fr-CH" dirty="0"/>
          </a:p>
        </p:txBody>
      </p:sp>
    </p:spTree>
    <p:extLst>
      <p:ext uri="{BB962C8B-B14F-4D97-AF65-F5344CB8AC3E}">
        <p14:creationId xmlns:p14="http://schemas.microsoft.com/office/powerpoint/2010/main" val="36670373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a:t>Être inclusif et inclusive de manière </a:t>
            </a:r>
            <a:r>
              <a:rPr lang="fr-CH" dirty="0" smtClean="0"/>
              <a:t>simple</a:t>
            </a:r>
            <a:endParaRPr lang="fr-CH" dirty="0"/>
          </a:p>
        </p:txBody>
      </p:sp>
      <p:sp>
        <p:nvSpPr>
          <p:cNvPr id="3" name="Espace réservé du contenu 2"/>
          <p:cNvSpPr>
            <a:spLocks noGrp="1"/>
          </p:cNvSpPr>
          <p:nvPr>
            <p:ph idx="1"/>
          </p:nvPr>
        </p:nvSpPr>
        <p:spPr/>
        <p:txBody>
          <a:bodyPr/>
          <a:lstStyle/>
          <a:p>
            <a:pPr algn="just"/>
            <a:r>
              <a:rPr lang="fr-CH" sz="2000" b="1" dirty="0" smtClean="0"/>
              <a:t>La formulation des questions permet de manière rapide et simple de signifier aux personnes qu’ils peuvent parler de leur sexualité, quelle qu’elle soit!</a:t>
            </a:r>
          </a:p>
          <a:p>
            <a:pPr algn="just"/>
            <a:r>
              <a:rPr lang="fr-CH" dirty="0" smtClean="0"/>
              <a:t>Préférez </a:t>
            </a:r>
            <a:r>
              <a:rPr lang="fr-CH" i="1" dirty="0" smtClean="0"/>
              <a:t>« êtes-vous en couple?» </a:t>
            </a:r>
            <a:r>
              <a:rPr lang="fr-CH" dirty="0" smtClean="0"/>
              <a:t>à </a:t>
            </a:r>
            <a:r>
              <a:rPr lang="fr-CH" i="1" dirty="0" smtClean="0"/>
              <a:t>« êtes-vous </a:t>
            </a:r>
            <a:r>
              <a:rPr lang="fr-CH" i="1" dirty="0" err="1" smtClean="0"/>
              <a:t>marié.e</a:t>
            </a:r>
            <a:r>
              <a:rPr lang="fr-CH" i="1" dirty="0" smtClean="0"/>
              <a:t>?»</a:t>
            </a:r>
          </a:p>
          <a:p>
            <a:pPr algn="just"/>
            <a:r>
              <a:rPr lang="fr-CH" i="1" dirty="0" smtClean="0"/>
              <a:t>« Actuellement, avez-vous un, une ou plusieurs partenaires?»</a:t>
            </a:r>
          </a:p>
          <a:p>
            <a:pPr algn="just"/>
            <a:r>
              <a:rPr lang="fr-CH" i="1" dirty="0" smtClean="0"/>
              <a:t>« Êtes - vous dans une relation exclusive avec votre partenaire?»</a:t>
            </a:r>
          </a:p>
          <a:p>
            <a:pPr marL="0" indent="0">
              <a:buNone/>
            </a:pPr>
            <a:endParaRPr lang="fr-CH" i="1" dirty="0"/>
          </a:p>
        </p:txBody>
      </p:sp>
    </p:spTree>
    <p:extLst>
      <p:ext uri="{BB962C8B-B14F-4D97-AF65-F5344CB8AC3E}">
        <p14:creationId xmlns:p14="http://schemas.microsoft.com/office/powerpoint/2010/main" val="1054559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Les stéréotypes </a:t>
            </a:r>
            <a:r>
              <a:rPr lang="fr-CH" dirty="0" err="1" smtClean="0"/>
              <a:t>piégeants</a:t>
            </a:r>
            <a:endParaRPr lang="fr-CH" dirty="0"/>
          </a:p>
        </p:txBody>
      </p:sp>
      <p:sp>
        <p:nvSpPr>
          <p:cNvPr id="3" name="Espace réservé du contenu 2"/>
          <p:cNvSpPr>
            <a:spLocks noGrp="1"/>
          </p:cNvSpPr>
          <p:nvPr>
            <p:ph idx="1"/>
          </p:nvPr>
        </p:nvSpPr>
        <p:spPr/>
        <p:txBody>
          <a:bodyPr/>
          <a:lstStyle/>
          <a:p>
            <a:pPr marL="0" indent="0" algn="just">
              <a:buNone/>
            </a:pPr>
            <a:r>
              <a:rPr lang="fr-CH" dirty="0" smtClean="0">
                <a:sym typeface="Wingdings" panose="05000000000000000000" pitchFamily="2" charset="2"/>
              </a:rPr>
              <a:t>Mariage</a:t>
            </a:r>
            <a:r>
              <a:rPr lang="fr-CH" dirty="0">
                <a:sym typeface="Wingdings" panose="05000000000000000000" pitchFamily="2" charset="2"/>
              </a:rPr>
              <a:t>, enfant ≠ hétéro</a:t>
            </a:r>
          </a:p>
          <a:p>
            <a:pPr marL="0" indent="0" algn="just">
              <a:buNone/>
            </a:pPr>
            <a:r>
              <a:rPr lang="fr-CH" dirty="0">
                <a:sym typeface="Wingdings" panose="05000000000000000000" pitchFamily="2" charset="2"/>
              </a:rPr>
              <a:t>LGBT≠ pas d’enfant ou pas de désir d’enfant</a:t>
            </a:r>
          </a:p>
          <a:p>
            <a:pPr marL="0" indent="0" algn="just">
              <a:buNone/>
            </a:pPr>
            <a:r>
              <a:rPr lang="fr-CH" dirty="0">
                <a:sym typeface="Wingdings" panose="05000000000000000000" pitchFamily="2" charset="2"/>
              </a:rPr>
              <a:t>Attention aux expressions de </a:t>
            </a:r>
            <a:r>
              <a:rPr lang="fr-CH" dirty="0" smtClean="0">
                <a:sym typeface="Wingdings" panose="05000000000000000000" pitchFamily="2" charset="2"/>
              </a:rPr>
              <a:t>genre qui nous induisent en erreur</a:t>
            </a:r>
            <a:endParaRPr lang="fr-CH" dirty="0">
              <a:sym typeface="Wingdings" panose="05000000000000000000" pitchFamily="2" charset="2"/>
            </a:endParaRPr>
          </a:p>
          <a:p>
            <a:pPr marL="0" indent="0" algn="just">
              <a:buNone/>
            </a:pPr>
            <a:r>
              <a:rPr lang="fr-CH" b="1" dirty="0">
                <a:sym typeface="Wingdings" panose="05000000000000000000" pitchFamily="2" charset="2"/>
              </a:rPr>
              <a:t></a:t>
            </a:r>
            <a:r>
              <a:rPr lang="fr-CH" dirty="0">
                <a:sym typeface="Wingdings" panose="05000000000000000000" pitchFamily="2" charset="2"/>
              </a:rPr>
              <a:t>Systématiser les questions permet de ne pas tomber dans le piège des stéréotypes</a:t>
            </a:r>
            <a:r>
              <a:rPr lang="fr-CH" dirty="0" smtClean="0">
                <a:sym typeface="Wingdings" panose="05000000000000000000" pitchFamily="2" charset="2"/>
              </a:rPr>
              <a:t>.</a:t>
            </a:r>
          </a:p>
          <a:p>
            <a:pPr marL="0" indent="0" algn="just">
              <a:buNone/>
            </a:pPr>
            <a:r>
              <a:rPr lang="fr-CH" dirty="0" smtClean="0">
                <a:sym typeface="Wingdings" panose="05000000000000000000" pitchFamily="2" charset="2"/>
              </a:rPr>
              <a:t> </a:t>
            </a:r>
            <a:r>
              <a:rPr lang="fr-CH" dirty="0" smtClean="0">
                <a:solidFill>
                  <a:srgbClr val="FF0000"/>
                </a:solidFill>
                <a:sym typeface="Wingdings" panose="05000000000000000000" pitchFamily="2" charset="2"/>
              </a:rPr>
              <a:t>WARNING:</a:t>
            </a:r>
            <a:r>
              <a:rPr lang="fr-CH" dirty="0" smtClean="0">
                <a:sym typeface="Wingdings" panose="05000000000000000000" pitchFamily="2" charset="2"/>
              </a:rPr>
              <a:t> les femmes FSF (</a:t>
            </a:r>
            <a:r>
              <a:rPr lang="fr-CH" sz="1200" dirty="0" smtClean="0">
                <a:sym typeface="Wingdings" panose="05000000000000000000" pitchFamily="2" charset="2"/>
              </a:rPr>
              <a:t>femmes qui ont du sexe avec d’autres femmes</a:t>
            </a:r>
            <a:r>
              <a:rPr lang="fr-CH" dirty="0" smtClean="0">
                <a:sym typeface="Wingdings" panose="05000000000000000000" pitchFamily="2" charset="2"/>
              </a:rPr>
              <a:t>) sont très souvent oubliées et </a:t>
            </a:r>
            <a:r>
              <a:rPr lang="fr-CH" dirty="0" err="1" smtClean="0">
                <a:sym typeface="Wingdings" panose="05000000000000000000" pitchFamily="2" charset="2"/>
              </a:rPr>
              <a:t>invisibilisées</a:t>
            </a:r>
            <a:r>
              <a:rPr lang="fr-CH" dirty="0" smtClean="0">
                <a:sym typeface="Wingdings" panose="05000000000000000000" pitchFamily="2" charset="2"/>
              </a:rPr>
              <a:t> </a:t>
            </a:r>
            <a:endParaRPr lang="fr-CH" dirty="0">
              <a:sym typeface="Wingdings" panose="05000000000000000000" pitchFamily="2" charset="2"/>
            </a:endParaRPr>
          </a:p>
          <a:p>
            <a:pPr marL="0" indent="0">
              <a:buNone/>
            </a:pPr>
            <a:endParaRPr lang="fr-CH" dirty="0"/>
          </a:p>
        </p:txBody>
      </p:sp>
    </p:spTree>
    <p:extLst>
      <p:ext uri="{BB962C8B-B14F-4D97-AF65-F5344CB8AC3E}">
        <p14:creationId xmlns:p14="http://schemas.microsoft.com/office/powerpoint/2010/main" val="1308776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Le réseau neuchâtelois en matière de santé sexuelle</a:t>
            </a:r>
            <a:endParaRPr lang="fr-CH" dirty="0"/>
          </a:p>
        </p:txBody>
      </p:sp>
      <p:sp>
        <p:nvSpPr>
          <p:cNvPr id="3" name="Espace réservé du contenu 2"/>
          <p:cNvSpPr>
            <a:spLocks noGrp="1"/>
          </p:cNvSpPr>
          <p:nvPr>
            <p:ph idx="1"/>
          </p:nvPr>
        </p:nvSpPr>
        <p:spPr/>
        <p:txBody>
          <a:bodyPr/>
          <a:lstStyle/>
          <a:p>
            <a:pPr algn="just"/>
            <a:r>
              <a:rPr lang="fr-CH" dirty="0" smtClean="0"/>
              <a:t>Les centres de santé sexuelle-planning familial ( NE / CDF)</a:t>
            </a:r>
          </a:p>
          <a:p>
            <a:pPr algn="just"/>
            <a:r>
              <a:rPr lang="fr-CH" dirty="0"/>
              <a:t>GSN ( Génération Sexualités Neuchâtel</a:t>
            </a:r>
            <a:r>
              <a:rPr lang="fr-CH" dirty="0" smtClean="0"/>
              <a:t>) (</a:t>
            </a:r>
            <a:r>
              <a:rPr lang="fr-CH" dirty="0" err="1" smtClean="0"/>
              <a:t>peseux</a:t>
            </a:r>
            <a:r>
              <a:rPr lang="fr-CH" dirty="0" smtClean="0"/>
              <a:t>)</a:t>
            </a:r>
            <a:endParaRPr lang="fr-CH" dirty="0"/>
          </a:p>
          <a:p>
            <a:pPr marL="0" indent="0" algn="just">
              <a:buNone/>
            </a:pPr>
            <a:endParaRPr lang="fr-CH" dirty="0"/>
          </a:p>
        </p:txBody>
      </p:sp>
    </p:spTree>
    <p:extLst>
      <p:ext uri="{BB962C8B-B14F-4D97-AF65-F5344CB8AC3E}">
        <p14:creationId xmlns:p14="http://schemas.microsoft.com/office/powerpoint/2010/main" val="20169154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GSN</a:t>
            </a:r>
            <a:endParaRPr lang="fr-CH" dirty="0"/>
          </a:p>
        </p:txBody>
      </p:sp>
      <p:sp>
        <p:nvSpPr>
          <p:cNvPr id="3" name="Espace réservé du contenu 2"/>
          <p:cNvSpPr>
            <a:spLocks noGrp="1"/>
          </p:cNvSpPr>
          <p:nvPr>
            <p:ph idx="1"/>
          </p:nvPr>
        </p:nvSpPr>
        <p:spPr/>
        <p:txBody>
          <a:bodyPr/>
          <a:lstStyle/>
          <a:p>
            <a:pPr algn="just"/>
            <a:r>
              <a:rPr lang="fr-CH" dirty="0" smtClean="0"/>
              <a:t>Pôle éducation sexuelle ( subventionné par le canton, pas présent dans tous les cercles scolaires)</a:t>
            </a:r>
          </a:p>
          <a:p>
            <a:pPr algn="just"/>
            <a:r>
              <a:rPr lang="fr-CH" dirty="0" smtClean="0"/>
              <a:t>Pôle «hors mur» ( stand d’information lors d’événements, de festivals </a:t>
            </a:r>
            <a:r>
              <a:rPr lang="fr-CH" dirty="0" err="1" smtClean="0"/>
              <a:t>etc</a:t>
            </a:r>
            <a:r>
              <a:rPr lang="fr-CH" dirty="0" smtClean="0"/>
              <a:t>)</a:t>
            </a:r>
          </a:p>
          <a:p>
            <a:pPr algn="just"/>
            <a:r>
              <a:rPr lang="fr-CH" dirty="0" smtClean="0"/>
              <a:t>Pôle VIH/IST</a:t>
            </a:r>
          </a:p>
          <a:p>
            <a:pPr algn="just"/>
            <a:r>
              <a:rPr lang="fr-CH" dirty="0" smtClean="0"/>
              <a:t>Pôle LGBTIQ+</a:t>
            </a:r>
          </a:p>
          <a:p>
            <a:pPr marL="0" indent="0" algn="just">
              <a:buNone/>
            </a:pPr>
            <a:r>
              <a:rPr lang="fr-CH" dirty="0" smtClean="0"/>
              <a:t>Possibilité de faire les tests de dépistage des IST à prix bas</a:t>
            </a:r>
          </a:p>
          <a:p>
            <a:pPr marL="0" indent="0" algn="just">
              <a:buNone/>
            </a:pPr>
            <a:r>
              <a:rPr lang="fr-CH" dirty="0" smtClean="0"/>
              <a:t>Possibilité d’avoir des entretiens pour la communauté HSH avec un travailleur de proximité</a:t>
            </a:r>
          </a:p>
          <a:p>
            <a:pPr marL="0" indent="0" algn="just">
              <a:buNone/>
            </a:pPr>
            <a:endParaRPr lang="fr-CH" dirty="0" smtClean="0"/>
          </a:p>
          <a:p>
            <a:endParaRPr lang="fr-CH" dirty="0"/>
          </a:p>
        </p:txBody>
      </p:sp>
    </p:spTree>
    <p:extLst>
      <p:ext uri="{BB962C8B-B14F-4D97-AF65-F5344CB8AC3E}">
        <p14:creationId xmlns:p14="http://schemas.microsoft.com/office/powerpoint/2010/main" val="11005971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LES CENTRES DE SANTE SEXUELLE</a:t>
            </a:r>
            <a:endParaRPr lang="fr-CH" dirty="0"/>
          </a:p>
        </p:txBody>
      </p:sp>
      <p:sp>
        <p:nvSpPr>
          <p:cNvPr id="3" name="Espace réservé du contenu 2"/>
          <p:cNvSpPr>
            <a:spLocks noGrp="1"/>
          </p:cNvSpPr>
          <p:nvPr>
            <p:ph idx="1"/>
          </p:nvPr>
        </p:nvSpPr>
        <p:spPr/>
        <p:txBody>
          <a:bodyPr/>
          <a:lstStyle/>
          <a:p>
            <a:pPr algn="just"/>
            <a:r>
              <a:rPr lang="fr-CH" dirty="0" smtClean="0"/>
              <a:t>Informations, soutien, conseils en matière de santé sexuelle</a:t>
            </a:r>
          </a:p>
          <a:p>
            <a:pPr algn="just"/>
            <a:r>
              <a:rPr lang="fr-CH" dirty="0" smtClean="0"/>
              <a:t>Contraception, grossesse, ambivalence, IG</a:t>
            </a:r>
          </a:p>
          <a:p>
            <a:pPr algn="just"/>
            <a:r>
              <a:rPr lang="fr-CH" dirty="0" smtClean="0"/>
              <a:t>Contraception d’urgences ( bas prix voir gratuit pour les jeunes ou personnes en difficulté financière)</a:t>
            </a:r>
          </a:p>
          <a:p>
            <a:pPr algn="just"/>
            <a:r>
              <a:rPr lang="fr-CH" dirty="0"/>
              <a:t>Dépistages des IST à bas </a:t>
            </a:r>
            <a:r>
              <a:rPr lang="fr-CH" dirty="0" smtClean="0"/>
              <a:t>prix</a:t>
            </a:r>
          </a:p>
          <a:p>
            <a:pPr algn="just"/>
            <a:r>
              <a:rPr lang="fr-CH" dirty="0" smtClean="0"/>
              <a:t>Information, soutien  et orientation lors de violences / violences sexuelles</a:t>
            </a:r>
          </a:p>
          <a:p>
            <a:pPr algn="just"/>
            <a:r>
              <a:rPr lang="fr-CH" dirty="0" smtClean="0"/>
              <a:t>Point de contacts régionaux concernant les MGF</a:t>
            </a:r>
          </a:p>
          <a:p>
            <a:pPr algn="just"/>
            <a:r>
              <a:rPr lang="fr-CH" dirty="0" smtClean="0"/>
              <a:t>Éducation sexuelle ( individuelle)</a:t>
            </a:r>
            <a:endParaRPr lang="fr-CH" dirty="0"/>
          </a:p>
        </p:txBody>
      </p:sp>
    </p:spTree>
    <p:extLst>
      <p:ext uri="{BB962C8B-B14F-4D97-AF65-F5344CB8AC3E}">
        <p14:creationId xmlns:p14="http://schemas.microsoft.com/office/powerpoint/2010/main" val="896510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SPECIFICITES DU CSSPF CDF</a:t>
            </a:r>
            <a:endParaRPr lang="fr-CH" dirty="0"/>
          </a:p>
        </p:txBody>
      </p:sp>
      <p:sp>
        <p:nvSpPr>
          <p:cNvPr id="3" name="Espace réservé du contenu 2"/>
          <p:cNvSpPr>
            <a:spLocks noGrp="1"/>
          </p:cNvSpPr>
          <p:nvPr>
            <p:ph idx="1"/>
          </p:nvPr>
        </p:nvSpPr>
        <p:spPr/>
        <p:txBody>
          <a:bodyPr>
            <a:normAutofit fontScale="92500" lnSpcReduction="20000"/>
          </a:bodyPr>
          <a:lstStyle/>
          <a:p>
            <a:pPr algn="just"/>
            <a:r>
              <a:rPr lang="fr-CH" dirty="0" smtClean="0"/>
              <a:t>Centre médicalisé ( personnel médical, sous délégation de la Dresse Mayor)</a:t>
            </a:r>
          </a:p>
          <a:p>
            <a:pPr algn="just"/>
            <a:r>
              <a:rPr lang="fr-CH" dirty="0" smtClean="0"/>
              <a:t>Prescription de moyens de contraception ( ordonnance et suivi)</a:t>
            </a:r>
          </a:p>
          <a:p>
            <a:pPr algn="just"/>
            <a:r>
              <a:rPr lang="fr-CH" dirty="0" smtClean="0"/>
              <a:t>Contrôle gynécologique simple ( PAP, mycoses, infections vaginales)</a:t>
            </a:r>
          </a:p>
          <a:p>
            <a:pPr algn="just"/>
            <a:r>
              <a:rPr lang="fr-CH" dirty="0"/>
              <a:t>Suivi psycho-social des grossesses </a:t>
            </a:r>
            <a:endParaRPr lang="fr-CH" dirty="0" smtClean="0"/>
          </a:p>
          <a:p>
            <a:pPr algn="just"/>
            <a:r>
              <a:rPr lang="fr-CH" dirty="0" smtClean="0"/>
              <a:t>Vaccination HPV ( programme cantonal uniquement)</a:t>
            </a:r>
          </a:p>
          <a:p>
            <a:pPr algn="just"/>
            <a:r>
              <a:rPr lang="fr-CH" dirty="0" smtClean="0"/>
              <a:t>Vaccination MPOX</a:t>
            </a:r>
          </a:p>
          <a:p>
            <a:pPr algn="just"/>
            <a:r>
              <a:rPr lang="fr-CH" dirty="0" smtClean="0"/>
              <a:t>Dépistage des IST par sérologie sur place + ordonnance pour traitement chlamydias</a:t>
            </a:r>
          </a:p>
          <a:p>
            <a:pPr algn="just"/>
            <a:r>
              <a:rPr lang="fr-CH" dirty="0" smtClean="0"/>
              <a:t>Conseil communal nomme le centre de santé sexuelle comme point de chute pour les questionnements de genre pour les jeunes des montagnes neuchâteloises</a:t>
            </a:r>
          </a:p>
          <a:p>
            <a:pPr algn="just"/>
            <a:r>
              <a:rPr lang="fr-CH" dirty="0" smtClean="0"/>
              <a:t>Dépistages lors de suivi PREP pour la population des montagnes neuchâteloises</a:t>
            </a:r>
            <a:endParaRPr lang="fr-CH" dirty="0"/>
          </a:p>
        </p:txBody>
      </p:sp>
    </p:spTree>
    <p:extLst>
      <p:ext uri="{BB962C8B-B14F-4D97-AF65-F5344CB8AC3E}">
        <p14:creationId xmlns:p14="http://schemas.microsoft.com/office/powerpoint/2010/main" val="3271878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err="1" smtClean="0"/>
              <a:t>Take</a:t>
            </a:r>
            <a:r>
              <a:rPr lang="fr-CH" dirty="0" smtClean="0"/>
              <a:t> home message</a:t>
            </a:r>
            <a:endParaRPr lang="fr-CH" dirty="0"/>
          </a:p>
        </p:txBody>
      </p:sp>
      <p:sp>
        <p:nvSpPr>
          <p:cNvPr id="3" name="Espace réservé du contenu 2"/>
          <p:cNvSpPr>
            <a:spLocks noGrp="1"/>
          </p:cNvSpPr>
          <p:nvPr>
            <p:ph idx="1"/>
          </p:nvPr>
        </p:nvSpPr>
        <p:spPr/>
        <p:txBody>
          <a:bodyPr/>
          <a:lstStyle/>
          <a:p>
            <a:pPr algn="just"/>
            <a:r>
              <a:rPr lang="fr-CH" dirty="0" smtClean="0"/>
              <a:t>La santé sexuelle fait partie intégrante de la santé des personnes</a:t>
            </a:r>
            <a:endParaRPr lang="fr-CH" dirty="0"/>
          </a:p>
          <a:p>
            <a:pPr algn="just"/>
            <a:r>
              <a:rPr lang="fr-CH" dirty="0" smtClean="0"/>
              <a:t>Elle doit être questionnée au même titre que la santé physique et psychique</a:t>
            </a:r>
          </a:p>
          <a:p>
            <a:pPr algn="just"/>
            <a:r>
              <a:rPr lang="fr-CH" dirty="0" smtClean="0"/>
              <a:t>Même avec vos patients et patientes de longue date</a:t>
            </a:r>
          </a:p>
          <a:p>
            <a:pPr algn="just"/>
            <a:r>
              <a:rPr lang="fr-CH" dirty="0" smtClean="0"/>
              <a:t>Réfléchir à la formulation de questions qui permet de signifier qu’on peut parler de sa sexualité avec son médecin, quelle qu’elle soit.</a:t>
            </a:r>
          </a:p>
          <a:p>
            <a:pPr algn="just"/>
            <a:r>
              <a:rPr lang="fr-CH" dirty="0" smtClean="0"/>
              <a:t>Systématiser les questions</a:t>
            </a:r>
          </a:p>
          <a:p>
            <a:pPr algn="just"/>
            <a:r>
              <a:rPr lang="fr-CH" dirty="0" smtClean="0"/>
              <a:t>Être conscient et consciente des stéréotypes et des normes sociales qui nous influencent</a:t>
            </a:r>
          </a:p>
          <a:p>
            <a:pPr algn="just"/>
            <a:r>
              <a:rPr lang="fr-CH" dirty="0" smtClean="0"/>
              <a:t>Informer et </a:t>
            </a:r>
            <a:r>
              <a:rPr lang="fr-CH" dirty="0"/>
              <a:t>o</a:t>
            </a:r>
            <a:r>
              <a:rPr lang="fr-CH" dirty="0" smtClean="0"/>
              <a:t>rienter dans le réseau si besoin</a:t>
            </a:r>
          </a:p>
          <a:p>
            <a:endParaRPr lang="fr-CH" dirty="0"/>
          </a:p>
        </p:txBody>
      </p:sp>
    </p:spTree>
    <p:extLst>
      <p:ext uri="{BB962C8B-B14F-4D97-AF65-F5344CB8AC3E}">
        <p14:creationId xmlns:p14="http://schemas.microsoft.com/office/powerpoint/2010/main" val="33660073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dirty="0" smtClean="0"/>
              <a:t>BIBLIOGRAPHIE</a:t>
            </a:r>
            <a:endParaRPr lang="fr-CH" dirty="0"/>
          </a:p>
        </p:txBody>
      </p:sp>
      <p:sp>
        <p:nvSpPr>
          <p:cNvPr id="3" name="Espace réservé du contenu 2"/>
          <p:cNvSpPr>
            <a:spLocks noGrp="1"/>
          </p:cNvSpPr>
          <p:nvPr>
            <p:ph idx="1"/>
          </p:nvPr>
        </p:nvSpPr>
        <p:spPr/>
        <p:txBody>
          <a:bodyPr/>
          <a:lstStyle/>
          <a:p>
            <a:r>
              <a:rPr lang="fr-CH" dirty="0" smtClean="0">
                <a:hlinkClick r:id="rId2"/>
              </a:rPr>
              <a:t>https</a:t>
            </a:r>
            <a:r>
              <a:rPr lang="fr-CH" dirty="0">
                <a:hlinkClick r:id="rId2"/>
              </a:rPr>
              <a:t>://</a:t>
            </a:r>
            <a:r>
              <a:rPr lang="fr-CH" dirty="0" smtClean="0">
                <a:hlinkClick r:id="rId2"/>
              </a:rPr>
              <a:t>www.sante-sexuelle.ch/themes/sante-sexuelle</a:t>
            </a:r>
            <a:endParaRPr lang="fr-CH" dirty="0" smtClean="0"/>
          </a:p>
          <a:p>
            <a:r>
              <a:rPr lang="fr-CH" dirty="0">
                <a:hlinkClick r:id="rId3"/>
              </a:rPr>
              <a:t>https://</a:t>
            </a:r>
            <a:r>
              <a:rPr lang="fr-CH" dirty="0" smtClean="0">
                <a:hlinkClick r:id="rId3"/>
              </a:rPr>
              <a:t>eige.europa.eu/publications-resources/thesaurus/terms/1384?language_content_entity=fr</a:t>
            </a:r>
            <a:endParaRPr lang="fr-CH" dirty="0" smtClean="0"/>
          </a:p>
          <a:p>
            <a:r>
              <a:rPr lang="fr-CH" dirty="0">
                <a:hlinkClick r:id="rId4"/>
              </a:rPr>
              <a:t>https://</a:t>
            </a:r>
            <a:r>
              <a:rPr lang="fr-CH" dirty="0" smtClean="0">
                <a:hlinkClick r:id="rId4"/>
              </a:rPr>
              <a:t>www.who.int/fr/health-topics/sexual-health#tab=tab_1</a:t>
            </a:r>
            <a:endParaRPr lang="fr-CH" dirty="0" smtClean="0"/>
          </a:p>
          <a:p>
            <a:endParaRPr lang="fr-CH" dirty="0" smtClean="0"/>
          </a:p>
          <a:p>
            <a:endParaRPr lang="fr-CH" dirty="0"/>
          </a:p>
        </p:txBody>
      </p:sp>
    </p:spTree>
    <p:extLst>
      <p:ext uri="{BB962C8B-B14F-4D97-AF65-F5344CB8AC3E}">
        <p14:creationId xmlns:p14="http://schemas.microsoft.com/office/powerpoint/2010/main" val="4289908131"/>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1420</TotalTime>
  <Words>1048</Words>
  <Application>Microsoft Office PowerPoint</Application>
  <PresentationFormat>Grand écran</PresentationFormat>
  <Paragraphs>81</Paragraphs>
  <Slides>15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Arial</vt:lpstr>
      <vt:lpstr>Century Gothic</vt:lpstr>
      <vt:lpstr>Wingdings</vt:lpstr>
      <vt:lpstr>Wingdings 3</vt:lpstr>
      <vt:lpstr>Brin</vt:lpstr>
      <vt:lpstr>Comment aborder la santé sexuelle de manière inclusive dans la consultation médicale</vt:lpstr>
      <vt:lpstr>sommaire</vt:lpstr>
      <vt:lpstr>Définition de la santé sexuelle</vt:lpstr>
      <vt:lpstr> définition de la sexualité </vt:lpstr>
      <vt:lpstr>Les 5 domaines de la santé sexuelle</vt:lpstr>
      <vt:lpstr>l’hétéronormativité/hétérocentrisme</vt:lpstr>
      <vt:lpstr>Être inclusif et inclusive</vt:lpstr>
      <vt:lpstr>Être inclusif et inclusive de manière simple</vt:lpstr>
      <vt:lpstr>Les stéréotypes piégeants</vt:lpstr>
      <vt:lpstr>Le réseau neuchâtelois en matière de santé sexuelle</vt:lpstr>
      <vt:lpstr>GSN</vt:lpstr>
      <vt:lpstr>LES CENTRES DE SANTE SEXUELLE</vt:lpstr>
      <vt:lpstr>SPECIFICITES DU CSSPF CDF</vt:lpstr>
      <vt:lpstr>Take home message</vt:lpstr>
      <vt:lpstr>BIBLIOGRAPHIE</vt:lpstr>
    </vt:vector>
  </TitlesOfParts>
  <Company>Etat de Neuchâtel SIEN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aborder la santé sexuelle de manière inclusive dans la consultation médicale</dc:title>
  <dc:creator>Cary Barbara</dc:creator>
  <cp:lastModifiedBy>Cary Barbara</cp:lastModifiedBy>
  <cp:revision>41</cp:revision>
  <dcterms:created xsi:type="dcterms:W3CDTF">2024-11-05T13:40:39Z</dcterms:created>
  <dcterms:modified xsi:type="dcterms:W3CDTF">2024-11-27T06:28:59Z</dcterms:modified>
</cp:coreProperties>
</file>