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7"/>
  </p:handoutMasterIdLst>
  <p:sldIdLst>
    <p:sldId id="320" r:id="rId2"/>
    <p:sldId id="321" r:id="rId3"/>
    <p:sldId id="282" r:id="rId4"/>
    <p:sldId id="284" r:id="rId5"/>
    <p:sldId id="283" r:id="rId6"/>
    <p:sldId id="312" r:id="rId7"/>
    <p:sldId id="315" r:id="rId8"/>
    <p:sldId id="304" r:id="rId9"/>
    <p:sldId id="310" r:id="rId10"/>
    <p:sldId id="256" r:id="rId11"/>
    <p:sldId id="318" r:id="rId12"/>
    <p:sldId id="319" r:id="rId13"/>
    <p:sldId id="302" r:id="rId14"/>
    <p:sldId id="303" r:id="rId15"/>
    <p:sldId id="279" r:id="rId16"/>
    <p:sldId id="285" r:id="rId17"/>
    <p:sldId id="287" r:id="rId18"/>
    <p:sldId id="288" r:id="rId19"/>
    <p:sldId id="278" r:id="rId20"/>
    <p:sldId id="281" r:id="rId21"/>
    <p:sldId id="323" r:id="rId22"/>
    <p:sldId id="322" r:id="rId23"/>
    <p:sldId id="286" r:id="rId24"/>
    <p:sldId id="289" r:id="rId25"/>
    <p:sldId id="290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>
      <p:cViewPr varScale="1">
        <p:scale>
          <a:sx n="67" d="100"/>
          <a:sy n="67" d="100"/>
        </p:scale>
        <p:origin x="1168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-319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FB83B6-345C-4385-B49A-AB181677570B}" type="datetimeFigureOut">
              <a:rPr lang="fr-CH" smtClean="0"/>
              <a:t>14.11.2024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B1F6D0-EE0F-4768-A871-24E1BD6944B7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5540354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H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200A-D8D8-4190-B77D-BF42B6AD95DD}" type="datetimeFigureOut">
              <a:rPr lang="fr-CH" smtClean="0"/>
              <a:t>14.11.2024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8668-5615-4D02-9139-4B59301961C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6135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200A-D8D8-4190-B77D-BF42B6AD95DD}" type="datetimeFigureOut">
              <a:rPr lang="fr-CH" smtClean="0"/>
              <a:t>14.11.2024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8668-5615-4D02-9139-4B59301961C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583653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200A-D8D8-4190-B77D-BF42B6AD95DD}" type="datetimeFigureOut">
              <a:rPr lang="fr-CH" smtClean="0"/>
              <a:t>14.11.2024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8668-5615-4D02-9139-4B59301961C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84137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200A-D8D8-4190-B77D-BF42B6AD95DD}" type="datetimeFigureOut">
              <a:rPr lang="fr-CH" smtClean="0"/>
              <a:t>14.11.2024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8668-5615-4D02-9139-4B59301961C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42864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200A-D8D8-4190-B77D-BF42B6AD95DD}" type="datetimeFigureOut">
              <a:rPr lang="fr-CH" smtClean="0"/>
              <a:t>14.11.2024</a:t>
            </a:fld>
            <a:endParaRPr lang="fr-CH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8668-5615-4D02-9139-4B59301961C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09694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200A-D8D8-4190-B77D-BF42B6AD95DD}" type="datetimeFigureOut">
              <a:rPr lang="fr-CH" smtClean="0"/>
              <a:t>14.11.2024</a:t>
            </a:fld>
            <a:endParaRPr lang="fr-CH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8668-5615-4D02-9139-4B59301961C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28826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200A-D8D8-4190-B77D-BF42B6AD95DD}" type="datetimeFigureOut">
              <a:rPr lang="fr-CH" smtClean="0"/>
              <a:t>14.11.2024</a:t>
            </a:fld>
            <a:endParaRPr lang="fr-CH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8668-5615-4D02-9139-4B59301961C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09550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200A-D8D8-4190-B77D-BF42B6AD95DD}" type="datetimeFigureOut">
              <a:rPr lang="fr-CH" smtClean="0"/>
              <a:t>14.11.2024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8668-5615-4D02-9139-4B59301961C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473721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H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CH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200A-D8D8-4190-B77D-BF42B6AD95DD}" type="datetimeFigureOut">
              <a:rPr lang="fr-CH" smtClean="0"/>
              <a:t>14.11.2024</a:t>
            </a:fld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8668-5615-4D02-9139-4B59301961C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765549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200A-D8D8-4190-B77D-BF42B6AD95DD}" type="datetimeFigureOut">
              <a:rPr lang="fr-CH" smtClean="0"/>
              <a:t>14.11.2024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8668-5615-4D02-9139-4B59301961C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11113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200A-D8D8-4190-B77D-BF42B6AD95DD}" type="datetimeFigureOut">
              <a:rPr lang="fr-CH" smtClean="0"/>
              <a:t>14.11.2024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8668-5615-4D02-9139-4B59301961C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5686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3200A-D8D8-4190-B77D-BF42B6AD95DD}" type="datetimeFigureOut">
              <a:rPr lang="fr-CH" smtClean="0"/>
              <a:t>14.11.2024</a:t>
            </a:fld>
            <a:endParaRPr lang="fr-CH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F8668-5615-4D02-9139-4B59301961C4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4178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Microsoft Sans Serif" pitchFamily="34" charset="0"/>
          <a:ea typeface="+mj-ea"/>
          <a:cs typeface="Microsoft Sans Serif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Microsoft Sans Serif" pitchFamily="34" charset="0"/>
          <a:ea typeface="+mn-ea"/>
          <a:cs typeface="Microsoft Sans Serif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2" Type="http://schemas.openxmlformats.org/officeDocument/2006/relationships/hyperlink" Target="http://www.google.ch/url?sa=i&amp;rct=j&amp;q=&amp;esrc=s&amp;source=images&amp;cd=&amp;cad=rja&amp;uact=8&amp;ved=0ahUKEwjcw5vGjaPPAhVFPxQKHXoJC3AQjRwIBw&amp;url=http://guerir-l-angoisse-et-la-depression.fr/depression-crise-d-angoisse-burn-out-une-meme-cause-l-epuisement/&amp;bvm=bv.133387755,d.d24&amp;psig=AFQjCNEdp9UweXBv-4vGFf_X9qAYdfP89g&amp;ust=14746380668423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h/url?sa=i&amp;rct=j&amp;q=&amp;esrc=s&amp;source=images&amp;cd=&amp;cad=rja&amp;uact=8&amp;ved=0ahUKEwi7z9a_7ezSAhUDPxQKHS3mAxMQjRwIBw&amp;url=http://www.ecophane-biorga.com/experts/les-ongles-abimes/&amp;psig=AFQjCNFLHHLmw-V6rFDZbg6cJFTr2OHSXw&amp;ust=1490366332856064" TargetMode="External"/><Relationship Id="rId5" Type="http://schemas.openxmlformats.org/officeDocument/2006/relationships/image" Target="../media/image2.jpeg"/><Relationship Id="rId4" Type="http://schemas.openxmlformats.org/officeDocument/2006/relationships/hyperlink" Target="http://www.google.ch/url?sa=i&amp;rct=j&amp;q=&amp;esrc=s&amp;source=images&amp;cd=&amp;ved=0ahUKEwjo4vzXiqPPAhWKXBQKHQg3BTwQjRwIBw&amp;url=http://www.aufeminin.com/mode/calvitie-l-oreal-annonce-la-fin-de-la-perte-de-cheveux-s4768.html&amp;psig=AFQjCNGF50hNlcqf5c9vS86AKnRkefwtCA&amp;ust=1474637432514563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h/url?sa=i&amp;rct=j&amp;q=&amp;esrc=s&amp;source=images&amp;cd=&amp;cad=rja&amp;uact=8&amp;ved=0ahUKEwjgm8r19ezSAhWGQBQKHWYxBHIQjRwIBw&amp;url=http://www.pharmacie-du-centre-albert.fr/medicament/detail/acetylcysteine-sandoz-conseil-200-mg-20-sachets-1447388&amp;bvm=bv.150475504,d.ZGg&amp;psig=AFQjCNFk7aJZtCutTUEB8ZIk-gS4S8Zmhw&amp;ust=1490368618523479" TargetMode="External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2.jpeg"/><Relationship Id="rId5" Type="http://schemas.openxmlformats.org/officeDocument/2006/relationships/image" Target="../media/image8.jpeg"/><Relationship Id="rId10" Type="http://schemas.openxmlformats.org/officeDocument/2006/relationships/hyperlink" Target="http://www.google.ch/url?sa=i&amp;rct=j&amp;q=&amp;esrc=s&amp;source=images&amp;cd=&amp;cad=rja&amp;uact=8&amp;ved=0ahUKEwjSwrS_-ezSAhVLGhQKHTT9D_IQjRwIBw&amp;url=http://www.prioritesantemutualiste.fr/psm/actualites-sante/2013/12/pipette-compte-goutte-des-regles-d-administration-a-respecter&amp;bvm=bv.150475504,d.ZGg&amp;psig=AFQjCNEpnjMmtzCoXrmlbI-_hyaIY7Qc9Q&amp;ust=1490369577929560" TargetMode="External"/><Relationship Id="rId4" Type="http://schemas.openxmlformats.org/officeDocument/2006/relationships/image" Target="../media/image7.jpeg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2" Type="http://schemas.openxmlformats.org/officeDocument/2006/relationships/hyperlink" Target="http://www.google.ch/url?sa=i&amp;rct=j&amp;q=&amp;esrc=s&amp;source=images&amp;cd=&amp;cad=rja&amp;uact=8&amp;ved=0ahUKEwizwpnBkKPPAhXB1hQKHQveB1IQjRwIBw&amp;url=http://www.docteurclic.com/traitement/traitement-de-l-osteoporose.aspx&amp;bvm=bv.133387755,d.d24&amp;psig=AFQjCNH7tzrvr78ExENCLiPGPxuIiDyZVw&amp;ust=147463886824439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h/url?sa=i&amp;rct=j&amp;q=&amp;esrc=s&amp;source=images&amp;cd=&amp;cad=rja&amp;uact=8&amp;ved=0ahUKEwitwsWFkqPPAhVHtBQKHQKuBBIQjRwIBw&amp;url=http://www.lemauricien.com/article/osteoporose-mal-sournois-qui-peut-etre-prevenu&amp;bvm=bv.133387755,d.d24&amp;psig=AFQjCNGNBNAFmzflFY5iOcR2RePRLfdJ9w&amp;ust=1474639403533293" TargetMode="External"/><Relationship Id="rId5" Type="http://schemas.openxmlformats.org/officeDocument/2006/relationships/image" Target="../media/image15.jpeg"/><Relationship Id="rId4" Type="http://schemas.openxmlformats.org/officeDocument/2006/relationships/hyperlink" Target="http://www.google.ch/url?sa=i&amp;rct=j&amp;q=&amp;esrc=s&amp;source=images&amp;cd=&amp;cad=rja&amp;uact=8&amp;ved=0ahUKEwirmtfRkaPPAhWGNxQKHViRCgEQjRwIBw&amp;url=http://bio-bien-belle.over-blog.fr/article-lutter-contre-l-osteoporose-62395953.html&amp;bvm=bv.133387755,d.d24&amp;psig=AFQjCNFp3N8Ouhsxrch6pe7Keuqsqiq7qw&amp;ust=1474639254105369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C036AF-5CE6-4A99-9879-7ED4458AE2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H" dirty="0"/>
              <a:t>Suivi des by-pass : rôle du généraliste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EEEC3C1-1056-4444-90DE-98A335E8E0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H" dirty="0"/>
              <a:t>14.11.2024</a:t>
            </a:r>
          </a:p>
          <a:p>
            <a:r>
              <a:rPr lang="fr-CH" dirty="0" err="1"/>
              <a:t>Neuchatel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703684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F07044F-A146-4EB9-8EF2-A8F9D9D72C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Pas de conflit d’intérêt</a:t>
            </a:r>
          </a:p>
        </p:txBody>
      </p:sp>
    </p:spTree>
    <p:extLst>
      <p:ext uri="{BB962C8B-B14F-4D97-AF65-F5344CB8AC3E}">
        <p14:creationId xmlns:p14="http://schemas.microsoft.com/office/powerpoint/2010/main" val="2984287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C2F652-5AD3-4EE2-9057-2D2A62DC3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Sommaire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27F928-2929-4C62-83D4-791D8BC148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fr-CH" dirty="0">
                <a:solidFill>
                  <a:srgbClr val="7030A0"/>
                </a:solidFill>
              </a:rPr>
              <a:t>Recommandations alimentation post opératoire</a:t>
            </a:r>
          </a:p>
          <a:p>
            <a:r>
              <a:rPr lang="fr-CH" dirty="0">
                <a:solidFill>
                  <a:srgbClr val="7030A0"/>
                </a:solidFill>
              </a:rPr>
              <a:t>Carences possibles</a:t>
            </a:r>
          </a:p>
          <a:p>
            <a:pPr lvl="0"/>
            <a:r>
              <a:rPr lang="fr-CH" dirty="0">
                <a:solidFill>
                  <a:srgbClr val="7030A0"/>
                </a:solidFill>
              </a:rPr>
              <a:t>Dumpings précoces, tardifs</a:t>
            </a:r>
          </a:p>
          <a:p>
            <a:pPr lvl="0"/>
            <a:r>
              <a:rPr lang="fr-CH" dirty="0">
                <a:solidFill>
                  <a:srgbClr val="7030A0"/>
                </a:solidFill>
              </a:rPr>
              <a:t>OH post op</a:t>
            </a:r>
          </a:p>
          <a:p>
            <a:pPr lvl="0"/>
            <a:r>
              <a:rPr lang="fr-CH" dirty="0">
                <a:solidFill>
                  <a:srgbClr val="7030A0"/>
                </a:solidFill>
              </a:rPr>
              <a:t>Grossesse post op</a:t>
            </a:r>
          </a:p>
          <a:p>
            <a:r>
              <a:rPr lang="fr-CH" dirty="0">
                <a:solidFill>
                  <a:srgbClr val="7030A0"/>
                </a:solidFill>
              </a:rPr>
              <a:t>Douleurs abdominales, diarrhées et autres désagréments</a:t>
            </a:r>
          </a:p>
          <a:p>
            <a:r>
              <a:rPr lang="fr-CH" dirty="0">
                <a:solidFill>
                  <a:srgbClr val="7030A0"/>
                </a:solidFill>
              </a:rPr>
              <a:t>aGLP1 post opératoire ?</a:t>
            </a:r>
          </a:p>
          <a:p>
            <a:r>
              <a:rPr lang="fr-CH" dirty="0">
                <a:solidFill>
                  <a:srgbClr val="7030A0"/>
                </a:solidFill>
              </a:rPr>
              <a:t>Coordination entre le spécialiste et le médecin généraliste</a:t>
            </a: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269515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FEE21B-A996-4503-A5FE-0DE51DB7E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>
                <a:solidFill>
                  <a:srgbClr val="7030A0"/>
                </a:solidFill>
              </a:rPr>
              <a:t>Alimentation et mouvement post opératoire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801C58-B580-4828-A951-5808C7459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CH" dirty="0"/>
              <a:t>Post opératoire et perte de poids : </a:t>
            </a:r>
          </a:p>
          <a:p>
            <a:r>
              <a:rPr lang="fr-CH" dirty="0"/>
              <a:t>Activité physique contre résistance pour limiter la perte de masse maigre</a:t>
            </a:r>
          </a:p>
          <a:p>
            <a:r>
              <a:rPr lang="fr-CH" dirty="0"/>
              <a:t>Alimentation riche en protéines</a:t>
            </a:r>
          </a:p>
          <a:p>
            <a:r>
              <a:rPr lang="fr-CH" dirty="0"/>
              <a:t>Hydratation de minimum 2 litres/jour hors des repas, avec un maximum de 5 dl de calories liquides</a:t>
            </a:r>
          </a:p>
          <a:p>
            <a:pPr marL="0" indent="0">
              <a:buNone/>
            </a:pPr>
            <a:endParaRPr lang="fr-CH" dirty="0"/>
          </a:p>
          <a:p>
            <a:pPr marL="0" indent="0">
              <a:buNone/>
            </a:pPr>
            <a:r>
              <a:rPr lang="fr-CH" dirty="0"/>
              <a:t>En général :</a:t>
            </a:r>
          </a:p>
          <a:p>
            <a:r>
              <a:rPr lang="fr-CH" dirty="0"/>
              <a:t>30’ AP d’intensité modérée /j</a:t>
            </a:r>
          </a:p>
          <a:p>
            <a:r>
              <a:rPr lang="fr-CH" dirty="0"/>
              <a:t>Alimentation structurée, horaire et quantité des prises alimentaires fonction des sensations (faim, satiété)</a:t>
            </a:r>
          </a:p>
          <a:p>
            <a:r>
              <a:rPr lang="fr-CH" dirty="0"/>
              <a:t>Hydratation en dehors des repas avec un maximum de 5 dl de calories liquides</a:t>
            </a:r>
          </a:p>
          <a:p>
            <a:pPr marL="0" indent="0">
              <a:buNone/>
            </a:pP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742933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F75A41-61C7-4CCD-9334-5D142E91B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dirty="0">
                <a:solidFill>
                  <a:srgbClr val="7030A0"/>
                </a:solidFill>
              </a:rPr>
              <a:t>Carences possibles</a:t>
            </a:r>
          </a:p>
        </p:txBody>
      </p:sp>
    </p:spTree>
    <p:extLst>
      <p:ext uri="{BB962C8B-B14F-4D97-AF65-F5344CB8AC3E}">
        <p14:creationId xmlns:p14="http://schemas.microsoft.com/office/powerpoint/2010/main" val="3768844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114B0A-5E2B-4443-B68F-D64625CC9DD0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icrosoft Sans Serif" pitchFamily="34" charset="0"/>
                <a:ea typeface="+mj-ea"/>
                <a:cs typeface="Microsoft Sans Serif" pitchFamily="34" charset="0"/>
              </a:defRPr>
            </a:lvl1pPr>
          </a:lstStyle>
          <a:p>
            <a:r>
              <a:rPr lang="fr-CH">
                <a:solidFill>
                  <a:schemeClr val="accent5">
                    <a:lumMod val="75000"/>
                  </a:schemeClr>
                </a:solidFill>
                <a:latin typeface="+mn-lt"/>
              </a:rPr>
              <a:t>Malabsorption </a:t>
            </a:r>
            <a:r>
              <a:rPr lang="fr-CH">
                <a:solidFill>
                  <a:schemeClr val="accent5">
                    <a:lumMod val="75000"/>
                  </a:schemeClr>
                </a:solidFill>
                <a:latin typeface="+mn-lt"/>
                <a:sym typeface="Wingdings"/>
              </a:rPr>
              <a:t> C</a:t>
            </a:r>
            <a:r>
              <a:rPr lang="fr-CH">
                <a:solidFill>
                  <a:schemeClr val="accent5">
                    <a:lumMod val="75000"/>
                  </a:schemeClr>
                </a:solidFill>
                <a:latin typeface="+mn-lt"/>
              </a:rPr>
              <a:t>arences</a:t>
            </a:r>
            <a:endParaRPr lang="fr-CH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3" name="Picture 4" descr="Résultat de recherche d'images pour &quot;fatigue dessin&quot;">
            <a:hlinkClick r:id="rId2"/>
            <a:extLst>
              <a:ext uri="{FF2B5EF4-FFF2-40B4-BE49-F238E27FC236}">
                <a16:creationId xmlns:a16="http://schemas.microsoft.com/office/drawing/2014/main" id="{C00DD2EA-76AA-4AD9-BAFA-70FE5E943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9045" y="2679608"/>
            <a:ext cx="2877131" cy="2304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à coins arrondis 6">
            <a:extLst>
              <a:ext uri="{FF2B5EF4-FFF2-40B4-BE49-F238E27FC236}">
                <a16:creationId xmlns:a16="http://schemas.microsoft.com/office/drawing/2014/main" id="{805DDFED-FFB7-4AA4-A125-F0592B2FC8B2}"/>
              </a:ext>
            </a:extLst>
          </p:cNvPr>
          <p:cNvSpPr/>
          <p:nvPr/>
        </p:nvSpPr>
        <p:spPr>
          <a:xfrm>
            <a:off x="2590185" y="1924505"/>
            <a:ext cx="1659373" cy="576064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Magnésium</a:t>
            </a:r>
          </a:p>
        </p:txBody>
      </p:sp>
      <p:sp>
        <p:nvSpPr>
          <p:cNvPr id="5" name="Rectangle à coins arrondis 7">
            <a:extLst>
              <a:ext uri="{FF2B5EF4-FFF2-40B4-BE49-F238E27FC236}">
                <a16:creationId xmlns:a16="http://schemas.microsoft.com/office/drawing/2014/main" id="{D88A3CC0-41F2-4A6C-B4D4-1B419D303656}"/>
              </a:ext>
            </a:extLst>
          </p:cNvPr>
          <p:cNvSpPr/>
          <p:nvPr/>
        </p:nvSpPr>
        <p:spPr>
          <a:xfrm>
            <a:off x="930812" y="4272980"/>
            <a:ext cx="1659373" cy="576064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Vitamine B12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8242A4E-DD8B-4FF0-9421-E14C6910F43B}"/>
              </a:ext>
            </a:extLst>
          </p:cNvPr>
          <p:cNvSpPr txBox="1"/>
          <p:nvPr/>
        </p:nvSpPr>
        <p:spPr>
          <a:xfrm>
            <a:off x="206830" y="5564058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/>
              <a:t>Faiblesse – fatigue – manque de concentration – perte de mémoire – irritabilité - dépression – anémie – inflammation langue et bouche – fissure des lèvres – chute de cheveux – ongles cassants</a:t>
            </a:r>
          </a:p>
        </p:txBody>
      </p:sp>
      <p:sp>
        <p:nvSpPr>
          <p:cNvPr id="7" name="Rectangle à coins arrondis 10">
            <a:extLst>
              <a:ext uri="{FF2B5EF4-FFF2-40B4-BE49-F238E27FC236}">
                <a16:creationId xmlns:a16="http://schemas.microsoft.com/office/drawing/2014/main" id="{4D88F615-E4CB-4E9F-AB42-0824BFEFCD0D}"/>
              </a:ext>
            </a:extLst>
          </p:cNvPr>
          <p:cNvSpPr/>
          <p:nvPr/>
        </p:nvSpPr>
        <p:spPr>
          <a:xfrm>
            <a:off x="5614521" y="4020679"/>
            <a:ext cx="1659373" cy="576064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Acide folique</a:t>
            </a:r>
          </a:p>
        </p:txBody>
      </p:sp>
      <p:sp>
        <p:nvSpPr>
          <p:cNvPr id="8" name="Rectangle à coins arrondis 11">
            <a:extLst>
              <a:ext uri="{FF2B5EF4-FFF2-40B4-BE49-F238E27FC236}">
                <a16:creationId xmlns:a16="http://schemas.microsoft.com/office/drawing/2014/main" id="{9F5B0463-28D7-450E-B561-D080922CF45E}"/>
              </a:ext>
            </a:extLst>
          </p:cNvPr>
          <p:cNvSpPr/>
          <p:nvPr/>
        </p:nvSpPr>
        <p:spPr>
          <a:xfrm>
            <a:off x="6796462" y="3146856"/>
            <a:ext cx="1659373" cy="576064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Complexe Vitamines B</a:t>
            </a:r>
          </a:p>
        </p:txBody>
      </p:sp>
      <p:sp>
        <p:nvSpPr>
          <p:cNvPr id="9" name="Rectangle à coins arrondis 13">
            <a:extLst>
              <a:ext uri="{FF2B5EF4-FFF2-40B4-BE49-F238E27FC236}">
                <a16:creationId xmlns:a16="http://schemas.microsoft.com/office/drawing/2014/main" id="{F641A081-B419-46A5-8862-195C29EA97C0}"/>
              </a:ext>
            </a:extLst>
          </p:cNvPr>
          <p:cNvSpPr/>
          <p:nvPr/>
        </p:nvSpPr>
        <p:spPr>
          <a:xfrm>
            <a:off x="5364088" y="1456025"/>
            <a:ext cx="1344783" cy="468480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Fer</a:t>
            </a:r>
          </a:p>
        </p:txBody>
      </p:sp>
      <p:sp>
        <p:nvSpPr>
          <p:cNvPr id="10" name="Rectangle à coins arrondis 14">
            <a:extLst>
              <a:ext uri="{FF2B5EF4-FFF2-40B4-BE49-F238E27FC236}">
                <a16:creationId xmlns:a16="http://schemas.microsoft.com/office/drawing/2014/main" id="{8D08641B-9345-45F0-A8AC-09DCAEA27EA2}"/>
              </a:ext>
            </a:extLst>
          </p:cNvPr>
          <p:cNvSpPr/>
          <p:nvPr/>
        </p:nvSpPr>
        <p:spPr>
          <a:xfrm>
            <a:off x="775094" y="1593811"/>
            <a:ext cx="1135171" cy="46703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Zinc </a:t>
            </a:r>
          </a:p>
        </p:txBody>
      </p:sp>
      <p:pic>
        <p:nvPicPr>
          <p:cNvPr id="11" name="Picture 2" descr="Résultat de recherche d'images pour &quot;perte de cheveux&quot;">
            <a:hlinkClick r:id="rId4"/>
            <a:extLst>
              <a:ext uri="{FF2B5EF4-FFF2-40B4-BE49-F238E27FC236}">
                <a16:creationId xmlns:a16="http://schemas.microsoft.com/office/drawing/2014/main" id="{B92C2772-986E-41D1-8B0F-CD9EB7729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64" y="2282760"/>
            <a:ext cx="1880032" cy="1728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ésultat de recherche d'images pour &quot;ongles cassants&quot;">
            <a:hlinkClick r:id="rId6"/>
            <a:extLst>
              <a:ext uri="{FF2B5EF4-FFF2-40B4-BE49-F238E27FC236}">
                <a16:creationId xmlns:a16="http://schemas.microsoft.com/office/drawing/2014/main" id="{73625221-8B75-4F0C-A4D3-8B49B5A6CB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484" y="1196752"/>
            <a:ext cx="1728193" cy="1728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59423F5-0B18-4781-94DD-BAC6898C6E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7670" y="4272980"/>
            <a:ext cx="1376330" cy="197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036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A3F029-B8AB-4F83-A6A0-DBFC5B6B6D18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92211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icrosoft Sans Serif" pitchFamily="34" charset="0"/>
                <a:ea typeface="+mj-ea"/>
                <a:cs typeface="Microsoft Sans Serif" pitchFamily="34" charset="0"/>
              </a:defRPr>
            </a:lvl1pPr>
          </a:lstStyle>
          <a:p>
            <a:r>
              <a:rPr lang="fr-CH">
                <a:solidFill>
                  <a:schemeClr val="accent5">
                    <a:lumMod val="75000"/>
                  </a:schemeClr>
                </a:solidFill>
                <a:latin typeface="+mn-lt"/>
              </a:rPr>
              <a:t>Nombre de carences </a:t>
            </a:r>
            <a:endParaRPr lang="fr-CH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188D32-95DC-42A9-BA63-7CC6C3D1AB3E}"/>
              </a:ext>
            </a:extLst>
          </p:cNvPr>
          <p:cNvSpPr txBox="1">
            <a:spLocks/>
          </p:cNvSpPr>
          <p:nvPr/>
        </p:nvSpPr>
        <p:spPr>
          <a:xfrm>
            <a:off x="474056" y="1340769"/>
            <a:ext cx="8229600" cy="478881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Microsoft Sans Serif" pitchFamily="34" charset="0"/>
                <a:ea typeface="+mn-ea"/>
                <a:cs typeface="Microsoft Sans Serif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Microsoft Sans Serif" pitchFamily="34" charset="0"/>
                <a:ea typeface="+mn-ea"/>
                <a:cs typeface="Microsoft Sans Serif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Microsoft Sans Serif" pitchFamily="34" charset="0"/>
                <a:ea typeface="+mn-ea"/>
                <a:cs typeface="Microsoft Sans Serif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Microsoft Sans Serif" pitchFamily="34" charset="0"/>
                <a:ea typeface="+mn-ea"/>
                <a:cs typeface="Microsoft Sans Serif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Microsoft Sans Serif" pitchFamily="34" charset="0"/>
                <a:ea typeface="+mn-ea"/>
                <a:cs typeface="Microsoft Sans Serif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fr-CH" sz="2800">
                <a:latin typeface="+mn-lt"/>
              </a:rPr>
              <a:t>Deux ans après l’opération, je peux avoir jusqu’à 7  carences différentes…</a:t>
            </a:r>
            <a:endParaRPr lang="fr-CH" sz="2800" dirty="0">
              <a:latin typeface="+mn-lt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606DEF3-BF60-4745-ADF9-E047CD367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926745" y="3840683"/>
            <a:ext cx="2792086" cy="642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6B4BC3CB-2B0B-423A-90C2-BA5CC6DA5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155" y="3030292"/>
            <a:ext cx="4857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495A0718-83DE-4B7B-BBC0-185942706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166282"/>
            <a:ext cx="2190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231DDB0A-63B7-4202-A0AE-F232AA6EC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155" y="3091399"/>
            <a:ext cx="409575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C36889E4-AA5F-4F71-8EC8-2C501FB61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106492"/>
            <a:ext cx="400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8F25ABF5-C408-4F38-B887-F325C90C09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15780"/>
            <a:ext cx="72008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Résultat de recherche d'images pour &quot;médicament sachet&quot;">
            <a:hlinkClick r:id="rId8"/>
            <a:extLst>
              <a:ext uri="{FF2B5EF4-FFF2-40B4-BE49-F238E27FC236}">
                <a16:creationId xmlns:a16="http://schemas.microsoft.com/office/drawing/2014/main" id="{1C84C272-9A2F-4348-AEB6-1FF0066C7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741" y="2357738"/>
            <a:ext cx="1324199" cy="132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id="{DA79BFFE-CBE2-4E32-8116-F67FCCAC0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15780"/>
            <a:ext cx="720080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8730628-BAA0-47C9-B04D-5CF11E235F9F}"/>
              </a:ext>
            </a:extLst>
          </p:cNvPr>
          <p:cNvSpPr txBox="1"/>
          <p:nvPr/>
        </p:nvSpPr>
        <p:spPr>
          <a:xfrm>
            <a:off x="503548" y="363642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Calcium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AB13B83-0874-43BB-B3BF-E9848A5293A3}"/>
              </a:ext>
            </a:extLst>
          </p:cNvPr>
          <p:cNvSpPr txBox="1"/>
          <p:nvPr/>
        </p:nvSpPr>
        <p:spPr>
          <a:xfrm>
            <a:off x="1667084" y="3615308"/>
            <a:ext cx="1351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Vitamine B9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E26527D-52CE-433F-8055-C84B4FA4E29E}"/>
              </a:ext>
            </a:extLst>
          </p:cNvPr>
          <p:cNvSpPr txBox="1"/>
          <p:nvPr/>
        </p:nvSpPr>
        <p:spPr>
          <a:xfrm>
            <a:off x="4553659" y="3606470"/>
            <a:ext cx="580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zinc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A611627-BACD-46ED-9126-02689AE6A600}"/>
              </a:ext>
            </a:extLst>
          </p:cNvPr>
          <p:cNvSpPr txBox="1"/>
          <p:nvPr/>
        </p:nvSpPr>
        <p:spPr>
          <a:xfrm>
            <a:off x="5511155" y="3649887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Fer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155CB1D-3B69-4153-9D05-F1934F9387CE}"/>
              </a:ext>
            </a:extLst>
          </p:cNvPr>
          <p:cNvSpPr txBox="1"/>
          <p:nvPr/>
        </p:nvSpPr>
        <p:spPr>
          <a:xfrm>
            <a:off x="6528349" y="3681937"/>
            <a:ext cx="1351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Magnésium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28EB5F4-4159-4F51-9862-0AD5B14FA9E5}"/>
              </a:ext>
            </a:extLst>
          </p:cNvPr>
          <p:cNvSpPr txBox="1"/>
          <p:nvPr/>
        </p:nvSpPr>
        <p:spPr>
          <a:xfrm>
            <a:off x="3043383" y="3606470"/>
            <a:ext cx="1351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Vitamine B6</a:t>
            </a:r>
          </a:p>
        </p:txBody>
      </p:sp>
      <p:pic>
        <p:nvPicPr>
          <p:cNvPr id="18" name="Picture 15" descr="Résultat de recherche d'images pour &quot;médicament goutte&quot;">
            <a:hlinkClick r:id="rId10"/>
            <a:extLst>
              <a:ext uri="{FF2B5EF4-FFF2-40B4-BE49-F238E27FC236}">
                <a16:creationId xmlns:a16="http://schemas.microsoft.com/office/drawing/2014/main" id="{DFBC2036-0A63-4B3E-A011-3DD8A83D2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030" y="4189187"/>
            <a:ext cx="1238250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729E332-E52D-4D4F-AF4E-B4195EE48360}"/>
              </a:ext>
            </a:extLst>
          </p:cNvPr>
          <p:cNvSpPr txBox="1"/>
          <p:nvPr/>
        </p:nvSpPr>
        <p:spPr>
          <a:xfrm>
            <a:off x="4777324" y="5249015"/>
            <a:ext cx="1467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Vitamine D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9068B69-6AD3-45B7-9CE2-8AA50B083F83}"/>
              </a:ext>
            </a:extLst>
          </p:cNvPr>
          <p:cNvSpPr txBox="1"/>
          <p:nvPr/>
        </p:nvSpPr>
        <p:spPr>
          <a:xfrm>
            <a:off x="5536762" y="5979882"/>
            <a:ext cx="3021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800" b="1" dirty="0">
                <a:solidFill>
                  <a:srgbClr val="FF0000"/>
                </a:solidFill>
              </a:rPr>
              <a:t>… et ceci à vie!!</a:t>
            </a:r>
          </a:p>
        </p:txBody>
      </p:sp>
    </p:spTree>
    <p:extLst>
      <p:ext uri="{BB962C8B-B14F-4D97-AF65-F5344CB8AC3E}">
        <p14:creationId xmlns:p14="http://schemas.microsoft.com/office/powerpoint/2010/main" val="1622681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87E42CB-E0D0-4393-B6B2-9542FA9F6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777" y="0"/>
            <a:ext cx="55204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41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29122F31-444A-4917-A8A7-19DBBB75E363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icrosoft Sans Serif" pitchFamily="34" charset="0"/>
                <a:ea typeface="+mj-ea"/>
                <a:cs typeface="Microsoft Sans Serif" pitchFamily="34" charset="0"/>
              </a:defRPr>
            </a:lvl1pPr>
          </a:lstStyle>
          <a:p>
            <a:r>
              <a:rPr lang="fr-CH">
                <a:solidFill>
                  <a:schemeClr val="accent5">
                    <a:lumMod val="75000"/>
                  </a:schemeClr>
                </a:solidFill>
                <a:latin typeface="+mn-lt"/>
              </a:rPr>
              <a:t>Malabsorption </a:t>
            </a:r>
            <a:r>
              <a:rPr lang="fr-CH">
                <a:solidFill>
                  <a:schemeClr val="accent5">
                    <a:lumMod val="75000"/>
                  </a:schemeClr>
                </a:solidFill>
                <a:latin typeface="+mn-lt"/>
                <a:sym typeface="Wingdings"/>
              </a:rPr>
              <a:t> C</a:t>
            </a:r>
            <a:r>
              <a:rPr lang="fr-CH">
                <a:solidFill>
                  <a:schemeClr val="accent5">
                    <a:lumMod val="75000"/>
                  </a:schemeClr>
                </a:solidFill>
                <a:latin typeface="+mn-lt"/>
              </a:rPr>
              <a:t>arences</a:t>
            </a:r>
            <a:endParaRPr lang="fr-CH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7" name="Picture 2" descr="Résultat de recherche d'images pour &quot;ostéoporose&quot;">
            <a:hlinkClick r:id="rId2"/>
            <a:extLst>
              <a:ext uri="{FF2B5EF4-FFF2-40B4-BE49-F238E27FC236}">
                <a16:creationId xmlns:a16="http://schemas.microsoft.com/office/drawing/2014/main" id="{3476DACF-0FFA-4E53-8950-91D95F458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429000"/>
            <a:ext cx="2952750" cy="192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Résultat de recherche d'images pour &quot;ostéoporose&quot;">
            <a:hlinkClick r:id="rId4"/>
            <a:extLst>
              <a:ext uri="{FF2B5EF4-FFF2-40B4-BE49-F238E27FC236}">
                <a16:creationId xmlns:a16="http://schemas.microsoft.com/office/drawing/2014/main" id="{1D88DB14-02B8-4A89-8721-4EBF4D24A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772816"/>
            <a:ext cx="2476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Résultat de recherche d'images pour &quot;ostéoporose fractures&quot;">
            <a:hlinkClick r:id="rId6"/>
            <a:extLst>
              <a:ext uri="{FF2B5EF4-FFF2-40B4-BE49-F238E27FC236}">
                <a16:creationId xmlns:a16="http://schemas.microsoft.com/office/drawing/2014/main" id="{53F53851-26A9-40B2-BCC4-493B52B6D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628800"/>
            <a:ext cx="2585864" cy="221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à coins arrondis 6">
            <a:extLst>
              <a:ext uri="{FF2B5EF4-FFF2-40B4-BE49-F238E27FC236}">
                <a16:creationId xmlns:a16="http://schemas.microsoft.com/office/drawing/2014/main" id="{8EA5AA87-9378-40B2-BA96-B66CC35B8350}"/>
              </a:ext>
            </a:extLst>
          </p:cNvPr>
          <p:cNvSpPr/>
          <p:nvPr/>
        </p:nvSpPr>
        <p:spPr>
          <a:xfrm>
            <a:off x="3779912" y="2449457"/>
            <a:ext cx="1659373" cy="576064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Vitamine D</a:t>
            </a:r>
          </a:p>
        </p:txBody>
      </p:sp>
      <p:sp>
        <p:nvSpPr>
          <p:cNvPr id="11" name="Rectangle à coins arrondis 7">
            <a:extLst>
              <a:ext uri="{FF2B5EF4-FFF2-40B4-BE49-F238E27FC236}">
                <a16:creationId xmlns:a16="http://schemas.microsoft.com/office/drawing/2014/main" id="{532D094F-0666-4B6B-BE26-3B7030743BCD}"/>
              </a:ext>
            </a:extLst>
          </p:cNvPr>
          <p:cNvSpPr/>
          <p:nvPr/>
        </p:nvSpPr>
        <p:spPr>
          <a:xfrm>
            <a:off x="6228184" y="5353051"/>
            <a:ext cx="1659373" cy="576064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Calcium </a:t>
            </a:r>
          </a:p>
        </p:txBody>
      </p:sp>
      <p:sp>
        <p:nvSpPr>
          <p:cNvPr id="12" name="Rectangle à coins arrondis 8">
            <a:extLst>
              <a:ext uri="{FF2B5EF4-FFF2-40B4-BE49-F238E27FC236}">
                <a16:creationId xmlns:a16="http://schemas.microsoft.com/office/drawing/2014/main" id="{9D20EC2D-2143-42CF-B852-08F9D99E6531}"/>
              </a:ext>
            </a:extLst>
          </p:cNvPr>
          <p:cNvSpPr/>
          <p:nvPr/>
        </p:nvSpPr>
        <p:spPr>
          <a:xfrm>
            <a:off x="827584" y="5065019"/>
            <a:ext cx="1659373" cy="576064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Protéines </a:t>
            </a:r>
          </a:p>
        </p:txBody>
      </p:sp>
      <p:sp>
        <p:nvSpPr>
          <p:cNvPr id="13" name="Rectangle à coins arrondis 9">
            <a:extLst>
              <a:ext uri="{FF2B5EF4-FFF2-40B4-BE49-F238E27FC236}">
                <a16:creationId xmlns:a16="http://schemas.microsoft.com/office/drawing/2014/main" id="{B23E8DC9-691C-400F-8F69-AEADB49CAC5C}"/>
              </a:ext>
            </a:extLst>
          </p:cNvPr>
          <p:cNvSpPr/>
          <p:nvPr/>
        </p:nvSpPr>
        <p:spPr>
          <a:xfrm>
            <a:off x="6457366" y="4391025"/>
            <a:ext cx="1659373" cy="576064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dirty="0"/>
              <a:t>Magnésium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32D60A1-0C89-4CB5-9AD1-3CCC2589CDC5}"/>
              </a:ext>
            </a:extLst>
          </p:cNvPr>
          <p:cNvSpPr txBox="1"/>
          <p:nvPr/>
        </p:nvSpPr>
        <p:spPr>
          <a:xfrm>
            <a:off x="827876" y="6165304"/>
            <a:ext cx="7776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/>
              <a:t>Ostéoporose – fractures – douleurs musculaires – crampes – problèmes dentaires </a:t>
            </a:r>
          </a:p>
        </p:txBody>
      </p:sp>
    </p:spTree>
    <p:extLst>
      <p:ext uri="{BB962C8B-B14F-4D97-AF65-F5344CB8AC3E}">
        <p14:creationId xmlns:p14="http://schemas.microsoft.com/office/powerpoint/2010/main" val="516430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798384-1242-4D2C-B645-FA4A73F1F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>
                <a:solidFill>
                  <a:srgbClr val="7030A0"/>
                </a:solidFill>
              </a:rPr>
              <a:t>Dumpings précoces, tardifs</a:t>
            </a:r>
            <a:br>
              <a:rPr lang="fr-CH" dirty="0">
                <a:solidFill>
                  <a:srgbClr val="7030A0"/>
                </a:solidFill>
              </a:rPr>
            </a:br>
            <a:endParaRPr lang="fr-CH" dirty="0">
              <a:solidFill>
                <a:srgbClr val="7030A0"/>
              </a:solidFill>
            </a:endParaRPr>
          </a:p>
        </p:txBody>
      </p:sp>
      <p:pic>
        <p:nvPicPr>
          <p:cNvPr id="3" name="Espace réservé du contenu 4">
            <a:extLst>
              <a:ext uri="{FF2B5EF4-FFF2-40B4-BE49-F238E27FC236}">
                <a16:creationId xmlns:a16="http://schemas.microsoft.com/office/drawing/2014/main" id="{A771E9A5-D9CA-4885-AFD0-CE61A22ECF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2552"/>
          <a:stretch/>
        </p:blipFill>
        <p:spPr>
          <a:xfrm>
            <a:off x="465927" y="1916832"/>
            <a:ext cx="7883364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0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58DED7-3113-43CB-A36A-73FA9122B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/>
              <a:t>Dumping précoce</a:t>
            </a:r>
            <a:br>
              <a:rPr lang="fr-CH" dirty="0"/>
            </a:br>
            <a:endParaRPr lang="fr-CH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31D99E-45A5-45F1-B276-DCEF329B84F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CH" dirty="0"/>
              <a:t>Conséquence de l'arrivée rapide des aliments peu digérés ayant un important pouvoir osmotique (graisses, aliments sucrés) dans l'intestin grêle. </a:t>
            </a:r>
          </a:p>
          <a:p>
            <a:r>
              <a:rPr lang="fr-CH" dirty="0"/>
              <a:t>Surcharge osmotique intestinale qui cause un passage de liquide dans la lumière intestinale, </a:t>
            </a:r>
          </a:p>
          <a:p>
            <a:r>
              <a:rPr lang="fr-CH" dirty="0"/>
              <a:t>Hypovolémie relative. </a:t>
            </a:r>
          </a:p>
          <a:p>
            <a:endParaRPr lang="fr-CH" dirty="0"/>
          </a:p>
          <a:p>
            <a:r>
              <a:rPr lang="fr-CH" dirty="0"/>
              <a:t>Il se corrige par l’éviction des aliments déclencheurs. </a:t>
            </a:r>
          </a:p>
          <a:p>
            <a:endParaRPr lang="fr-CH" dirty="0"/>
          </a:p>
        </p:txBody>
      </p:sp>
      <p:pic>
        <p:nvPicPr>
          <p:cNvPr id="8" name="Espace réservé du contenu 7" descr="Gestion des hypoglycémies après le bypass gastrique - Revue Médicale Suisse">
            <a:extLst>
              <a:ext uri="{FF2B5EF4-FFF2-40B4-BE49-F238E27FC236}">
                <a16:creationId xmlns:a16="http://schemas.microsoft.com/office/drawing/2014/main" id="{7B773582-1D5A-4498-9465-05615C4FE694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2" y="1700808"/>
            <a:ext cx="3956246" cy="44253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6937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79DB7F-B7AB-4E2C-835C-2BD43F077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Dumping </a:t>
            </a:r>
            <a:r>
              <a:rPr lang="en-GB" dirty="0" err="1"/>
              <a:t>tardif</a:t>
            </a:r>
            <a:br>
              <a:rPr lang="fr-CH" dirty="0"/>
            </a:br>
            <a:endParaRPr lang="fr-CH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1F9E420-11E9-4253-9FD0-0E55FA3E4D1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CH" dirty="0"/>
              <a:t>Hypoglycémie </a:t>
            </a:r>
            <a:r>
              <a:rPr lang="fr-CH" dirty="0" err="1"/>
              <a:t>hyperinsulinique</a:t>
            </a:r>
            <a:r>
              <a:rPr lang="fr-CH" dirty="0"/>
              <a:t> qui survient 1h30 à 2h après le repas. </a:t>
            </a:r>
          </a:p>
          <a:p>
            <a:r>
              <a:rPr lang="fr-CH" dirty="0"/>
              <a:t>Absorption d'hydrates de carbone à indice glycémique augmenté qui entraîne une réponse exagérée de l'insuline aboutissant à une hypoglycémie. </a:t>
            </a:r>
          </a:p>
          <a:p>
            <a:endParaRPr lang="fr-CH" dirty="0"/>
          </a:p>
          <a:p>
            <a:r>
              <a:rPr lang="fr-CH" dirty="0"/>
              <a:t>Les symptômes se corrigent idéalement par des aliments à index glycémique bas. Une correction par des sucres rapides risque d'occasionner un phénomène rebond. </a:t>
            </a:r>
          </a:p>
          <a:p>
            <a:endParaRPr lang="fr-CH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7CB802A-4C71-4BAE-A6E0-D16D7BC615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798368" y="1700808"/>
            <a:ext cx="3888432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24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AE5BEA-7078-4C03-8539-797328E59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>
                <a:solidFill>
                  <a:srgbClr val="7030A0"/>
                </a:solidFill>
              </a:rPr>
              <a:t>Contraception / grossesse </a:t>
            </a:r>
          </a:p>
        </p:txBody>
      </p:sp>
    </p:spTree>
    <p:extLst>
      <p:ext uri="{BB962C8B-B14F-4D97-AF65-F5344CB8AC3E}">
        <p14:creationId xmlns:p14="http://schemas.microsoft.com/office/powerpoint/2010/main" val="3233535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9F0A8EA-F64A-4A42-821D-F7994BC27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968" y="380574"/>
            <a:ext cx="7078063" cy="609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83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41817A0-E84E-435C-938E-CA3959FCE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/>
              <a:t>Grossesse après chirurgie bariatrique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3547BB-BFC3-4C41-9B98-46121B3A8A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132856"/>
            <a:ext cx="7715200" cy="4450506"/>
          </a:xfrm>
        </p:spPr>
        <p:txBody>
          <a:bodyPr>
            <a:normAutofit/>
          </a:bodyPr>
          <a:lstStyle/>
          <a:p>
            <a:r>
              <a:rPr lang="fr-CH" sz="2200" dirty="0"/>
              <a:t>Contre indiquée dans les 12-18 mois post opératoire et jusqu’à stabilisation du poids</a:t>
            </a:r>
          </a:p>
          <a:p>
            <a:endParaRPr lang="fr-CH" sz="2200" dirty="0"/>
          </a:p>
          <a:p>
            <a:r>
              <a:rPr lang="fr-CH" sz="2200" dirty="0"/>
              <a:t>Préparation avant la grossesse (dépistage carences)</a:t>
            </a:r>
          </a:p>
          <a:p>
            <a:endParaRPr lang="fr-CH" sz="2200" dirty="0"/>
          </a:p>
          <a:p>
            <a:r>
              <a:rPr lang="fr-CH" sz="2200" dirty="0"/>
              <a:t>Suivi médical rapproché pendant la grossesse (surveillance des carences et suivi de l’évolution pondérale)</a:t>
            </a:r>
          </a:p>
          <a:p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614001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3AD3E8-DCE3-43B3-8739-50E9CBEBA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>
                <a:solidFill>
                  <a:srgbClr val="7030A0"/>
                </a:solidFill>
              </a:rPr>
              <a:t>OH post op</a:t>
            </a:r>
            <a:br>
              <a:rPr lang="fr-CH" dirty="0">
                <a:solidFill>
                  <a:srgbClr val="7030A0"/>
                </a:solidFill>
              </a:rPr>
            </a:br>
            <a:endParaRPr lang="fr-CH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F8B144-7F12-44CE-AC9E-BC691A7F10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91264" cy="4525963"/>
          </a:xfrm>
        </p:spPr>
        <p:txBody>
          <a:bodyPr>
            <a:normAutofit fontScale="92500" lnSpcReduction="10000"/>
          </a:bodyPr>
          <a:lstStyle/>
          <a:p>
            <a:r>
              <a:rPr lang="fr-CH" dirty="0"/>
              <a:t>Consommation d'alcool à risque</a:t>
            </a:r>
          </a:p>
          <a:p>
            <a:endParaRPr lang="fr-CH" dirty="0"/>
          </a:p>
          <a:p>
            <a:r>
              <a:rPr lang="fr-CH" dirty="0"/>
              <a:t>Absorption augmentée de l'alcool qui occasionne des pics d'alcoolémie et favorise la dépendance </a:t>
            </a:r>
          </a:p>
          <a:p>
            <a:r>
              <a:rPr lang="fr-CH" dirty="0"/>
              <a:t>Vulnérabilité accrue des patients après chirurgie bariatrique à développer une dépendance à l'alcool </a:t>
            </a:r>
          </a:p>
          <a:p>
            <a:r>
              <a:rPr lang="fr-CH" dirty="0"/>
              <a:t>Possible transfert de la dépendance de nourriture vers l’alcool</a:t>
            </a:r>
          </a:p>
          <a:p>
            <a:endParaRPr lang="fr-CH" dirty="0"/>
          </a:p>
          <a:p>
            <a:r>
              <a:rPr lang="fr-CH" dirty="0"/>
              <a:t>Ne pas conduire après une telle consommation et d’éviter toute autre situation à risque. </a:t>
            </a:r>
          </a:p>
          <a:p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666046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457E9F-63E9-4275-BAF2-CB2C7EF08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fr-CH" dirty="0">
                <a:solidFill>
                  <a:srgbClr val="7030A0"/>
                </a:solidFill>
              </a:rPr>
              <a:t>Douleurs abdominales, diarrhées et autres désagréments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9823C2-8067-48AE-B7F1-CF563E385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628800"/>
            <a:ext cx="3872453" cy="323418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1A301D1-0D78-4DAB-A61B-9EEF1058C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1340" y="2996952"/>
            <a:ext cx="3967666" cy="3408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298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323814-0509-4478-A2B0-EFD5E6404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/>
              <a:t>Diarrhées : </a:t>
            </a:r>
            <a:r>
              <a:rPr lang="fr-CH" dirty="0" err="1"/>
              <a:t>insuffisnace</a:t>
            </a:r>
            <a:r>
              <a:rPr lang="fr-CH" dirty="0"/>
              <a:t> pancréas exocrine ?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92415F7-2E0E-43C6-AF7C-ABFA7C1797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062" t="13418"/>
          <a:stretch/>
        </p:blipFill>
        <p:spPr>
          <a:xfrm>
            <a:off x="5228458" y="2132856"/>
            <a:ext cx="2567901" cy="418177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D599DAC-94E8-44E1-9622-E7D91410D1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651"/>
          <a:stretch/>
        </p:blipFill>
        <p:spPr>
          <a:xfrm>
            <a:off x="1475656" y="1753513"/>
            <a:ext cx="2439888" cy="482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261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t="79437"/>
          <a:stretch/>
        </p:blipFill>
        <p:spPr>
          <a:xfrm>
            <a:off x="248684" y="4725144"/>
            <a:ext cx="8226505" cy="188895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25615" t="53651" r="18758" b="27448"/>
          <a:stretch/>
        </p:blipFill>
        <p:spPr>
          <a:xfrm>
            <a:off x="5610395" y="2181570"/>
            <a:ext cx="3076405" cy="116717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C9A1CCA-536D-412F-AAB4-6C62DBB9C7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168" b="27242"/>
          <a:stretch/>
        </p:blipFill>
        <p:spPr>
          <a:xfrm>
            <a:off x="3919325" y="4237198"/>
            <a:ext cx="5004681" cy="71860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DE6BE98-1A82-43FC-993F-BA6F6B32E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Calculs rénaux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40DFD33-2222-43F6-B8DE-79DE48431F4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971600" y="1368158"/>
            <a:ext cx="2880320" cy="3356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887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22136" t="66345" r="16301" b="-194"/>
          <a:stretch/>
        </p:blipFill>
        <p:spPr>
          <a:xfrm>
            <a:off x="4851903" y="2441915"/>
            <a:ext cx="2811747" cy="194421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22786" t="12245" r="16839" b="38532"/>
          <a:stretch/>
        </p:blipFill>
        <p:spPr>
          <a:xfrm>
            <a:off x="1431526" y="1987488"/>
            <a:ext cx="2962922" cy="303782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b="91553"/>
          <a:stretch/>
        </p:blipFill>
        <p:spPr>
          <a:xfrm>
            <a:off x="1952369" y="1026138"/>
            <a:ext cx="6407069" cy="68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46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CC18052-4892-49EF-885F-B6D56DAEF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196752"/>
            <a:ext cx="7780857" cy="5412770"/>
          </a:xfrm>
          <a:prstGeom prst="rect">
            <a:avLst/>
          </a:prstGeom>
        </p:spPr>
      </p:pic>
      <p:sp>
        <p:nvSpPr>
          <p:cNvPr id="3" name="Cercle : creux 2">
            <a:extLst>
              <a:ext uri="{FF2B5EF4-FFF2-40B4-BE49-F238E27FC236}">
                <a16:creationId xmlns:a16="http://schemas.microsoft.com/office/drawing/2014/main" id="{5D7C02F6-142E-410B-92A1-82DECD0C2E42}"/>
              </a:ext>
            </a:extLst>
          </p:cNvPr>
          <p:cNvSpPr/>
          <p:nvPr/>
        </p:nvSpPr>
        <p:spPr>
          <a:xfrm>
            <a:off x="467544" y="4005064"/>
            <a:ext cx="1584176" cy="936104"/>
          </a:xfrm>
          <a:prstGeom prst="donut">
            <a:avLst>
              <a:gd name="adj" fmla="val 1686"/>
            </a:avLst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tx1"/>
              </a:solidFill>
            </a:endParaRPr>
          </a:p>
        </p:txBody>
      </p:sp>
      <p:sp>
        <p:nvSpPr>
          <p:cNvPr id="4" name="Croix 3">
            <a:extLst>
              <a:ext uri="{FF2B5EF4-FFF2-40B4-BE49-F238E27FC236}">
                <a16:creationId xmlns:a16="http://schemas.microsoft.com/office/drawing/2014/main" id="{3402B97C-96EA-44CB-946C-0D3CEAA5C90A}"/>
              </a:ext>
            </a:extLst>
          </p:cNvPr>
          <p:cNvSpPr/>
          <p:nvPr/>
        </p:nvSpPr>
        <p:spPr>
          <a:xfrm rot="2850324">
            <a:off x="2767948" y="1116317"/>
            <a:ext cx="4896544" cy="4968552"/>
          </a:xfrm>
          <a:prstGeom prst="plus">
            <a:avLst>
              <a:gd name="adj" fmla="val 48471"/>
            </a:avLst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9EA6E4B7-6ACD-473F-8256-2CB27C716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>
                <a:solidFill>
                  <a:srgbClr val="7030A0"/>
                </a:solidFill>
              </a:rPr>
              <a:t>aGLP1 post opératoire ?</a:t>
            </a:r>
            <a:br>
              <a:rPr lang="fr-CH" dirty="0">
                <a:solidFill>
                  <a:srgbClr val="7030A0"/>
                </a:solidFill>
              </a:rPr>
            </a:b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850629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5FD439-11E3-4233-BBEF-D0760D708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fr-CH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29DBB2-254B-4243-9284-B414D4F5C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/>
              <a:t>Pas de remboursement par les assurances</a:t>
            </a:r>
          </a:p>
          <a:p>
            <a:r>
              <a:rPr lang="fr-CH" dirty="0"/>
              <a:t>Débuté selon les conditions, sans trainer</a:t>
            </a:r>
          </a:p>
          <a:p>
            <a:r>
              <a:rPr lang="fr-CH" dirty="0"/>
              <a:t>Préparation nécessaire ?</a:t>
            </a:r>
          </a:p>
        </p:txBody>
      </p:sp>
    </p:spTree>
    <p:extLst>
      <p:ext uri="{BB962C8B-B14F-4D97-AF65-F5344CB8AC3E}">
        <p14:creationId xmlns:p14="http://schemas.microsoft.com/office/powerpoint/2010/main" val="42272135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E00CE3-436E-46C7-A064-95AEE5812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dirty="0">
                <a:solidFill>
                  <a:srgbClr val="7030A0"/>
                </a:solidFill>
              </a:rPr>
              <a:t>Coordination entre le spécialiste et le médecin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FFA0306-B268-4B66-BEF1-92DFEE603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CH" sz="2000" dirty="0"/>
          </a:p>
          <a:p>
            <a:pPr marL="0" indent="0">
              <a:buNone/>
            </a:pPr>
            <a:r>
              <a:rPr lang="fr-CH" sz="2000" dirty="0"/>
              <a:t>Suivi spécialisé rapproché les 5 premières années </a:t>
            </a:r>
          </a:p>
          <a:p>
            <a:endParaRPr lang="fr-CH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CABC87-3152-4DA0-B9B7-033BFE3FE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420888"/>
            <a:ext cx="4813362" cy="3082354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79604B4-037D-48EA-8371-822507ACDE35}"/>
              </a:ext>
            </a:extLst>
          </p:cNvPr>
          <p:cNvSpPr txBox="1"/>
          <p:nvPr/>
        </p:nvSpPr>
        <p:spPr>
          <a:xfrm>
            <a:off x="5428907" y="5383033"/>
            <a:ext cx="360040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H" sz="2400" dirty="0"/>
              <a:t>Obligatoire pour une durée de 5 ans minimum dans un Centre spécialisé</a:t>
            </a:r>
          </a:p>
        </p:txBody>
      </p:sp>
    </p:spTree>
    <p:extLst>
      <p:ext uri="{BB962C8B-B14F-4D97-AF65-F5344CB8AC3E}">
        <p14:creationId xmlns:p14="http://schemas.microsoft.com/office/powerpoint/2010/main" val="15649345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C3DA47-7239-49B7-B0C4-963035699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Suivi annuel biologique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96822BF4-9FE0-48A2-B6D9-AD77F126B0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7787208" cy="639762"/>
          </a:xfrm>
        </p:spPr>
        <p:txBody>
          <a:bodyPr/>
          <a:lstStyle/>
          <a:p>
            <a:r>
              <a:rPr lang="fr-CH" dirty="0"/>
              <a:t>Suivi au-delà des 5 ans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C2F8C2-FEA1-4B5E-B8EF-BD44A96546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8788" y="2564904"/>
            <a:ext cx="4040188" cy="395128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r-CH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Prise de sang annuelle</a:t>
            </a:r>
            <a:endParaRPr lang="fr-CH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FSS, Na, K, phosphate, calcium total, albumine, urate, créatinine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ALAT, ASAT, GGT, PAL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Glycémie à jeun, HbA1c, </a:t>
            </a:r>
            <a:r>
              <a:rPr lang="fr-CH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Triglycerides</a:t>
            </a:r>
            <a:r>
              <a:rPr lang="fr-CH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CH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cholesterol</a:t>
            </a:r>
            <a:r>
              <a:rPr lang="fr-CH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total, LDL, HDL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CRP, Ferritine, vitamine B9, B12</a:t>
            </a:r>
            <a:endParaRPr lang="fr-CH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Vitamine D, PTH</a:t>
            </a:r>
            <a:endParaRPr lang="fr-CH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i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Selon les situations :</a:t>
            </a:r>
            <a:endParaRPr lang="fr-CH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TSH si dysthyroïdie</a:t>
            </a:r>
            <a:endParaRPr lang="fr-CH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Zinc si carence substituée</a:t>
            </a:r>
            <a:endParaRPr lang="fr-CH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CH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BD908C5-33EB-4B2E-A236-6B7E6F1F75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8122" y="2564904"/>
            <a:ext cx="4041775" cy="3951288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r-CH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rappel, les cibles post chirurgie bariatrique sont : </a:t>
            </a:r>
            <a:endParaRPr lang="fr-CH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Ferritine : 50 – 150µg/L</a:t>
            </a:r>
            <a:endParaRPr lang="fr-CH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Vitamine D : 30 – 50µg/L soit 75-130 nmol/L</a:t>
            </a:r>
            <a:endParaRPr lang="fr-CH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PTH &lt; 50 ng/L</a:t>
            </a:r>
            <a:endParaRPr lang="fr-CH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Vitamine B12 :  &gt; 200 pmol/l</a:t>
            </a:r>
            <a:endParaRPr lang="fr-CH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Folate : 10 - 40 ng/l</a:t>
            </a:r>
            <a:endParaRPr lang="fr-CH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Zinc : 10 – 16 µmol/l </a:t>
            </a:r>
            <a:endParaRPr lang="fr-CH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8255498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D37AEF-4602-4C0D-B827-AEB95EEF8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550" y="1118865"/>
            <a:ext cx="3038899" cy="462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667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643</TotalTime>
  <Words>654</Words>
  <Application>Microsoft Office PowerPoint</Application>
  <PresentationFormat>Affichage à l'écran (4:3)</PresentationFormat>
  <Paragraphs>104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9" baseType="lpstr">
      <vt:lpstr>Arial</vt:lpstr>
      <vt:lpstr>Calibri</vt:lpstr>
      <vt:lpstr>Microsoft Sans Serif</vt:lpstr>
      <vt:lpstr>Thème Office</vt:lpstr>
      <vt:lpstr>Suivi des by-pass : rôle du généraliste</vt:lpstr>
      <vt:lpstr>Présentation PowerPoint</vt:lpstr>
      <vt:lpstr>Sommaire</vt:lpstr>
      <vt:lpstr>Alimentation et mouvement post opératoire</vt:lpstr>
      <vt:lpstr>Carences possibles</vt:lpstr>
      <vt:lpstr>Présentation PowerPoint</vt:lpstr>
      <vt:lpstr>Présentation PowerPoint</vt:lpstr>
      <vt:lpstr>Présentation PowerPoint</vt:lpstr>
      <vt:lpstr>Présentation PowerPoint</vt:lpstr>
      <vt:lpstr>Dumpings précoces, tardifs </vt:lpstr>
      <vt:lpstr>Dumping précoce </vt:lpstr>
      <vt:lpstr>Dumping tardif </vt:lpstr>
      <vt:lpstr>Contraception / grossesse </vt:lpstr>
      <vt:lpstr>Présentation PowerPoint</vt:lpstr>
      <vt:lpstr>Grossesse après chirurgie bariatrique</vt:lpstr>
      <vt:lpstr>OH post op </vt:lpstr>
      <vt:lpstr>Douleurs abdominales, diarrhées et autres désagréments</vt:lpstr>
      <vt:lpstr>Diarrhées : insuffisnace pancréas exocrine ?</vt:lpstr>
      <vt:lpstr>Calculs rénaux</vt:lpstr>
      <vt:lpstr>Présentation PowerPoint</vt:lpstr>
      <vt:lpstr>aGLP1 post opératoire ? </vt:lpstr>
      <vt:lpstr>Présentation PowerPoint</vt:lpstr>
      <vt:lpstr>Coordination entre le spécialiste et le médecin</vt:lpstr>
      <vt:lpstr>Suivi annuel biologique</vt:lpstr>
      <vt:lpstr>Présentation PowerPoint</vt:lpstr>
    </vt:vector>
  </TitlesOfParts>
  <Company>FHVi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Suivi post chirurgie bariatrique : rôle du médecin généraliste</dc:title>
  <dc:creator>Nest Séverine</dc:creator>
  <cp:lastModifiedBy>Aline Roth Pressl-Wenger</cp:lastModifiedBy>
  <cp:revision>12</cp:revision>
  <dcterms:created xsi:type="dcterms:W3CDTF">2024-11-05T15:36:05Z</dcterms:created>
  <dcterms:modified xsi:type="dcterms:W3CDTF">2024-11-14T07:44:20Z</dcterms:modified>
</cp:coreProperties>
</file>