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34"/>
  </p:notesMasterIdLst>
  <p:handoutMasterIdLst>
    <p:handoutMasterId r:id="rId35"/>
  </p:handoutMasterIdLst>
  <p:sldIdLst>
    <p:sldId id="257" r:id="rId2"/>
    <p:sldId id="1873" r:id="rId3"/>
    <p:sldId id="260" r:id="rId4"/>
    <p:sldId id="1849" r:id="rId5"/>
    <p:sldId id="1848" r:id="rId6"/>
    <p:sldId id="1851" r:id="rId7"/>
    <p:sldId id="1850" r:id="rId8"/>
    <p:sldId id="1852" r:id="rId9"/>
    <p:sldId id="1871" r:id="rId10"/>
    <p:sldId id="1866" r:id="rId11"/>
    <p:sldId id="1781" r:id="rId12"/>
    <p:sldId id="1856" r:id="rId13"/>
    <p:sldId id="1853" r:id="rId14"/>
    <p:sldId id="1855" r:id="rId15"/>
    <p:sldId id="1857" r:id="rId16"/>
    <p:sldId id="1862" r:id="rId17"/>
    <p:sldId id="1859" r:id="rId18"/>
    <p:sldId id="1858" r:id="rId19"/>
    <p:sldId id="1860" r:id="rId20"/>
    <p:sldId id="1863" r:id="rId21"/>
    <p:sldId id="1864" r:id="rId22"/>
    <p:sldId id="1865" r:id="rId23"/>
    <p:sldId id="261" r:id="rId24"/>
    <p:sldId id="1867" r:id="rId25"/>
    <p:sldId id="1869" r:id="rId26"/>
    <p:sldId id="1875" r:id="rId27"/>
    <p:sldId id="1870" r:id="rId28"/>
    <p:sldId id="1868" r:id="rId29"/>
    <p:sldId id="1874" r:id="rId30"/>
    <p:sldId id="1872" r:id="rId31"/>
    <p:sldId id="259" r:id="rId32"/>
    <p:sldId id="1876" r:id="rId33"/>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EAD116"/>
    <a:srgbClr val="C277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8" autoAdjust="0"/>
    <p:restoredTop sz="69524" autoAdjust="0"/>
  </p:normalViewPr>
  <p:slideViewPr>
    <p:cSldViewPr snapToGrid="0">
      <p:cViewPr varScale="1">
        <p:scale>
          <a:sx n="76" d="100"/>
          <a:sy n="76" d="100"/>
        </p:scale>
        <p:origin x="1866" y="96"/>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FC74BDE-6627-49B6-90F1-0334E723F64C}" type="datetime1">
              <a:rPr lang="fr-FR" smtClean="0"/>
              <a:t>13/11/2024</a:t>
            </a:fld>
            <a:endParaRPr lang="en-US"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975D426-A9DD-4244-A2CE-1FB6623742C7}" type="slidenum">
              <a:rPr lang="en-US" smtClean="0"/>
              <a:t>‹N°›</a:t>
            </a:fld>
            <a:endParaRPr lang="en-US"/>
          </a:p>
        </p:txBody>
      </p:sp>
    </p:spTree>
    <p:extLst>
      <p:ext uri="{BB962C8B-B14F-4D97-AF65-F5344CB8AC3E}">
        <p14:creationId xmlns:p14="http://schemas.microsoft.com/office/powerpoint/2010/main" val="8824844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28DAF60-E56A-4648-8936-22D801672B6C}" type="datetime1">
              <a:rPr lang="fr-FR" smtClean="0"/>
              <a:t>13/11/2024</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
              <a:t>Modifiez les styles du texte du masque</a:t>
            </a:r>
            <a:endParaRPr lang="en-US"/>
          </a:p>
          <a:p>
            <a:pPr lvl="1" rtl="0"/>
            <a:r>
              <a:rPr lang="fr"/>
              <a:t>Deuxième niveau</a:t>
            </a:r>
          </a:p>
          <a:p>
            <a:pPr lvl="2" rtl="0"/>
            <a:r>
              <a:rPr lang="fr"/>
              <a:t>Troisième niveau</a:t>
            </a:r>
          </a:p>
          <a:p>
            <a:pPr lvl="3" rtl="0"/>
            <a:r>
              <a:rPr lang="fr"/>
              <a:t>Quatrième niveau</a:t>
            </a:r>
          </a:p>
          <a:p>
            <a:pPr lvl="4" rtl="0"/>
            <a:r>
              <a:rPr lang="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B41D33-19C8-4450-B3C5-BE83E9C8F0BC}" type="slidenum">
              <a:rPr lang="en-US" smtClean="0"/>
              <a:t>‹N°›</a:t>
            </a:fld>
            <a:endParaRPr lang="en-US"/>
          </a:p>
        </p:txBody>
      </p:sp>
    </p:spTree>
    <p:extLst>
      <p:ext uri="{BB962C8B-B14F-4D97-AF65-F5344CB8AC3E}">
        <p14:creationId xmlns:p14="http://schemas.microsoft.com/office/powerpoint/2010/main" val="3571455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Selon l’interrogatoire, les caractéristiques de la douleur, et l’examen clinique, il faudra réaliser un bilan biologique de base</a:t>
            </a:r>
          </a:p>
          <a:p>
            <a:r>
              <a:rPr lang="fr-FR" dirty="0"/>
              <a:t>A la recherche d’éléments orientant vers les </a:t>
            </a:r>
            <a:r>
              <a:rPr lang="fr-FR" dirty="0" err="1"/>
              <a:t>red</a:t>
            </a:r>
            <a:r>
              <a:rPr lang="fr-FR" dirty="0"/>
              <a:t> flags</a:t>
            </a:r>
          </a:p>
        </p:txBody>
      </p:sp>
      <p:sp>
        <p:nvSpPr>
          <p:cNvPr id="4" name="Espace réservé de la date 3"/>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p:cNvSpPr>
            <a:spLocks noGrp="1"/>
          </p:cNvSpPr>
          <p:nvPr>
            <p:ph type="sldNum" sz="quarter" idx="5"/>
          </p:nvPr>
        </p:nvSpPr>
        <p:spPr/>
        <p:txBody>
          <a:bodyPr/>
          <a:lstStyle/>
          <a:p>
            <a:pPr rtl="0"/>
            <a:fld id="{01B41D33-19C8-4450-B3C5-BE83E9C8F0BC}" type="slidenum">
              <a:rPr lang="en-US" smtClean="0"/>
              <a:t>6</a:t>
            </a:fld>
            <a:endParaRPr lang="en-US"/>
          </a:p>
        </p:txBody>
      </p:sp>
    </p:spTree>
    <p:extLst>
      <p:ext uri="{BB962C8B-B14F-4D97-AF65-F5344CB8AC3E}">
        <p14:creationId xmlns:p14="http://schemas.microsoft.com/office/powerpoint/2010/main" val="3852022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MICI, tumeur, atrophie villositaire</a:t>
            </a:r>
          </a:p>
          <a:p>
            <a:r>
              <a:rPr lang="fr-FR" dirty="0"/>
              <a:t>Calculs, </a:t>
            </a:r>
            <a:r>
              <a:rPr lang="fr-FR" dirty="0" err="1"/>
              <a:t>cholecystite</a:t>
            </a:r>
            <a:r>
              <a:rPr lang="fr-FR" dirty="0"/>
              <a:t>, appendicite, métastases ou tumeurs primitives, PCC, brides</a:t>
            </a:r>
          </a:p>
        </p:txBody>
      </p:sp>
      <p:sp>
        <p:nvSpPr>
          <p:cNvPr id="4" name="Espace réservé de la date 3"/>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p:cNvSpPr>
            <a:spLocks noGrp="1"/>
          </p:cNvSpPr>
          <p:nvPr>
            <p:ph type="sldNum" sz="quarter" idx="5"/>
          </p:nvPr>
        </p:nvSpPr>
        <p:spPr/>
        <p:txBody>
          <a:bodyPr/>
          <a:lstStyle/>
          <a:p>
            <a:pPr rtl="0"/>
            <a:fld id="{01B41D33-19C8-4450-B3C5-BE83E9C8F0BC}" type="slidenum">
              <a:rPr lang="en-US" smtClean="0"/>
              <a:t>8</a:t>
            </a:fld>
            <a:endParaRPr lang="en-US"/>
          </a:p>
        </p:txBody>
      </p:sp>
    </p:spTree>
    <p:extLst>
      <p:ext uri="{BB962C8B-B14F-4D97-AF65-F5344CB8AC3E}">
        <p14:creationId xmlns:p14="http://schemas.microsoft.com/office/powerpoint/2010/main" val="445279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55A41-FE1E-21CD-A338-DB5C98A929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D8399A-FC4A-48F4-3BE0-574DA86277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A2DF2E6-9B7F-7B75-546F-DBA98153FF3A}"/>
              </a:ext>
            </a:extLst>
          </p:cNvPr>
          <p:cNvSpPr>
            <a:spLocks noGrp="1"/>
          </p:cNvSpPr>
          <p:nvPr>
            <p:ph type="body" idx="1"/>
          </p:nvPr>
        </p:nvSpPr>
        <p:spPr/>
        <p:txBody>
          <a:bodyPr/>
          <a:lstStyle/>
          <a:p>
            <a:r>
              <a:rPr lang="fr-FR" dirty="0"/>
              <a:t>Selon l’interrogatoire, les caractéristiques de la douleur, et l’examen clinique, il faudra réaliser un bilan biologique de base</a:t>
            </a:r>
          </a:p>
          <a:p>
            <a:r>
              <a:rPr lang="fr-FR" dirty="0"/>
              <a:t>A la recherche d’éléments orientant vers les </a:t>
            </a:r>
            <a:r>
              <a:rPr lang="fr-FR" dirty="0" err="1"/>
              <a:t>red</a:t>
            </a:r>
            <a:r>
              <a:rPr lang="fr-FR" dirty="0"/>
              <a:t> flags</a:t>
            </a:r>
          </a:p>
        </p:txBody>
      </p:sp>
      <p:sp>
        <p:nvSpPr>
          <p:cNvPr id="4" name="Espace réservé de la date 3">
            <a:extLst>
              <a:ext uri="{FF2B5EF4-FFF2-40B4-BE49-F238E27FC236}">
                <a16:creationId xmlns:a16="http://schemas.microsoft.com/office/drawing/2014/main" id="{E636F0D0-A44C-B4DD-C7B5-2C8F0F5D1BA4}"/>
              </a:ext>
            </a:extLst>
          </p:cNvPr>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a:extLst>
              <a:ext uri="{FF2B5EF4-FFF2-40B4-BE49-F238E27FC236}">
                <a16:creationId xmlns:a16="http://schemas.microsoft.com/office/drawing/2014/main" id="{C4C95D7D-3799-7B55-2DDC-BCF65391D364}"/>
              </a:ext>
            </a:extLst>
          </p:cNvPr>
          <p:cNvSpPr>
            <a:spLocks noGrp="1"/>
          </p:cNvSpPr>
          <p:nvPr>
            <p:ph type="sldNum" sz="quarter" idx="5"/>
          </p:nvPr>
        </p:nvSpPr>
        <p:spPr/>
        <p:txBody>
          <a:bodyPr/>
          <a:lstStyle/>
          <a:p>
            <a:pPr rtl="0"/>
            <a:fld id="{01B41D33-19C8-4450-B3C5-BE83E9C8F0BC}" type="slidenum">
              <a:rPr lang="en-US" smtClean="0"/>
              <a:t>10</a:t>
            </a:fld>
            <a:endParaRPr lang="en-US"/>
          </a:p>
        </p:txBody>
      </p:sp>
    </p:spTree>
    <p:extLst>
      <p:ext uri="{BB962C8B-B14F-4D97-AF65-F5344CB8AC3E}">
        <p14:creationId xmlns:p14="http://schemas.microsoft.com/office/powerpoint/2010/main" val="541633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58585A"/>
                </a:solidFill>
                <a:effectLst/>
                <a:latin typeface="Roboto" panose="02000000000000000000" pitchFamily="2" charset="0"/>
              </a:rPr>
              <a:t>En 2016, la quatrième version des critères de Rome (Rome IV) a été publiée [1]. Le diagnostic de SII repose sur la présence d’une douleur abdominale présente depuis au moins 6 mois et survenant au moins un jour par semaine durant les 3 derniers mois. </a:t>
            </a:r>
            <a:r>
              <a:rPr lang="fr-FR" b="1" i="0" dirty="0">
                <a:solidFill>
                  <a:srgbClr val="58585A"/>
                </a:solidFill>
                <a:effectLst/>
                <a:latin typeface="Roboto" panose="02000000000000000000" pitchFamily="2" charset="0"/>
              </a:rPr>
              <a:t>Au moins 2 des 3 critères suivants </a:t>
            </a:r>
            <a:r>
              <a:rPr lang="fr-FR" b="0" i="0" dirty="0">
                <a:solidFill>
                  <a:srgbClr val="58585A"/>
                </a:solidFill>
                <a:effectLst/>
                <a:latin typeface="Roboto" panose="02000000000000000000" pitchFamily="2" charset="0"/>
              </a:rPr>
              <a:t>doivent être associés à la douleur : une relation entre douleur et défécation, une modification de la fréquence des selles, une modification de la consistance des selles appréciée par l’échelle de Bristol. La notion d’inconfort digestif, difficile à apprécier et souvent liée au ballonnement, qui était présente dans les classifications antérieures a disparu. </a:t>
            </a:r>
            <a:endParaRPr lang="fr-FR" dirty="0"/>
          </a:p>
        </p:txBody>
      </p:sp>
      <p:sp>
        <p:nvSpPr>
          <p:cNvPr id="4" name="Espace réservé du numéro de diapositive 3"/>
          <p:cNvSpPr>
            <a:spLocks noGrp="1"/>
          </p:cNvSpPr>
          <p:nvPr>
            <p:ph type="sldNum" sz="quarter" idx="5"/>
          </p:nvPr>
        </p:nvSpPr>
        <p:spPr/>
        <p:txBody>
          <a:bodyPr/>
          <a:lstStyle/>
          <a:p>
            <a:fld id="{4E1200C3-A1D2-4469-87DD-68CC7D2EF97A}" type="slidenum">
              <a:rPr lang="fr-CH" smtClean="0"/>
              <a:t>11</a:t>
            </a:fld>
            <a:endParaRPr lang="fr-CH" dirty="0"/>
          </a:p>
        </p:txBody>
      </p:sp>
    </p:spTree>
    <p:extLst>
      <p:ext uri="{BB962C8B-B14F-4D97-AF65-F5344CB8AC3E}">
        <p14:creationId xmlns:p14="http://schemas.microsoft.com/office/powerpoint/2010/main" val="3660001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E1B18-3FA2-74AC-8B52-16348E4FBA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15120C-0525-CCB1-203E-F888DCD908F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227A53F-0367-3E83-2801-3DC9230C920E}"/>
              </a:ext>
            </a:extLst>
          </p:cNvPr>
          <p:cNvSpPr>
            <a:spLocks noGrp="1"/>
          </p:cNvSpPr>
          <p:nvPr>
            <p:ph type="body" idx="1"/>
          </p:nvPr>
        </p:nvSpPr>
        <p:spPr/>
        <p:txBody>
          <a:bodyPr/>
          <a:lstStyle/>
          <a:p>
            <a:r>
              <a:rPr lang="fr-FR" b="0" i="0" dirty="0">
                <a:solidFill>
                  <a:srgbClr val="58585A"/>
                </a:solidFill>
                <a:effectLst/>
                <a:latin typeface="Roboto" panose="02000000000000000000" pitchFamily="2" charset="0"/>
              </a:rPr>
              <a:t>En 2016, la quatrième version des critères de Rome (Rome IV) a été publiée [1]. Le diagnostic de SII repose sur la présence d’une douleur abdominale présente depuis au moins 6 mois et survenant au moins un jour par semaine durant les 3 derniers mois. </a:t>
            </a:r>
            <a:r>
              <a:rPr lang="fr-FR" b="1" i="0" dirty="0">
                <a:solidFill>
                  <a:srgbClr val="58585A"/>
                </a:solidFill>
                <a:effectLst/>
                <a:latin typeface="Roboto" panose="02000000000000000000" pitchFamily="2" charset="0"/>
              </a:rPr>
              <a:t>Au moins 2 des 3 critères suivants </a:t>
            </a:r>
            <a:r>
              <a:rPr lang="fr-FR" b="0" i="0" dirty="0">
                <a:solidFill>
                  <a:srgbClr val="58585A"/>
                </a:solidFill>
                <a:effectLst/>
                <a:latin typeface="Roboto" panose="02000000000000000000" pitchFamily="2" charset="0"/>
              </a:rPr>
              <a:t>doivent être associés à la douleur : une relation entre douleur et défécation, une modification de la fréquence des selles, une modification de la consistance des selles appréciée par l’échelle de Bristol. La notion d’inconfort digestif, difficile à apprécier et souvent liée au ballonnement, qui était présente dans les classifications antérieures a disparu. </a:t>
            </a:r>
            <a:endParaRPr lang="fr-FR" dirty="0"/>
          </a:p>
        </p:txBody>
      </p:sp>
      <p:sp>
        <p:nvSpPr>
          <p:cNvPr id="4" name="Espace réservé du numéro de diapositive 3">
            <a:extLst>
              <a:ext uri="{FF2B5EF4-FFF2-40B4-BE49-F238E27FC236}">
                <a16:creationId xmlns:a16="http://schemas.microsoft.com/office/drawing/2014/main" id="{3B8389A6-9167-7599-2344-A9570E95465D}"/>
              </a:ext>
            </a:extLst>
          </p:cNvPr>
          <p:cNvSpPr>
            <a:spLocks noGrp="1"/>
          </p:cNvSpPr>
          <p:nvPr>
            <p:ph type="sldNum" sz="quarter" idx="5"/>
          </p:nvPr>
        </p:nvSpPr>
        <p:spPr/>
        <p:txBody>
          <a:bodyPr/>
          <a:lstStyle/>
          <a:p>
            <a:fld id="{4E1200C3-A1D2-4469-87DD-68CC7D2EF97A}" type="slidenum">
              <a:rPr lang="fr-CH" smtClean="0"/>
              <a:t>12</a:t>
            </a:fld>
            <a:endParaRPr lang="fr-CH" dirty="0"/>
          </a:p>
        </p:txBody>
      </p:sp>
    </p:spTree>
    <p:extLst>
      <p:ext uri="{BB962C8B-B14F-4D97-AF65-F5344CB8AC3E}">
        <p14:creationId xmlns:p14="http://schemas.microsoft.com/office/powerpoint/2010/main" val="554497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t>Oligosaccharides</a:t>
            </a:r>
            <a:r>
              <a:rPr lang="fr-FR" dirty="0"/>
              <a:t>: fructane et galactane: digestion nulle car pas d’enzymes intestinales : </a:t>
            </a:r>
            <a:r>
              <a:rPr lang="fr-FR" sz="1200" dirty="0"/>
              <a:t>Blé, orge, seigle, oignon, blanc de poireau, ail, échalote, artichaut, petits pois, chicorée, pistaches, noix de cajou, lentilles, pois chiches, haricots blancs, haricots rouges, raisins secs, figue séchée, noix de cajou, pruneau,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t>Disaccharides</a:t>
            </a:r>
            <a:r>
              <a:rPr lang="fr-FR" dirty="0"/>
              <a:t>: lactose: lactase diminue au cours de la vie: </a:t>
            </a:r>
            <a:r>
              <a:rPr lang="fr-FR" sz="1200" dirty="0"/>
              <a:t>Lait, fromages frais, crème, crème glacée, yaourt…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t>Monosaccharides</a:t>
            </a:r>
            <a:r>
              <a:rPr lang="fr-FR" dirty="0"/>
              <a:t>: fructose: </a:t>
            </a:r>
            <a:r>
              <a:rPr lang="fr-FR" sz="1200" dirty="0"/>
              <a:t>Pomme, poire, mangue, cerise, figue, pastèque, asperges, topinambour, pois gourmands, miel, sirop de maïs à haute teneur en fructose… Malabsorption de l’excès de fructose = 22-30%</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dirty="0"/>
              <a:t>Polyols</a:t>
            </a:r>
            <a:r>
              <a:rPr lang="fr-FR" sz="1200" dirty="0"/>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t>sucres d’alcool (édulcorants):chewing-gum et confiseries sans sucre… Absorption passive partielle (50%)</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t>sorbitol : Pomme, poire, abricot, cerise, avocat, mure, lychee, nectarine, pêche, prune, pastèque,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err="1"/>
              <a:t>Manitol</a:t>
            </a:r>
            <a:r>
              <a:rPr lang="fr-FR" sz="1200" dirty="0"/>
              <a:t>: cèleri, champignon, chou-fleur, </a:t>
            </a:r>
            <a:r>
              <a:rPr lang="fr-FR" sz="1200" dirty="0" err="1"/>
              <a:t>coucroute</a:t>
            </a:r>
            <a:r>
              <a:rPr lang="fr-FR" sz="1200" dirty="0"/>
              <a:t>, melon d’eau</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endParaRPr lang="fr-FR" dirty="0"/>
          </a:p>
        </p:txBody>
      </p:sp>
      <p:sp>
        <p:nvSpPr>
          <p:cNvPr id="4" name="Espace réservé de la date 3"/>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p:cNvSpPr>
            <a:spLocks noGrp="1"/>
          </p:cNvSpPr>
          <p:nvPr>
            <p:ph type="sldNum" sz="quarter" idx="5"/>
          </p:nvPr>
        </p:nvSpPr>
        <p:spPr/>
        <p:txBody>
          <a:bodyPr/>
          <a:lstStyle/>
          <a:p>
            <a:pPr rtl="0"/>
            <a:fld id="{01B41D33-19C8-4450-B3C5-BE83E9C8F0BC}" type="slidenum">
              <a:rPr lang="en-US" smtClean="0"/>
              <a:t>13</a:t>
            </a:fld>
            <a:endParaRPr lang="en-US"/>
          </a:p>
        </p:txBody>
      </p:sp>
    </p:spTree>
    <p:extLst>
      <p:ext uri="{BB962C8B-B14F-4D97-AF65-F5344CB8AC3E}">
        <p14:creationId xmlns:p14="http://schemas.microsoft.com/office/powerpoint/2010/main" val="4242253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Plus grand essai randomisé portant sur un ADT dans le </a:t>
            </a:r>
            <a:r>
              <a:rPr lang="fr-FR" dirty="0" err="1"/>
              <a:t>ttt</a:t>
            </a:r>
            <a:r>
              <a:rPr lang="fr-FR" dirty="0"/>
              <a:t> du SII et du premier mené dans un contexte de soins primaires.</a:t>
            </a:r>
          </a:p>
          <a:p>
            <a:r>
              <a:rPr lang="fr-FR" b="0" i="0" dirty="0">
                <a:solidFill>
                  <a:srgbClr val="000000"/>
                </a:solidFill>
                <a:effectLst/>
                <a:latin typeface="Helvetica" panose="020B0604020202020204" pitchFamily="34" charset="0"/>
              </a:rPr>
              <a:t>Ce questionnaire permet de déterminer, sur les 10 derniers jours, la récurrence et l’intensité des douleurs, le niveau de distension abdominale, le nombre de selles, et ainsi d’estimer l’altération de la qualité de vie de la personne souffrante sur ses activités quotidiennes</a:t>
            </a:r>
            <a:endParaRPr lang="fr-FR" dirty="0"/>
          </a:p>
        </p:txBody>
      </p:sp>
      <p:sp>
        <p:nvSpPr>
          <p:cNvPr id="4" name="Espace réservé de la date 3"/>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p:cNvSpPr>
            <a:spLocks noGrp="1"/>
          </p:cNvSpPr>
          <p:nvPr>
            <p:ph type="sldNum" sz="quarter" idx="5"/>
          </p:nvPr>
        </p:nvSpPr>
        <p:spPr/>
        <p:txBody>
          <a:bodyPr/>
          <a:lstStyle/>
          <a:p>
            <a:pPr rtl="0"/>
            <a:fld id="{01B41D33-19C8-4450-B3C5-BE83E9C8F0BC}" type="slidenum">
              <a:rPr lang="en-US" smtClean="0"/>
              <a:t>14</a:t>
            </a:fld>
            <a:endParaRPr lang="en-US"/>
          </a:p>
        </p:txBody>
      </p:sp>
    </p:spTree>
    <p:extLst>
      <p:ext uri="{BB962C8B-B14F-4D97-AF65-F5344CB8AC3E}">
        <p14:creationId xmlns:p14="http://schemas.microsoft.com/office/powerpoint/2010/main" val="749083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4E458-90A3-24A6-0D5B-6969F44830A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9ABCF8-2B06-40AC-94D8-D395DDBEF7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4422C66-78B1-C96D-5624-9C2DDE42D670}"/>
              </a:ext>
            </a:extLst>
          </p:cNvPr>
          <p:cNvSpPr>
            <a:spLocks noGrp="1"/>
          </p:cNvSpPr>
          <p:nvPr>
            <p:ph type="body" idx="1"/>
          </p:nvPr>
        </p:nvSpPr>
        <p:spPr/>
        <p:txBody>
          <a:bodyPr/>
          <a:lstStyle/>
          <a:p>
            <a:r>
              <a:rPr lang="fr-FR" dirty="0"/>
              <a:t>Plus grand essai randomisé portant sur un ADT dans le </a:t>
            </a:r>
            <a:r>
              <a:rPr lang="fr-FR" dirty="0" err="1"/>
              <a:t>ttt</a:t>
            </a:r>
            <a:r>
              <a:rPr lang="fr-FR" dirty="0"/>
              <a:t> du SII et du premier mené dans un contexte de soins primaires </a:t>
            </a:r>
          </a:p>
        </p:txBody>
      </p:sp>
      <p:sp>
        <p:nvSpPr>
          <p:cNvPr id="4" name="Espace réservé de la date 3">
            <a:extLst>
              <a:ext uri="{FF2B5EF4-FFF2-40B4-BE49-F238E27FC236}">
                <a16:creationId xmlns:a16="http://schemas.microsoft.com/office/drawing/2014/main" id="{7FC9401A-902B-6149-0C8A-25FCE623D56F}"/>
              </a:ext>
            </a:extLst>
          </p:cNvPr>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a:extLst>
              <a:ext uri="{FF2B5EF4-FFF2-40B4-BE49-F238E27FC236}">
                <a16:creationId xmlns:a16="http://schemas.microsoft.com/office/drawing/2014/main" id="{43AC3FAA-DBCE-E454-12AC-B35B4802B394}"/>
              </a:ext>
            </a:extLst>
          </p:cNvPr>
          <p:cNvSpPr>
            <a:spLocks noGrp="1"/>
          </p:cNvSpPr>
          <p:nvPr>
            <p:ph type="sldNum" sz="quarter" idx="5"/>
          </p:nvPr>
        </p:nvSpPr>
        <p:spPr/>
        <p:txBody>
          <a:bodyPr/>
          <a:lstStyle/>
          <a:p>
            <a:pPr rtl="0"/>
            <a:fld id="{01B41D33-19C8-4450-B3C5-BE83E9C8F0BC}" type="slidenum">
              <a:rPr lang="en-US" smtClean="0"/>
              <a:t>15</a:t>
            </a:fld>
            <a:endParaRPr lang="en-US"/>
          </a:p>
        </p:txBody>
      </p:sp>
    </p:spTree>
    <p:extLst>
      <p:ext uri="{BB962C8B-B14F-4D97-AF65-F5344CB8AC3E}">
        <p14:creationId xmlns:p14="http://schemas.microsoft.com/office/powerpoint/2010/main" val="1160872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BB71F-4BA0-56B7-F4C0-AACFABA5A75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DE6665-6C42-D6D9-A21F-B29F01CD336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E18986-C3FE-1A4F-31BE-D1164982111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0BA1DFA-CCE0-880D-B096-BA7056DE4FC9}"/>
              </a:ext>
            </a:extLst>
          </p:cNvPr>
          <p:cNvSpPr>
            <a:spLocks noGrp="1"/>
          </p:cNvSpPr>
          <p:nvPr>
            <p:ph type="sldNum" sz="quarter" idx="5"/>
          </p:nvPr>
        </p:nvSpPr>
        <p:spPr/>
        <p:txBody>
          <a:bodyPr/>
          <a:lstStyle/>
          <a:p>
            <a:fld id="{4E1200C3-A1D2-4469-87DD-68CC7D2EF97A}" type="slidenum">
              <a:rPr lang="fr-CH" smtClean="0"/>
              <a:t>16</a:t>
            </a:fld>
            <a:endParaRPr lang="fr-CH" dirty="0"/>
          </a:p>
        </p:txBody>
      </p:sp>
    </p:spTree>
    <p:extLst>
      <p:ext uri="{BB962C8B-B14F-4D97-AF65-F5344CB8AC3E}">
        <p14:creationId xmlns:p14="http://schemas.microsoft.com/office/powerpoint/2010/main" val="1071441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07374-BAE1-1231-F777-28A92F141B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3BB1A0A-C0CF-DF7E-EC0E-898EE92565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098BF8-198F-02BE-9282-B3BB783A810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77A11E6-C80F-F545-0370-3752F26AAF5F}"/>
              </a:ext>
            </a:extLst>
          </p:cNvPr>
          <p:cNvSpPr>
            <a:spLocks noGrp="1"/>
          </p:cNvSpPr>
          <p:nvPr>
            <p:ph type="sldNum" sz="quarter" idx="5"/>
          </p:nvPr>
        </p:nvSpPr>
        <p:spPr/>
        <p:txBody>
          <a:bodyPr/>
          <a:lstStyle/>
          <a:p>
            <a:fld id="{4E1200C3-A1D2-4469-87DD-68CC7D2EF97A}" type="slidenum">
              <a:rPr lang="fr-CH" smtClean="0"/>
              <a:t>17</a:t>
            </a:fld>
            <a:endParaRPr lang="fr-CH" dirty="0"/>
          </a:p>
        </p:txBody>
      </p:sp>
    </p:spTree>
    <p:extLst>
      <p:ext uri="{BB962C8B-B14F-4D97-AF65-F5344CB8AC3E}">
        <p14:creationId xmlns:p14="http://schemas.microsoft.com/office/powerpoint/2010/main" val="1527762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87AF1-DCAF-AEB1-E53F-240F9C4C1A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421E82-7970-A895-BD9F-D11152B3DE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912F22-AE00-549E-16B1-07025F981E6B}"/>
              </a:ext>
            </a:extLst>
          </p:cNvPr>
          <p:cNvSpPr>
            <a:spLocks noGrp="1"/>
          </p:cNvSpPr>
          <p:nvPr>
            <p:ph type="body" idx="1"/>
          </p:nvPr>
        </p:nvSpPr>
        <p:spPr/>
        <p:txBody>
          <a:bodyPr/>
          <a:lstStyle/>
          <a:p>
            <a:r>
              <a:rPr lang="fr-FR" dirty="0"/>
              <a:t>Gestion thérapeutique:</a:t>
            </a:r>
          </a:p>
          <a:p>
            <a:pPr marL="171450" indent="-171450">
              <a:buFontTx/>
              <a:buChar char="-"/>
            </a:pPr>
            <a:r>
              <a:rPr lang="fr-FR" dirty="0"/>
              <a:t>Restriction consommation de lactose (2 tasses de lait par jour)</a:t>
            </a:r>
          </a:p>
          <a:p>
            <a:pPr marL="171450" indent="-171450">
              <a:buFontTx/>
              <a:buChar char="-"/>
            </a:pPr>
            <a:r>
              <a:rPr lang="fr-FR" dirty="0"/>
              <a:t>Supplémentation calcium/vit D en fonction des carences et du terrain</a:t>
            </a:r>
          </a:p>
          <a:p>
            <a:pPr marL="171450" indent="-171450">
              <a:buFontTx/>
              <a:buChar char="-"/>
            </a:pPr>
            <a:r>
              <a:rPr lang="fr-FR" dirty="0"/>
              <a:t>Prise en charge diététique</a:t>
            </a:r>
          </a:p>
          <a:p>
            <a:pPr marL="0" indent="0">
              <a:buFontTx/>
              <a:buNone/>
            </a:pPr>
            <a:endParaRPr lang="fr-FR" dirty="0"/>
          </a:p>
          <a:p>
            <a:pPr marL="0" indent="0">
              <a:buFontTx/>
              <a:buNone/>
            </a:pPr>
            <a:r>
              <a:rPr lang="fr-FR" b="1" i="0" dirty="0">
                <a:solidFill>
                  <a:srgbClr val="333333"/>
                </a:solidFill>
                <a:effectLst/>
                <a:latin typeface="Montserrat" panose="00000500000000000000" pitchFamily="2" charset="0"/>
              </a:rPr>
              <a:t>Les symptômes de l’intolérance sont causés par l’effet osmotique du </a:t>
            </a:r>
            <a:r>
              <a:rPr lang="fr-FR" b="1" i="0" u="sng" dirty="0">
                <a:solidFill>
                  <a:srgbClr val="333333"/>
                </a:solidFill>
                <a:effectLst/>
                <a:latin typeface="Montserrat" panose="00000500000000000000" pitchFamily="2" charset="0"/>
              </a:rPr>
              <a:t>lactose</a:t>
            </a:r>
            <a:r>
              <a:rPr lang="fr-FR" b="1" i="0" dirty="0">
                <a:solidFill>
                  <a:srgbClr val="333333"/>
                </a:solidFill>
                <a:effectLst/>
                <a:latin typeface="Montserrat" panose="00000500000000000000" pitchFamily="2" charset="0"/>
              </a:rPr>
              <a:t> qui provoque un appel d’eau dans le lumen intestinal et par la fermentation du </a:t>
            </a:r>
            <a:r>
              <a:rPr lang="fr-FR" b="1" i="0" u="sng" dirty="0">
                <a:solidFill>
                  <a:srgbClr val="333333"/>
                </a:solidFill>
                <a:effectLst/>
                <a:latin typeface="Montserrat" panose="00000500000000000000" pitchFamily="2" charset="0"/>
              </a:rPr>
              <a:t>lactose</a:t>
            </a:r>
            <a:r>
              <a:rPr lang="fr-FR" b="1" i="0" dirty="0">
                <a:solidFill>
                  <a:srgbClr val="333333"/>
                </a:solidFill>
                <a:effectLst/>
                <a:latin typeface="Montserrat" panose="00000500000000000000" pitchFamily="2" charset="0"/>
              </a:rPr>
              <a:t> par les bactéries présentes dans le côlon, produisant des gaz tels que l’hydrogène H</a:t>
            </a:r>
            <a:r>
              <a:rPr lang="fr-FR" b="1" i="0" baseline="-25000" dirty="0">
                <a:solidFill>
                  <a:srgbClr val="333333"/>
                </a:solidFill>
                <a:effectLst/>
                <a:latin typeface="inherit"/>
              </a:rPr>
              <a:t>2</a:t>
            </a:r>
            <a:r>
              <a:rPr lang="fr-FR" b="1" i="0" dirty="0">
                <a:solidFill>
                  <a:srgbClr val="333333"/>
                </a:solidFill>
                <a:effectLst/>
                <a:latin typeface="Montserrat" panose="00000500000000000000" pitchFamily="2" charset="0"/>
              </a:rPr>
              <a:t>, le dioxyde de carbone CO</a:t>
            </a:r>
            <a:r>
              <a:rPr lang="fr-FR" b="1" i="0" baseline="-25000" dirty="0">
                <a:solidFill>
                  <a:srgbClr val="333333"/>
                </a:solidFill>
                <a:effectLst/>
                <a:latin typeface="inherit"/>
              </a:rPr>
              <a:t>2</a:t>
            </a:r>
            <a:r>
              <a:rPr lang="fr-FR" b="1" i="0" dirty="0">
                <a:solidFill>
                  <a:srgbClr val="333333"/>
                </a:solidFill>
                <a:effectLst/>
                <a:latin typeface="Montserrat" panose="00000500000000000000" pitchFamily="2" charset="0"/>
              </a:rPr>
              <a:t> et le méthane CH</a:t>
            </a:r>
            <a:r>
              <a:rPr lang="fr-FR" b="1" i="0" baseline="-25000" dirty="0">
                <a:solidFill>
                  <a:srgbClr val="333333"/>
                </a:solidFill>
                <a:effectLst/>
                <a:latin typeface="inherit"/>
              </a:rPr>
              <a:t>4</a:t>
            </a:r>
            <a:r>
              <a:rPr lang="fr-FR" b="1" i="0" dirty="0">
                <a:solidFill>
                  <a:srgbClr val="333333"/>
                </a:solidFill>
                <a:effectLst/>
                <a:latin typeface="Montserrat" panose="00000500000000000000" pitchFamily="2" charset="0"/>
              </a:rPr>
              <a:t>, ainsi que des acides et des métabolites nuisibles.</a:t>
            </a:r>
          </a:p>
          <a:p>
            <a:pPr marL="0" indent="0">
              <a:buFontTx/>
              <a:buNone/>
            </a:pPr>
            <a:endParaRPr lang="fr-FR" b="1" i="0" dirty="0">
              <a:solidFill>
                <a:srgbClr val="333333"/>
              </a:solidFill>
              <a:effectLst/>
              <a:latin typeface="Montserrat" panose="00000500000000000000" pitchFamily="2" charset="0"/>
            </a:endParaRPr>
          </a:p>
          <a:p>
            <a:pPr algn="l"/>
            <a:r>
              <a:rPr lang="fr-FR" b="1" i="0" dirty="0">
                <a:solidFill>
                  <a:srgbClr val="3D3D3D"/>
                </a:solidFill>
                <a:effectLst/>
                <a:latin typeface="Open Sans" panose="020B0606030504020204" pitchFamily="34" charset="0"/>
              </a:rPr>
              <a:t>2) Test respiratoire à l’H2</a:t>
            </a:r>
          </a:p>
          <a:p>
            <a:pPr algn="l"/>
            <a:r>
              <a:rPr lang="fr-FR" b="0" i="0" dirty="0">
                <a:solidFill>
                  <a:srgbClr val="3D3D3D"/>
                </a:solidFill>
                <a:effectLst/>
                <a:latin typeface="Open Sans" panose="020B0606030504020204" pitchFamily="34" charset="0"/>
              </a:rPr>
              <a:t>En cas d’intolérance au lactose, la transformation du lactose ne prend pas place dans l’intestin grêle, mais uniquement dans le côlon, où la production d’hydrogène est accrue. Un test respiratoire à l’H2 permet de constater si l’air expiré contient plus d’hydrogène que normalement. Si tel est le cas, une intolérance au lactose peut en être déduite ne </a:t>
            </a:r>
            <a:r>
              <a:rPr lang="fr-FR" b="0" i="0" dirty="0" err="1">
                <a:solidFill>
                  <a:srgbClr val="3D3D3D"/>
                </a:solidFill>
                <a:effectLst/>
                <a:latin typeface="Open Sans" panose="020B0606030504020204" pitchFamily="34" charset="0"/>
              </a:rPr>
              <a:t>signavec</a:t>
            </a:r>
            <a:r>
              <a:rPr lang="fr-FR" b="0" i="0" dirty="0">
                <a:solidFill>
                  <a:srgbClr val="3D3D3D"/>
                </a:solidFill>
                <a:effectLst/>
                <a:latin typeface="Open Sans" panose="020B0606030504020204" pitchFamily="34" charset="0"/>
              </a:rPr>
              <a:t> une forte probabilité. Pour ce test, la personne boit du lactose dilué dans de l’eau et l’air expiré est mesuré toutes les 30 minutes pendant au moins deux heures.</a:t>
            </a:r>
          </a:p>
          <a:p>
            <a:pPr marL="0" indent="0">
              <a:buFontTx/>
              <a:buNone/>
            </a:pPr>
            <a:endParaRPr lang="fr-FR" b="1" i="0" dirty="0">
              <a:solidFill>
                <a:srgbClr val="333333"/>
              </a:solidFill>
              <a:effectLst/>
              <a:latin typeface="Montserrat" panose="00000500000000000000" pitchFamily="2" charset="0"/>
            </a:endParaRPr>
          </a:p>
          <a:p>
            <a:pPr marL="0" indent="0">
              <a:buFontTx/>
              <a:buNone/>
            </a:pPr>
            <a:r>
              <a:rPr lang="fr-FR" b="1" i="0" dirty="0">
                <a:solidFill>
                  <a:srgbClr val="3D3D3D"/>
                </a:solidFill>
                <a:effectLst/>
                <a:latin typeface="Open Sans" panose="020B0606030504020204" pitchFamily="34" charset="0"/>
              </a:rPr>
              <a:t>3) Test génétique</a:t>
            </a:r>
            <a:endParaRPr lang="fr-FR" b="1" i="0" dirty="0">
              <a:solidFill>
                <a:srgbClr val="333333"/>
              </a:solidFill>
              <a:effectLst/>
              <a:latin typeface="Montserrat" panose="00000500000000000000" pitchFamily="2" charset="0"/>
            </a:endParaRPr>
          </a:p>
          <a:p>
            <a:pPr marL="0" indent="0">
              <a:buFontTx/>
              <a:buNone/>
            </a:pPr>
            <a:r>
              <a:rPr lang="fr-FR" b="0" i="0" dirty="0">
                <a:solidFill>
                  <a:srgbClr val="3D3D3D"/>
                </a:solidFill>
                <a:effectLst/>
                <a:latin typeface="Open Sans" panose="020B0606030504020204" pitchFamily="34" charset="0"/>
              </a:rPr>
              <a:t>Un test génétique est une autre méthode menant au diagnostic. Un échantillon de salive est prélevé chez la personne à tester et évalué en laboratoire. Le test génétique permet de déterminer une intolérance au lactose d’origine génétique. Toutefois, chaque personne avec un déficit en lactase d’origine génétique ne souffre pas nécessairement de troubles lorsqu’elle consomme des aliments contenant du lactose. Un résultat positif du </a:t>
            </a:r>
            <a:r>
              <a:rPr lang="fr-FR" b="0" i="0" dirty="0" err="1">
                <a:solidFill>
                  <a:srgbClr val="3D3D3D"/>
                </a:solidFill>
                <a:effectLst/>
                <a:latin typeface="Open Sans" panose="020B0606030504020204" pitchFamily="34" charset="0"/>
              </a:rPr>
              <a:t>testifie</a:t>
            </a:r>
            <a:r>
              <a:rPr lang="fr-FR" b="0" i="0" dirty="0">
                <a:solidFill>
                  <a:srgbClr val="3D3D3D"/>
                </a:solidFill>
                <a:effectLst/>
                <a:latin typeface="Open Sans" panose="020B0606030504020204" pitchFamily="34" charset="0"/>
              </a:rPr>
              <a:t> donc pas automatiquement une intolérance au lactose. En outre, le test est négatif si la personne ne tolère pas le lactose pour d’autres raisons. Un test génétique n’est donc pas la méthode de diagnostic la plus fiable.</a:t>
            </a:r>
            <a:endParaRPr lang="fr-FR" b="1" i="0" dirty="0">
              <a:solidFill>
                <a:srgbClr val="333333"/>
              </a:solidFill>
              <a:effectLst/>
              <a:latin typeface="Montserrat" panose="00000500000000000000" pitchFamily="2" charset="0"/>
            </a:endParaRPr>
          </a:p>
          <a:p>
            <a:pPr marL="0" indent="0">
              <a:buFontTx/>
              <a:buNone/>
            </a:pPr>
            <a:endParaRPr lang="fr-FR" b="1" i="0" dirty="0">
              <a:solidFill>
                <a:srgbClr val="333333"/>
              </a:solidFill>
              <a:effectLst/>
              <a:latin typeface="Montserrat" panose="00000500000000000000" pitchFamily="2" charset="0"/>
            </a:endParaRPr>
          </a:p>
          <a:p>
            <a:pPr marL="0" indent="0">
              <a:buFontTx/>
              <a:buNone/>
            </a:pPr>
            <a:endParaRPr lang="fr-FR" dirty="0"/>
          </a:p>
        </p:txBody>
      </p:sp>
      <p:sp>
        <p:nvSpPr>
          <p:cNvPr id="4" name="Espace réservé du numéro de diapositive 3">
            <a:extLst>
              <a:ext uri="{FF2B5EF4-FFF2-40B4-BE49-F238E27FC236}">
                <a16:creationId xmlns:a16="http://schemas.microsoft.com/office/drawing/2014/main" id="{EFD67AC1-E457-70FD-C74D-21B42D5E96FF}"/>
              </a:ext>
            </a:extLst>
          </p:cNvPr>
          <p:cNvSpPr>
            <a:spLocks noGrp="1"/>
          </p:cNvSpPr>
          <p:nvPr>
            <p:ph type="sldNum" sz="quarter" idx="5"/>
          </p:nvPr>
        </p:nvSpPr>
        <p:spPr/>
        <p:txBody>
          <a:bodyPr/>
          <a:lstStyle/>
          <a:p>
            <a:fld id="{4E1200C3-A1D2-4469-87DD-68CC7D2EF97A}" type="slidenum">
              <a:rPr lang="fr-CH" smtClean="0"/>
              <a:t>18</a:t>
            </a:fld>
            <a:endParaRPr lang="fr-CH" dirty="0"/>
          </a:p>
        </p:txBody>
      </p:sp>
    </p:spTree>
    <p:extLst>
      <p:ext uri="{BB962C8B-B14F-4D97-AF65-F5344CB8AC3E}">
        <p14:creationId xmlns:p14="http://schemas.microsoft.com/office/powerpoint/2010/main" val="1079670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ED95B-09D7-AD0D-F190-32C2C45310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1D072F-BB5C-FAF3-9428-C8DC7291784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F2D49C-AE92-EC0D-4FA0-33116F462CB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C3B36C0-9577-8D21-0D54-60A24EAFCEBC}"/>
              </a:ext>
            </a:extLst>
          </p:cNvPr>
          <p:cNvSpPr>
            <a:spLocks noGrp="1"/>
          </p:cNvSpPr>
          <p:nvPr>
            <p:ph type="sldNum" sz="quarter" idx="5"/>
          </p:nvPr>
        </p:nvSpPr>
        <p:spPr/>
        <p:txBody>
          <a:bodyPr/>
          <a:lstStyle/>
          <a:p>
            <a:fld id="{4E1200C3-A1D2-4469-87DD-68CC7D2EF97A}" type="slidenum">
              <a:rPr lang="fr-CH" smtClean="0"/>
              <a:t>19</a:t>
            </a:fld>
            <a:endParaRPr lang="fr-CH" dirty="0"/>
          </a:p>
        </p:txBody>
      </p:sp>
    </p:spTree>
    <p:extLst>
      <p:ext uri="{BB962C8B-B14F-4D97-AF65-F5344CB8AC3E}">
        <p14:creationId xmlns:p14="http://schemas.microsoft.com/office/powerpoint/2010/main" val="506076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DB443-2C3D-AE3C-A39A-D99236289E1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EA25F2-7141-1427-91D1-4A8D8C0150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EE61688-5B04-311A-8A2E-4E18EF7F85E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955809A-CE8E-4D67-4C6A-C946D3BBCD6F}"/>
              </a:ext>
            </a:extLst>
          </p:cNvPr>
          <p:cNvSpPr>
            <a:spLocks noGrp="1"/>
          </p:cNvSpPr>
          <p:nvPr>
            <p:ph type="sldNum" sz="quarter" idx="5"/>
          </p:nvPr>
        </p:nvSpPr>
        <p:spPr/>
        <p:txBody>
          <a:bodyPr/>
          <a:lstStyle/>
          <a:p>
            <a:fld id="{4E1200C3-A1D2-4469-87DD-68CC7D2EF97A}" type="slidenum">
              <a:rPr lang="fr-CH" smtClean="0"/>
              <a:t>20</a:t>
            </a:fld>
            <a:endParaRPr lang="fr-CH" dirty="0"/>
          </a:p>
        </p:txBody>
      </p:sp>
    </p:spTree>
    <p:extLst>
      <p:ext uri="{BB962C8B-B14F-4D97-AF65-F5344CB8AC3E}">
        <p14:creationId xmlns:p14="http://schemas.microsoft.com/office/powerpoint/2010/main" val="2656225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8EB21-59AA-9740-36FD-C3750E980A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5498DA-7E38-352E-472C-B3FE606176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2A468B-1A06-E2DC-3724-D23B2B1D9873}"/>
              </a:ext>
            </a:extLst>
          </p:cNvPr>
          <p:cNvSpPr>
            <a:spLocks noGrp="1"/>
          </p:cNvSpPr>
          <p:nvPr>
            <p:ph type="body" idx="1"/>
          </p:nvPr>
        </p:nvSpPr>
        <p:spPr/>
        <p:txBody>
          <a:bodyPr/>
          <a:lstStyle/>
          <a:p>
            <a:r>
              <a:rPr lang="fr-FR" dirty="0"/>
              <a:t>La sprue non tropicale (synonymes: maladie cœliaque; entéropathie sensible au gluten; en anglais: </a:t>
            </a:r>
            <a:r>
              <a:rPr lang="fr-FR" dirty="0" err="1"/>
              <a:t>coeliac</a:t>
            </a:r>
            <a:r>
              <a:rPr lang="fr-FR" dirty="0"/>
              <a:t> </a:t>
            </a:r>
            <a:r>
              <a:rPr lang="fr-FR" dirty="0" err="1"/>
              <a:t>disease</a:t>
            </a:r>
            <a:r>
              <a:rPr lang="fr-FR" dirty="0"/>
              <a:t>) est une maladie inflammatoire chronique de la muqueuse de l’intestin grêle, qui est médiée par les lymphocytes T. Dans sa présentation complète, elle conduit à une perte du relief villositaire et elle résulte en une malabsorption d’intensité variable.</a:t>
            </a:r>
          </a:p>
          <a:p>
            <a:endParaRPr lang="fr-FR" dirty="0"/>
          </a:p>
          <a:p>
            <a:r>
              <a:rPr lang="fr-FR" b="0" i="0" dirty="0">
                <a:solidFill>
                  <a:srgbClr val="58585A"/>
                </a:solidFill>
                <a:effectLst/>
                <a:latin typeface="Roboto" panose="02000000000000000000" pitchFamily="2" charset="0"/>
              </a:rPr>
              <a:t>POIC: pseudo-obstruction intestinale chronique = DIOS = distal intestinal obstruction syndrome</a:t>
            </a:r>
            <a:endParaRPr lang="fr-FR" dirty="0"/>
          </a:p>
          <a:p>
            <a:endParaRPr lang="fr-FR" dirty="0"/>
          </a:p>
          <a:p>
            <a:r>
              <a:rPr lang="fr-FR" dirty="0"/>
              <a:t>Associations plus discutables (incidence plus faible): • SII, douleurs et ballonnements • RGO • Cystite interstitielle • Fibromyalgie • Fatigue chronique • Parkinson • Obésité morbide</a:t>
            </a:r>
          </a:p>
          <a:p>
            <a:endParaRPr lang="fr-FR" dirty="0"/>
          </a:p>
          <a:p>
            <a:endParaRPr lang="fr-FR" dirty="0"/>
          </a:p>
        </p:txBody>
      </p:sp>
      <p:sp>
        <p:nvSpPr>
          <p:cNvPr id="4" name="Espace réservé du numéro de diapositive 3">
            <a:extLst>
              <a:ext uri="{FF2B5EF4-FFF2-40B4-BE49-F238E27FC236}">
                <a16:creationId xmlns:a16="http://schemas.microsoft.com/office/drawing/2014/main" id="{44D1D3A0-BF8C-E744-28F4-13036F0427A6}"/>
              </a:ext>
            </a:extLst>
          </p:cNvPr>
          <p:cNvSpPr>
            <a:spLocks noGrp="1"/>
          </p:cNvSpPr>
          <p:nvPr>
            <p:ph type="sldNum" sz="quarter" idx="5"/>
          </p:nvPr>
        </p:nvSpPr>
        <p:spPr/>
        <p:txBody>
          <a:bodyPr/>
          <a:lstStyle/>
          <a:p>
            <a:fld id="{4E1200C3-A1D2-4469-87DD-68CC7D2EF97A}" type="slidenum">
              <a:rPr lang="fr-CH" smtClean="0"/>
              <a:t>21</a:t>
            </a:fld>
            <a:endParaRPr lang="fr-CH" dirty="0"/>
          </a:p>
        </p:txBody>
      </p:sp>
    </p:spTree>
    <p:extLst>
      <p:ext uri="{BB962C8B-B14F-4D97-AF65-F5344CB8AC3E}">
        <p14:creationId xmlns:p14="http://schemas.microsoft.com/office/powerpoint/2010/main" val="3005385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DCFBE-1E8E-4128-7606-F80ACB54A2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2E6F304-D19A-E862-53F2-12E7F92D6F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7043E1-2A4C-21E6-1861-03CC797A631E}"/>
              </a:ext>
            </a:extLst>
          </p:cNvPr>
          <p:cNvSpPr>
            <a:spLocks noGrp="1"/>
          </p:cNvSpPr>
          <p:nvPr>
            <p:ph type="body" idx="1"/>
          </p:nvPr>
        </p:nvSpPr>
        <p:spPr/>
        <p:txBody>
          <a:bodyPr/>
          <a:lstStyle/>
          <a:p>
            <a:pPr algn="just"/>
            <a:r>
              <a:rPr lang="fr-FR" u="sng" dirty="0"/>
              <a:t>Gold standard</a:t>
            </a:r>
            <a:r>
              <a:rPr lang="fr-FR" dirty="0"/>
              <a:t>: • Aspiration fluide </a:t>
            </a:r>
            <a:r>
              <a:rPr lang="fr-FR" dirty="0" err="1"/>
              <a:t>duodéno-jéjunal</a:t>
            </a:r>
            <a:r>
              <a:rPr lang="fr-FR" dirty="0"/>
              <a:t> (3-5 ml) • Mise en culture (aérobie et anaérobie) • Positif si &gt;105 unités formant des colonies/</a:t>
            </a:r>
            <a:r>
              <a:rPr lang="fr-FR" dirty="0" err="1"/>
              <a:t>mL</a:t>
            </a:r>
            <a:r>
              <a:rPr lang="fr-FR" dirty="0"/>
              <a:t> (UFC/</a:t>
            </a:r>
            <a:r>
              <a:rPr lang="fr-FR" dirty="0" err="1"/>
              <a:t>mL</a:t>
            </a:r>
            <a:r>
              <a:rPr lang="fr-FR" dirty="0"/>
              <a:t>) • Peu standardisé</a:t>
            </a:r>
            <a:endParaRPr lang="fr-FR" b="0" i="0" dirty="0">
              <a:solidFill>
                <a:srgbClr val="58585A"/>
              </a:solidFill>
              <a:effectLst/>
              <a:latin typeface="Roboto" panose="02000000000000000000" pitchFamily="2" charset="0"/>
            </a:endParaRPr>
          </a:p>
          <a:p>
            <a:pPr algn="just"/>
            <a:endParaRPr lang="fr-FR" b="0" i="0" dirty="0">
              <a:solidFill>
                <a:srgbClr val="58585A"/>
              </a:solidFill>
              <a:effectLst/>
              <a:latin typeface="Roboto" panose="02000000000000000000" pitchFamily="2" charset="0"/>
            </a:endParaRPr>
          </a:p>
          <a:p>
            <a:pPr algn="just"/>
            <a:r>
              <a:rPr lang="fr-FR" b="0" i="0" dirty="0">
                <a:solidFill>
                  <a:srgbClr val="58585A"/>
                </a:solidFill>
                <a:effectLst/>
                <a:latin typeface="Roboto" panose="02000000000000000000" pitchFamily="2" charset="0"/>
              </a:rPr>
              <a:t>Les tests respiratoires aux hydrates de carbone (=sucres) et avec mesure de l’hydrogène (et du méthane) dans les gaz expirés restent l’outil principal du diagnostic de SIBO.</a:t>
            </a:r>
          </a:p>
          <a:p>
            <a:pPr algn="just"/>
            <a:r>
              <a:rPr lang="fr-FR" b="0" i="0" dirty="0">
                <a:solidFill>
                  <a:srgbClr val="58585A"/>
                </a:solidFill>
                <a:effectLst/>
                <a:latin typeface="Roboto" panose="02000000000000000000" pitchFamily="2" charset="0"/>
              </a:rPr>
              <a:t>Ces tests reposent sur le principe que l’hydrogène ou le méthane présents dans les gaz expirés proviennent exclusivement de l’activité métabolique de fermentation du microbiote intestinal, exercée sur les hydrates de carbone apportés par l’alimentation.</a:t>
            </a:r>
          </a:p>
          <a:p>
            <a:pPr algn="just"/>
            <a:endParaRPr lang="fr-FR" b="0" i="0" dirty="0">
              <a:solidFill>
                <a:srgbClr val="58585A"/>
              </a:solidFill>
              <a:effectLst/>
              <a:latin typeface="Roboto" panose="02000000000000000000" pitchFamily="2" charset="0"/>
            </a:endParaRPr>
          </a:p>
          <a:p>
            <a:pPr algn="just"/>
            <a:r>
              <a:rPr lang="fr-FR" u="sng" dirty="0"/>
              <a:t>Traiter la cause si possible </a:t>
            </a:r>
          </a:p>
          <a:p>
            <a:pPr algn="just"/>
            <a:r>
              <a:rPr lang="fr-FR" dirty="0"/>
              <a:t>• Chirurgie? </a:t>
            </a:r>
          </a:p>
          <a:p>
            <a:pPr algn="just"/>
            <a:r>
              <a:rPr lang="fr-FR" dirty="0"/>
              <a:t>• </a:t>
            </a:r>
            <a:r>
              <a:rPr lang="fr-FR" dirty="0" err="1"/>
              <a:t>Prokinétiques</a:t>
            </a:r>
            <a:r>
              <a:rPr lang="fr-FR" dirty="0"/>
              <a:t> si trouble de la motricité intestinale (</a:t>
            </a:r>
            <a:r>
              <a:rPr lang="fr-FR" dirty="0" err="1"/>
              <a:t>prucalopride</a:t>
            </a:r>
            <a:r>
              <a:rPr lang="fr-FR" dirty="0"/>
              <a:t>, érythromycine, </a:t>
            </a:r>
            <a:r>
              <a:rPr lang="fr-FR" dirty="0" err="1"/>
              <a:t>sandostatine</a:t>
            </a:r>
            <a:r>
              <a:rPr lang="fr-FR" dirty="0"/>
              <a:t>, pyridostigmine…) </a:t>
            </a:r>
          </a:p>
          <a:p>
            <a:pPr algn="just"/>
            <a:r>
              <a:rPr lang="fr-FR" dirty="0"/>
              <a:t>• Correction des désordres nutritionnels si présents</a:t>
            </a:r>
          </a:p>
          <a:p>
            <a:pPr algn="just"/>
            <a:r>
              <a:rPr lang="fr-FR" dirty="0"/>
              <a:t>• Antibiotiques (décontamination digestive) • </a:t>
            </a:r>
            <a:r>
              <a:rPr lang="fr-FR" dirty="0" err="1"/>
              <a:t>Rifaximine</a:t>
            </a:r>
            <a:r>
              <a:rPr lang="fr-FR" dirty="0"/>
              <a:t>: non disponible en France dans cette indication • Amoxicilline/acide clavulanique • Quinolones, métronidazole • Cures séquentielles? Durée? • Récidive possible (fréquente?): contrôle test respiratoire</a:t>
            </a:r>
            <a:endParaRPr lang="fr-FR" b="0" i="0" dirty="0">
              <a:solidFill>
                <a:srgbClr val="58585A"/>
              </a:solidFill>
              <a:effectLst/>
              <a:latin typeface="Roboto" panose="02000000000000000000" pitchFamily="2" charset="0"/>
            </a:endParaRPr>
          </a:p>
          <a:p>
            <a:endParaRPr lang="fr-FR" dirty="0"/>
          </a:p>
          <a:p>
            <a:r>
              <a:rPr lang="fr-FR" u="sng" dirty="0"/>
              <a:t>Traitements alternatifs non médicamenteux</a:t>
            </a:r>
          </a:p>
          <a:p>
            <a:pPr marL="171450" indent="-171450">
              <a:buFontTx/>
              <a:buChar char="-"/>
            </a:pPr>
            <a:r>
              <a:rPr lang="fr-FR" dirty="0"/>
              <a:t>Régimes pauvres en FODMAPS pour limiter la fermentation</a:t>
            </a:r>
          </a:p>
          <a:p>
            <a:pPr marL="171450" indent="-171450">
              <a:buFontTx/>
              <a:buChar char="-"/>
            </a:pPr>
            <a:r>
              <a:rPr lang="fr-FR" dirty="0"/>
              <a:t>Probiotiques</a:t>
            </a:r>
          </a:p>
          <a:p>
            <a:pPr marL="171450" indent="-171450">
              <a:buFontTx/>
              <a:buChar char="-"/>
            </a:pPr>
            <a:r>
              <a:rPr lang="fr-FR" dirty="0"/>
              <a:t>Transplantation matières fécales</a:t>
            </a:r>
          </a:p>
        </p:txBody>
      </p:sp>
      <p:sp>
        <p:nvSpPr>
          <p:cNvPr id="4" name="Espace réservé du numéro de diapositive 3">
            <a:extLst>
              <a:ext uri="{FF2B5EF4-FFF2-40B4-BE49-F238E27FC236}">
                <a16:creationId xmlns:a16="http://schemas.microsoft.com/office/drawing/2014/main" id="{DA67D52F-A94F-DC33-42DD-F349ED1E563D}"/>
              </a:ext>
            </a:extLst>
          </p:cNvPr>
          <p:cNvSpPr>
            <a:spLocks noGrp="1"/>
          </p:cNvSpPr>
          <p:nvPr>
            <p:ph type="sldNum" sz="quarter" idx="5"/>
          </p:nvPr>
        </p:nvSpPr>
        <p:spPr/>
        <p:txBody>
          <a:bodyPr/>
          <a:lstStyle/>
          <a:p>
            <a:fld id="{4E1200C3-A1D2-4469-87DD-68CC7D2EF97A}" type="slidenum">
              <a:rPr lang="fr-CH" smtClean="0"/>
              <a:t>22</a:t>
            </a:fld>
            <a:endParaRPr lang="fr-CH" dirty="0"/>
          </a:p>
        </p:txBody>
      </p:sp>
    </p:spTree>
    <p:extLst>
      <p:ext uri="{BB962C8B-B14F-4D97-AF65-F5344CB8AC3E}">
        <p14:creationId xmlns:p14="http://schemas.microsoft.com/office/powerpoint/2010/main" val="1139739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buFont typeface="Arial" panose="020B0604020202020204" pitchFamily="34" charset="0"/>
              <a:buChar char="•"/>
            </a:pPr>
            <a:r>
              <a:rPr lang="fr-FR" b="0" i="0" dirty="0">
                <a:solidFill>
                  <a:srgbClr val="58585A"/>
                </a:solidFill>
                <a:effectLst/>
                <a:latin typeface="Roboto" panose="02000000000000000000" pitchFamily="2" charset="0"/>
              </a:rPr>
              <a:t>Les nerfs thoraco-abdominaux – les parties distales, abdominales, des branches antérieures des six derniers nerfs spinaux (T7 à T11) ; ce sont les nerfs intercostaux inférieurs, distalement au rebord costal.</a:t>
            </a:r>
          </a:p>
          <a:p>
            <a:pPr algn="l">
              <a:buFont typeface="Arial" panose="020B0604020202020204" pitchFamily="34" charset="0"/>
              <a:buChar char="•"/>
            </a:pPr>
            <a:r>
              <a:rPr lang="fr-FR" b="0" i="0" dirty="0">
                <a:solidFill>
                  <a:srgbClr val="58585A"/>
                </a:solidFill>
                <a:effectLst/>
                <a:latin typeface="Roboto" panose="02000000000000000000" pitchFamily="2" charset="0"/>
              </a:rPr>
              <a:t>Les branches cutanées latérales (thoraciques) : des nerfs spinaux T7-T9 ou T10.</a:t>
            </a:r>
          </a:p>
          <a:p>
            <a:pPr algn="l">
              <a:buFont typeface="Arial" panose="020B0604020202020204" pitchFamily="34" charset="0"/>
              <a:buChar char="•"/>
            </a:pPr>
            <a:r>
              <a:rPr lang="fr-FR" b="0" i="0" dirty="0">
                <a:solidFill>
                  <a:srgbClr val="58585A"/>
                </a:solidFill>
                <a:effectLst/>
                <a:latin typeface="Roboto" panose="02000000000000000000" pitchFamily="2" charset="0"/>
              </a:rPr>
              <a:t>Le nerf subcostal : la grosse branche ventrale du nerf spinal T12.</a:t>
            </a:r>
          </a:p>
          <a:p>
            <a:pPr algn="l">
              <a:buFont typeface="Arial" panose="020B0604020202020204" pitchFamily="34" charset="0"/>
              <a:buChar char="•"/>
            </a:pPr>
            <a:r>
              <a:rPr lang="fr-FR" b="0" i="0" dirty="0">
                <a:solidFill>
                  <a:srgbClr val="58585A"/>
                </a:solidFill>
                <a:effectLst/>
                <a:latin typeface="Roboto" panose="02000000000000000000" pitchFamily="2" charset="0"/>
              </a:rPr>
              <a:t>Les nerfs ilio-hypogastrique et ilio-inguinal sont les branches terminales de la branche ventrale du nerf spinal L1.</a:t>
            </a:r>
          </a:p>
          <a:p>
            <a:endParaRPr lang="fr-FR" dirty="0"/>
          </a:p>
          <a:p>
            <a:pPr algn="just"/>
            <a:r>
              <a:rPr lang="fr-FR" b="0" i="0" dirty="0">
                <a:solidFill>
                  <a:srgbClr val="58585A"/>
                </a:solidFill>
                <a:effectLst/>
                <a:latin typeface="Roboto" panose="02000000000000000000" pitchFamily="2" charset="0"/>
              </a:rPr>
              <a:t>Les nerfs thoraco-abdominaux passent </a:t>
            </a:r>
            <a:r>
              <a:rPr lang="fr-FR" b="0" i="0" dirty="0" err="1">
                <a:solidFill>
                  <a:srgbClr val="58585A"/>
                </a:solidFill>
                <a:effectLst/>
                <a:latin typeface="Roboto" panose="02000000000000000000" pitchFamily="2" charset="0"/>
              </a:rPr>
              <a:t>inféro</a:t>
            </a:r>
            <a:r>
              <a:rPr lang="fr-FR" b="0" i="0" dirty="0">
                <a:solidFill>
                  <a:srgbClr val="58585A"/>
                </a:solidFill>
                <a:effectLst/>
                <a:latin typeface="Roboto" panose="02000000000000000000" pitchFamily="2" charset="0"/>
              </a:rPr>
              <a:t>-antérieurement, depuis les espaces intercostaux pour cheminer dans le plan neurovasculaire entre les muscles oblique interne et transverse, et se distribuer à la peau et aux muscles de l’abdomen. Les branches cutanées latérales émergent de la musculature de la paroi antéro-latérale pour pénétrer dans le tissu sous-cutané, le long de la ligne axillaire antérieure (sous la forme de branches antérieures et postérieures) alors que les branches cutanées de la paroi abdominale antérieure percent la gaine du droit pour entrer dans le tissu sous-cutané à courte distance du plan médian. Parmi les branches cutanées antérieures des nerfs thoraco-abdominaux :</a:t>
            </a:r>
          </a:p>
          <a:p>
            <a:pPr algn="l">
              <a:buFont typeface="Arial" panose="020B0604020202020204" pitchFamily="34" charset="0"/>
              <a:buChar char="•"/>
            </a:pPr>
            <a:r>
              <a:rPr lang="fr-FR" b="0" i="0" dirty="0">
                <a:solidFill>
                  <a:srgbClr val="58585A"/>
                </a:solidFill>
                <a:effectLst/>
                <a:latin typeface="Roboto" panose="02000000000000000000" pitchFamily="2" charset="0"/>
              </a:rPr>
              <a:t>Celles de T7 -T9 se distribuent à la peau située supérieurement à l’ombilic.</a:t>
            </a:r>
          </a:p>
          <a:p>
            <a:pPr algn="l">
              <a:buFont typeface="Arial" panose="020B0604020202020204" pitchFamily="34" charset="0"/>
              <a:buChar char="•"/>
            </a:pPr>
            <a:r>
              <a:rPr lang="fr-FR" b="0" i="0" dirty="0">
                <a:solidFill>
                  <a:srgbClr val="58585A"/>
                </a:solidFill>
                <a:effectLst/>
                <a:latin typeface="Roboto" panose="02000000000000000000" pitchFamily="2" charset="0"/>
              </a:rPr>
              <a:t>Celles de T10 innervent la peau autour de l’ombilic.</a:t>
            </a:r>
          </a:p>
          <a:p>
            <a:pPr algn="l">
              <a:buFont typeface="Arial" panose="020B0604020202020204" pitchFamily="34" charset="0"/>
              <a:buChar char="•"/>
            </a:pPr>
            <a:r>
              <a:rPr lang="fr-FR" b="0" i="0" dirty="0">
                <a:solidFill>
                  <a:srgbClr val="58585A"/>
                </a:solidFill>
                <a:effectLst/>
                <a:latin typeface="Roboto" panose="02000000000000000000" pitchFamily="2" charset="0"/>
              </a:rPr>
              <a:t>Celles de T11, avec les branches cutanées du nerf subcostal (T12), ilio-hypogastrique et ilio-inguinal (1) se distribuent à la peau inférieure à l’ombilic.</a:t>
            </a:r>
          </a:p>
          <a:p>
            <a:pPr algn="l">
              <a:buFont typeface="Arial" panose="020B0604020202020204" pitchFamily="34" charset="0"/>
              <a:buChar char="•"/>
            </a:pPr>
            <a:endParaRPr lang="fr-FR" b="0" i="0" dirty="0">
              <a:solidFill>
                <a:srgbClr val="58585A"/>
              </a:solidFill>
              <a:effectLst/>
              <a:latin typeface="Roboto" panose="02000000000000000000" pitchFamily="2" charset="0"/>
            </a:endParaRPr>
          </a:p>
          <a:p>
            <a:pPr algn="just"/>
            <a:r>
              <a:rPr lang="fr-FR" b="0" i="0" dirty="0">
                <a:solidFill>
                  <a:srgbClr val="58585A"/>
                </a:solidFill>
                <a:effectLst/>
                <a:latin typeface="Roboto" panose="02000000000000000000" pitchFamily="2" charset="0"/>
              </a:rPr>
              <a:t>Au cours de leur trajet à travers la paroi abdominale, les nerfs thoraco-abdominaux, subcostal et ilio- hypogastrique s’anastomosent entre eux.</a:t>
            </a:r>
          </a:p>
          <a:p>
            <a:pPr algn="just"/>
            <a:endParaRPr lang="fr-FR" b="0" i="0" dirty="0">
              <a:solidFill>
                <a:srgbClr val="58585A"/>
              </a:solidFill>
              <a:effectLst/>
              <a:latin typeface="Roboto" panose="02000000000000000000" pitchFamily="2" charset="0"/>
            </a:endParaRPr>
          </a:p>
          <a:p>
            <a:pPr algn="just"/>
            <a:r>
              <a:rPr lang="fr-FR" b="0" i="0" dirty="0">
                <a:solidFill>
                  <a:srgbClr val="58585A"/>
                </a:solidFill>
                <a:effectLst/>
                <a:latin typeface="Roboto" panose="02000000000000000000" pitchFamily="2" charset="0"/>
              </a:rPr>
              <a:t>Les muscles de la paroi antéro-latérale de l’abdomen reçoivent une innervation </a:t>
            </a:r>
            <a:r>
              <a:rPr lang="fr-FR" b="0" i="0" dirty="0" err="1">
                <a:solidFill>
                  <a:srgbClr val="58585A"/>
                </a:solidFill>
                <a:effectLst/>
                <a:latin typeface="Roboto" panose="02000000000000000000" pitchFamily="2" charset="0"/>
              </a:rPr>
              <a:t>multisegmentaire</a:t>
            </a:r>
            <a:r>
              <a:rPr lang="fr-FR" b="0" i="0" dirty="0">
                <a:solidFill>
                  <a:srgbClr val="58585A"/>
                </a:solidFill>
                <a:effectLst/>
                <a:latin typeface="Roboto" panose="02000000000000000000" pitchFamily="2" charset="0"/>
              </a:rPr>
              <a:t> par les branches antérieures des nerfs spinaux thoraciques inférieurs (T7-T12) et L1. Les branches se rendent séparément aux muscles (c’est-à-dire sans s’unir en nerfs périphériques </a:t>
            </a:r>
            <a:r>
              <a:rPr lang="fr-FR" b="0" i="0" dirty="0" err="1">
                <a:solidFill>
                  <a:srgbClr val="58585A"/>
                </a:solidFill>
                <a:effectLst/>
                <a:latin typeface="Roboto" panose="02000000000000000000" pitchFamily="2" charset="0"/>
              </a:rPr>
              <a:t>multisegmentaires</a:t>
            </a:r>
            <a:r>
              <a:rPr lang="fr-FR" b="0" i="0" dirty="0">
                <a:solidFill>
                  <a:srgbClr val="58585A"/>
                </a:solidFill>
                <a:effectLst/>
                <a:latin typeface="Roboto" panose="02000000000000000000" pitchFamily="2" charset="0"/>
              </a:rPr>
              <a:t> comme cela se produit dans les membres), sous la forme de cinq nerfs thoraco-abdominaux (T7-T11), un nerf subcostal (T12), les nerfs ilio-hypogastrique et ilio-inguinal (L1) qui cheminent dans le plan entre les deuxième et troisième couches. Les branches cutanées latérales se distribuent à la peau latérale à la ligne médio-costale ; les branches cutanées antérieures se rendent à la peau médiale à la ligne médio-costale. Excepté pour L1, les cartes des dermatomes abdominaux et des nerfs périphériques sont identiques. Les dermatomes de repérage sont le dermatome T10, qui inclut l’ombilic et le dermatome L1 qui contient le pli inguinal.</a:t>
            </a:r>
          </a:p>
          <a:p>
            <a:endParaRPr lang="fr-FR" dirty="0"/>
          </a:p>
          <a:p>
            <a:r>
              <a:rPr lang="fr-FR" u="sng" dirty="0"/>
              <a:t>Douleurs radiculaires</a:t>
            </a:r>
            <a:r>
              <a:rPr lang="fr-FR" dirty="0"/>
              <a:t>:</a:t>
            </a:r>
          </a:p>
          <a:p>
            <a:r>
              <a:rPr lang="fr-FR" b="0" i="0" dirty="0">
                <a:solidFill>
                  <a:srgbClr val="58585A"/>
                </a:solidFill>
                <a:effectLst/>
                <a:latin typeface="Roboto" panose="02000000000000000000" pitchFamily="2" charset="0"/>
              </a:rPr>
              <a:t>Les arguments pour une origine vertébrale sont le réveil par les inflexions de la colonne, la sensibilité anormale des tissus de la paroi (pincez-les entre vos doigts, sans presser sur les organes dessous), la correspondance de la douleur abdominale avec un point vertébral du même côté, la morphologie favorisante (femme souvent assez forte et cambrée, ceinture abdominale relâchée). Il n’y a pas de troubles digestifs (la douleur n’est pas rythmée par les repas, il n’y a ni diarrhée ni constipation), pas de pertes génitales ni de brûlures mictionnelles, pas de lien entre la douleur et le cycle menstruel.</a:t>
            </a:r>
          </a:p>
          <a:p>
            <a:r>
              <a:rPr lang="fr-FR" b="0" i="0" dirty="0">
                <a:solidFill>
                  <a:srgbClr val="58585A"/>
                </a:solidFill>
                <a:effectLst/>
                <a:latin typeface="Roboto" panose="02000000000000000000" pitchFamily="2" charset="0"/>
              </a:rPr>
              <a:t>Causes des irritations des racines thoraciques: </a:t>
            </a:r>
            <a:r>
              <a:rPr lang="fr-FR" sz="1200" b="0" i="0" dirty="0">
                <a:solidFill>
                  <a:srgbClr val="58585A"/>
                </a:solidFill>
                <a:effectLst/>
                <a:latin typeface="Roboto" panose="02000000000000000000" pitchFamily="2" charset="0"/>
              </a:rPr>
              <a:t>discopathies dégénératives avec ou sans hernie discale, l’arthrose inter-apophysaire postérieure, les kystes synoviaux inter-apophysaires, les séquelles de maladie de </a:t>
            </a:r>
            <a:r>
              <a:rPr lang="fr-FR" sz="1200" b="0" i="0" dirty="0" err="1">
                <a:solidFill>
                  <a:srgbClr val="58585A"/>
                </a:solidFill>
                <a:effectLst/>
                <a:latin typeface="Roboto" panose="02000000000000000000" pitchFamily="2" charset="0"/>
              </a:rPr>
              <a:t>Scheuerman</a:t>
            </a:r>
            <a:r>
              <a:rPr lang="fr-FR" sz="1200" b="0" i="0" dirty="0">
                <a:solidFill>
                  <a:srgbClr val="58585A"/>
                </a:solidFill>
                <a:effectLst/>
                <a:latin typeface="Roboto" panose="02000000000000000000" pitchFamily="2" charset="0"/>
              </a:rPr>
              <a:t> dorsale, certains </a:t>
            </a:r>
            <a:r>
              <a:rPr lang="fr-FR" sz="1200" b="0" i="0" dirty="0" err="1">
                <a:solidFill>
                  <a:srgbClr val="58585A"/>
                </a:solidFill>
                <a:effectLst/>
                <a:latin typeface="Roboto" panose="02000000000000000000" pitchFamily="2" charset="0"/>
              </a:rPr>
              <a:t>spondylolisthesis</a:t>
            </a:r>
            <a:r>
              <a:rPr lang="fr-FR" sz="1200" b="0" i="0" dirty="0">
                <a:solidFill>
                  <a:srgbClr val="58585A"/>
                </a:solidFill>
                <a:effectLst/>
                <a:latin typeface="Roboto" panose="02000000000000000000" pitchFamily="2" charset="0"/>
              </a:rPr>
              <a:t>, certains tassements vertébraux ostéoporotiques, les pathologies tumorales vertébrales, les atteintes inflammatoire des articulations inter-apophysaires postérieures dans un contexte de rhumatisme inflammatoire axial.</a:t>
            </a:r>
          </a:p>
          <a:p>
            <a:endParaRPr lang="fr-FR" sz="1200" b="0" i="0" dirty="0">
              <a:solidFill>
                <a:srgbClr val="58585A"/>
              </a:solidFill>
              <a:effectLst/>
              <a:latin typeface="Roboto" panose="02000000000000000000" pitchFamily="2" charset="0"/>
            </a:endParaRPr>
          </a:p>
          <a:p>
            <a:pPr algn="l"/>
            <a:r>
              <a:rPr lang="fr-FR" b="1" i="0" u="sng" dirty="0">
                <a:solidFill>
                  <a:srgbClr val="58585A"/>
                </a:solidFill>
                <a:effectLst/>
                <a:latin typeface="oswald" panose="020F0502020204030204" pitchFamily="2" charset="0"/>
              </a:rPr>
              <a:t>Les dérangements intervertébraux mineurs</a:t>
            </a:r>
          </a:p>
          <a:p>
            <a:pPr algn="just"/>
            <a:r>
              <a:rPr lang="fr-FR" b="0" i="0" dirty="0">
                <a:solidFill>
                  <a:srgbClr val="58585A"/>
                </a:solidFill>
                <a:effectLst/>
                <a:latin typeface="Roboto" panose="02000000000000000000" pitchFamily="2" charset="0"/>
              </a:rPr>
              <a:t>Les dérangements intervertébraux mineurs (DIM), en particulier de la charnière dorso-lombaire, irritent la branche antérieure et/ou postérieure du nerf vertébral et sont fréquemment responsables de douleurs projetées trompeuses. Ils peuvent simuler une pathologie digestive quand la branche antérieure du nerf rachidien est concernée par ce trouble de la statique vertébrale. La symptomatologie peut être favorisée par une recrudescence de l’activité professionnelle ou physique, une affection intercurrente, sources de décompensation d’un dérangement intervertébral mineur jusque-là muet. L’atteinte de la branche antérieure déclenche une gêne ou une véritable douleur, le plus souvent unilatérale, de topographie iliaque (fig. 3). Au niveau de la fosse iliaque, la technique d’examen dite du “pincé-roulé” retrouve une zone </a:t>
            </a:r>
            <a:r>
              <a:rPr lang="fr-FR" b="0" i="0" dirty="0" err="1">
                <a:solidFill>
                  <a:srgbClr val="58585A"/>
                </a:solidFill>
                <a:effectLst/>
                <a:latin typeface="Roboto" panose="02000000000000000000" pitchFamily="2" charset="0"/>
              </a:rPr>
              <a:t>cellulalgique</a:t>
            </a:r>
            <a:r>
              <a:rPr lang="fr-FR" b="0" i="0" dirty="0">
                <a:solidFill>
                  <a:srgbClr val="58585A"/>
                </a:solidFill>
                <a:effectLst/>
                <a:latin typeface="Roboto" panose="02000000000000000000" pitchFamily="2" charset="0"/>
              </a:rPr>
              <a:t>. Le diagnostic est renforcé par la découverte d’une atteinte également du rameau postérieur du nerf rachidien à l’origine d’une </a:t>
            </a:r>
            <a:r>
              <a:rPr lang="fr-FR" b="0" i="0" dirty="0" err="1">
                <a:solidFill>
                  <a:srgbClr val="58585A"/>
                </a:solidFill>
                <a:effectLst/>
                <a:latin typeface="Roboto" panose="02000000000000000000" pitchFamily="2" charset="0"/>
              </a:rPr>
              <a:t>cellulalgie</a:t>
            </a:r>
            <a:r>
              <a:rPr lang="fr-FR" b="0" i="0" dirty="0">
                <a:solidFill>
                  <a:srgbClr val="58585A"/>
                </a:solidFill>
                <a:effectLst/>
                <a:latin typeface="Roboto" panose="02000000000000000000" pitchFamily="2" charset="0"/>
              </a:rPr>
              <a:t> de la fesse et d’une douleur à la palpation appuyée de la crête iliaque (“point de crête”). Un geste local (infiltration ou manipulation vertébrale) permet souvent une régression de la douleur [3].</a:t>
            </a:r>
          </a:p>
          <a:p>
            <a:pPr algn="just"/>
            <a:endParaRPr lang="fr-FR" b="0" i="0" dirty="0">
              <a:solidFill>
                <a:srgbClr val="58585A"/>
              </a:solidFill>
              <a:effectLst/>
              <a:latin typeface="Roboto"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u="sng" dirty="0"/>
              <a:t>Douleur d’origine pariétale et musculaire (10 à 15% des douleurs abdominales)</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b="0" i="0" dirty="0">
                <a:solidFill>
                  <a:srgbClr val="58585A"/>
                </a:solidFill>
                <a:effectLst/>
                <a:latin typeface="Roboto" panose="02000000000000000000" pitchFamily="2" charset="0"/>
              </a:rPr>
              <a:t>La douleur est due notamment à une atteinte des nerfs cutanés abdominaux, en particulier celle de leur branche antérieure qui, dans son trajet au niveau du bord externe du grand droit, traverse une gaine fibreuse où le rameau nerveux peut être traumatisé. Le conflit peut être favorisé par l’augmentation de la pression intra-abdominale (fig. 4).</a:t>
            </a:r>
          </a:p>
          <a:p>
            <a:pPr algn="just"/>
            <a:r>
              <a:rPr lang="fr-FR" b="0" i="0" dirty="0">
                <a:solidFill>
                  <a:srgbClr val="58585A"/>
                </a:solidFill>
                <a:effectLst/>
                <a:latin typeface="Roboto" panose="02000000000000000000" pitchFamily="2" charset="0"/>
              </a:rPr>
              <a:t>Les hernies de Spiegel se développent à travers la ligne semi-lunaire, au bord externe du muscle grand droit, souvent au-dessous de ligament arqué qui se situe en général à mi-distance entre l’ombilic et le pubis. Le diagnostic est facile, lorsqu’existe à ce niveau une tuméfaction impulsive à la toux. L’examen peut être plus difficile en cas de surcharge pondérale. Surtout la hernie est souvent intra-pariétale. L’échographie pariétale est alors utile au diagnostic.</a:t>
            </a:r>
          </a:p>
          <a:p>
            <a:pPr algn="just"/>
            <a:r>
              <a:rPr lang="fr-FR" b="0" i="0" dirty="0">
                <a:solidFill>
                  <a:srgbClr val="58585A"/>
                </a:solidFill>
                <a:effectLst/>
                <a:latin typeface="Roboto" panose="02000000000000000000" pitchFamily="2" charset="0"/>
              </a:rPr>
              <a:t>La douleur abdominale peut avoir également une composante musculaire. La contracture du muscle psoas donne une douleur iliaque uni ou bilatérale, souvent accentuée à la poussée.</a:t>
            </a:r>
          </a:p>
          <a:p>
            <a:pPr algn="just"/>
            <a:endParaRPr lang="fr-FR" b="0" i="0" dirty="0">
              <a:solidFill>
                <a:srgbClr val="58585A"/>
              </a:solidFill>
              <a:effectLst/>
              <a:latin typeface="Roboto" panose="02000000000000000000" pitchFamily="2" charset="0"/>
            </a:endParaRPr>
          </a:p>
          <a:p>
            <a:pPr algn="just"/>
            <a:r>
              <a:rPr lang="fr-FR" b="0" i="0" u="sng" dirty="0">
                <a:solidFill>
                  <a:srgbClr val="58585A"/>
                </a:solidFill>
                <a:effectLst/>
                <a:latin typeface="Roboto" panose="02000000000000000000" pitchFamily="2" charset="0"/>
              </a:rPr>
              <a:t>Le syndrome de </a:t>
            </a:r>
            <a:r>
              <a:rPr lang="fr-FR" b="0" i="0" u="sng" dirty="0" err="1">
                <a:solidFill>
                  <a:srgbClr val="58585A"/>
                </a:solidFill>
                <a:effectLst/>
                <a:latin typeface="Roboto" panose="02000000000000000000" pitchFamily="2" charset="0"/>
              </a:rPr>
              <a:t>Cyriax</a:t>
            </a:r>
            <a:r>
              <a:rPr lang="fr-FR" b="0" i="0" u="sng" dirty="0">
                <a:solidFill>
                  <a:srgbClr val="58585A"/>
                </a:solidFill>
                <a:effectLst/>
                <a:latin typeface="Roboto" panose="02000000000000000000" pitchFamily="2" charset="0"/>
              </a:rPr>
              <a:t> </a:t>
            </a:r>
            <a:r>
              <a:rPr lang="fr-FR" b="0" i="0" dirty="0">
                <a:solidFill>
                  <a:srgbClr val="58585A"/>
                </a:solidFill>
                <a:effectLst/>
                <a:latin typeface="Roboto" panose="02000000000000000000" pitchFamily="2" charset="0"/>
              </a:rPr>
              <a:t>est une affection mal connue des cliniciens, décrite pour la première fois en 1919 par E.F. </a:t>
            </a:r>
            <a:r>
              <a:rPr lang="fr-FR" b="0" i="0" dirty="0" err="1">
                <a:solidFill>
                  <a:srgbClr val="58585A"/>
                </a:solidFill>
                <a:effectLst/>
                <a:latin typeface="Roboto" panose="02000000000000000000" pitchFamily="2" charset="0"/>
              </a:rPr>
              <a:t>Cyriax</a:t>
            </a:r>
            <a:r>
              <a:rPr lang="fr-FR" b="0" i="0" dirty="0">
                <a:solidFill>
                  <a:srgbClr val="58585A"/>
                </a:solidFill>
                <a:effectLst/>
                <a:latin typeface="Roboto" panose="02000000000000000000" pitchFamily="2" charset="0"/>
              </a:rPr>
              <a:t>, chirurgien orthopédiste anglais. Il s’agit d’une douleur liée à une subluxation du cartilage des extrémités antérieures d’une des dernières côtes (8e, 9e ou 10e) qui emprisonne le nerf intercostal sus- jacent.</a:t>
            </a:r>
          </a:p>
          <a:p>
            <a:pPr algn="just"/>
            <a:r>
              <a:rPr lang="fr-FR" b="0" i="0" dirty="0">
                <a:solidFill>
                  <a:srgbClr val="58585A"/>
                </a:solidFill>
                <a:effectLst/>
                <a:latin typeface="Roboto" panose="02000000000000000000" pitchFamily="2" charset="0"/>
              </a:rPr>
              <a:t>Syndrome de </a:t>
            </a:r>
            <a:r>
              <a:rPr lang="fr-FR" b="0" i="0" dirty="0" err="1">
                <a:solidFill>
                  <a:srgbClr val="58585A"/>
                </a:solidFill>
                <a:effectLst/>
                <a:latin typeface="Roboto" panose="02000000000000000000" pitchFamily="2" charset="0"/>
              </a:rPr>
              <a:t>Tietze</a:t>
            </a:r>
            <a:r>
              <a:rPr lang="fr-FR" b="0" i="0" dirty="0">
                <a:solidFill>
                  <a:srgbClr val="58585A"/>
                </a:solidFill>
                <a:effectLst/>
                <a:latin typeface="Roboto" panose="02000000000000000000" pitchFamily="2" charset="0"/>
              </a:rPr>
              <a:t> (inflammation douloureuse des articulations </a:t>
            </a:r>
            <a:r>
              <a:rPr lang="fr-FR" b="0" i="0" dirty="0" err="1">
                <a:solidFill>
                  <a:srgbClr val="58585A"/>
                </a:solidFill>
                <a:effectLst/>
                <a:latin typeface="Roboto" panose="02000000000000000000" pitchFamily="2" charset="0"/>
              </a:rPr>
              <a:t>chondrocostales</a:t>
            </a:r>
            <a:r>
              <a:rPr lang="fr-FR" b="0" i="0" dirty="0">
                <a:solidFill>
                  <a:srgbClr val="58585A"/>
                </a:solidFill>
                <a:effectLst/>
                <a:latin typeface="Roboto" panose="02000000000000000000" pitchFamily="2" charset="0"/>
              </a:rPr>
              <a:t> supérieures et sternoclaviculaires), la </a:t>
            </a:r>
            <a:r>
              <a:rPr lang="fr-FR" b="0" i="0" dirty="0" err="1">
                <a:solidFill>
                  <a:srgbClr val="58585A"/>
                </a:solidFill>
                <a:effectLst/>
                <a:latin typeface="Roboto" panose="02000000000000000000" pitchFamily="2" charset="0"/>
              </a:rPr>
              <a:t>xyphoidalgie</a:t>
            </a:r>
            <a:r>
              <a:rPr lang="fr-FR" b="0" i="0" dirty="0">
                <a:solidFill>
                  <a:srgbClr val="58585A"/>
                </a:solidFill>
                <a:effectLst/>
                <a:latin typeface="Roboto" panose="02000000000000000000" pitchFamily="2" charset="0"/>
              </a:rPr>
              <a:t> (douleur sternale déclenchée par les mouvements, reproduite par la pression sur l’appendice xiphoïde) et la compression des nerfs cutanés abdominaux par leur trajet dans la gaine fibreuse du muscle grand droit (l’existence d’un signe de </a:t>
            </a:r>
            <a:r>
              <a:rPr lang="fr-FR" b="0" i="0" dirty="0" err="1">
                <a:solidFill>
                  <a:srgbClr val="58585A"/>
                </a:solidFill>
                <a:effectLst/>
                <a:latin typeface="Roboto" panose="02000000000000000000" pitchFamily="2" charset="0"/>
              </a:rPr>
              <a:t>Carnett</a:t>
            </a:r>
            <a:r>
              <a:rPr lang="fr-FR" b="0" i="0" dirty="0">
                <a:solidFill>
                  <a:srgbClr val="58585A"/>
                </a:solidFill>
                <a:effectLst/>
                <a:latin typeface="Roboto" panose="02000000000000000000" pitchFamily="2" charset="0"/>
              </a:rPr>
              <a:t> est un élément clé du diagnostic d’atteinte pariétale).</a:t>
            </a:r>
          </a:p>
          <a:p>
            <a:pPr algn="just"/>
            <a:r>
              <a:rPr lang="fr-FR" b="0" i="0" dirty="0">
                <a:solidFill>
                  <a:srgbClr val="58585A"/>
                </a:solidFill>
                <a:effectLst/>
                <a:latin typeface="Roboto" panose="02000000000000000000" pitchFamily="2" charset="0"/>
              </a:rPr>
              <a:t>Les examens paracliniques sont inutiles la plupart du temps, à l’exception de la radiographie du gril costal, voire d’une tomodensitométrie à la recherche de fracture ou de microfissures de la côte concernée. </a:t>
            </a:r>
            <a:r>
              <a:rPr lang="fr-FR" b="0" i="0" dirty="0" err="1">
                <a:solidFill>
                  <a:srgbClr val="58585A"/>
                </a:solidFill>
                <a:effectLst/>
                <a:latin typeface="Roboto" panose="02000000000000000000" pitchFamily="2" charset="0"/>
              </a:rPr>
              <a:t>Meuvly</a:t>
            </a:r>
            <a:r>
              <a:rPr lang="fr-FR" b="0" i="0" dirty="0">
                <a:solidFill>
                  <a:srgbClr val="58585A"/>
                </a:solidFill>
                <a:effectLst/>
                <a:latin typeface="Roboto" panose="02000000000000000000" pitchFamily="2" charset="0"/>
              </a:rPr>
              <a:t> </a:t>
            </a:r>
            <a:r>
              <a:rPr lang="fr-FR" b="0" i="1" dirty="0">
                <a:solidFill>
                  <a:srgbClr val="58585A"/>
                </a:solidFill>
                <a:effectLst/>
                <a:latin typeface="Roboto" panose="02000000000000000000" pitchFamily="2" charset="0"/>
              </a:rPr>
              <a:t>et al. </a:t>
            </a:r>
            <a:r>
              <a:rPr lang="fr-FR" b="0" i="0" dirty="0">
                <a:solidFill>
                  <a:srgbClr val="58585A"/>
                </a:solidFill>
                <a:effectLst/>
                <a:latin typeface="Roboto" panose="02000000000000000000" pitchFamily="2" charset="0"/>
              </a:rPr>
              <a:t>[10] recommandent l’utilisation de l’échographie visualisant la mobilité anormale du cartilage avec subluxation lors de la contraction des muscles abdominaux.</a:t>
            </a:r>
          </a:p>
          <a:p>
            <a:endParaRPr lang="fr-FR" dirty="0"/>
          </a:p>
        </p:txBody>
      </p:sp>
      <p:sp>
        <p:nvSpPr>
          <p:cNvPr id="4" name="Espace réservé de la date 3"/>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p:cNvSpPr>
            <a:spLocks noGrp="1"/>
          </p:cNvSpPr>
          <p:nvPr>
            <p:ph type="sldNum" sz="quarter" idx="5"/>
          </p:nvPr>
        </p:nvSpPr>
        <p:spPr/>
        <p:txBody>
          <a:bodyPr/>
          <a:lstStyle/>
          <a:p>
            <a:pPr rtl="0"/>
            <a:fld id="{01B41D33-19C8-4450-B3C5-BE83E9C8F0BC}" type="slidenum">
              <a:rPr lang="en-US" smtClean="0"/>
              <a:t>29</a:t>
            </a:fld>
            <a:endParaRPr lang="en-US"/>
          </a:p>
        </p:txBody>
      </p:sp>
    </p:spTree>
    <p:extLst>
      <p:ext uri="{BB962C8B-B14F-4D97-AF65-F5344CB8AC3E}">
        <p14:creationId xmlns:p14="http://schemas.microsoft.com/office/powerpoint/2010/main" val="2319132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Syndrome de douleur abdominale fonctionnelle centrale : sans doute la cause la plus fréquente des douleurs abdominales inhabituelles</a:t>
            </a:r>
          </a:p>
          <a:p>
            <a:endParaRPr lang="fr-FR" dirty="0"/>
          </a:p>
        </p:txBody>
      </p:sp>
      <p:sp>
        <p:nvSpPr>
          <p:cNvPr id="4" name="Espace réservé de la date 3"/>
          <p:cNvSpPr>
            <a:spLocks noGrp="1"/>
          </p:cNvSpPr>
          <p:nvPr>
            <p:ph type="dt" idx="1"/>
          </p:nvPr>
        </p:nvSpPr>
        <p:spPr/>
        <p:txBody>
          <a:bodyPr/>
          <a:lstStyle/>
          <a:p>
            <a:pPr rtl="0"/>
            <a:fld id="{F28DAF60-E56A-4648-8936-22D801672B6C}" type="datetime1">
              <a:rPr lang="fr-FR" smtClean="0"/>
              <a:t>13/11/2024</a:t>
            </a:fld>
            <a:endParaRPr lang="en-US"/>
          </a:p>
        </p:txBody>
      </p:sp>
      <p:sp>
        <p:nvSpPr>
          <p:cNvPr id="5" name="Espace réservé du numéro de diapositive 4"/>
          <p:cNvSpPr>
            <a:spLocks noGrp="1"/>
          </p:cNvSpPr>
          <p:nvPr>
            <p:ph type="sldNum" sz="quarter" idx="5"/>
          </p:nvPr>
        </p:nvSpPr>
        <p:spPr/>
        <p:txBody>
          <a:bodyPr/>
          <a:lstStyle/>
          <a:p>
            <a:pPr rtl="0"/>
            <a:fld id="{01B41D33-19C8-4450-B3C5-BE83E9C8F0BC}" type="slidenum">
              <a:rPr lang="en-US" smtClean="0"/>
              <a:t>31</a:t>
            </a:fld>
            <a:endParaRPr lang="en-US"/>
          </a:p>
        </p:txBody>
      </p:sp>
    </p:spTree>
    <p:extLst>
      <p:ext uri="{BB962C8B-B14F-4D97-AF65-F5344CB8AC3E}">
        <p14:creationId xmlns:p14="http://schemas.microsoft.com/office/powerpoint/2010/main" val="354141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fr-FR"/>
              <a:t>Modifiez le style du titre</a:t>
            </a:r>
            <a:endParaRPr lang="en-US" dirty="0"/>
          </a:p>
        </p:txBody>
      </p:sp>
      <p:sp>
        <p:nvSpPr>
          <p:cNvPr id="3" name="Sous-titre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fr-FR"/>
              <a:t>Modifiez le style des sous-titres du masque</a:t>
            </a:r>
            <a:endParaRPr lang="en-US" dirty="0"/>
          </a:p>
        </p:txBody>
      </p:sp>
      <p:sp>
        <p:nvSpPr>
          <p:cNvPr id="8" name="Espace réservé de la date 7">
            <a:extLst>
              <a:ext uri="{FF2B5EF4-FFF2-40B4-BE49-F238E27FC236}">
                <a16:creationId xmlns:a16="http://schemas.microsoft.com/office/drawing/2014/main" id="{7FA0ACE7-29A8-47D3-A7D9-257B711D8023}"/>
              </a:ext>
            </a:extLst>
          </p:cNvPr>
          <p:cNvSpPr>
            <a:spLocks noGrp="1"/>
          </p:cNvSpPr>
          <p:nvPr>
            <p:ph type="dt" sz="half" idx="10"/>
          </p:nvPr>
        </p:nvSpPr>
        <p:spPr/>
        <p:txBody>
          <a:bodyPr rtlCol="0"/>
          <a:lstStyle/>
          <a:p>
            <a:pPr rtl="0"/>
            <a:fld id="{E641DF6C-ECED-4BD8-8025-73323DD5D35C}" type="datetime1">
              <a:rPr lang="fr-FR" smtClean="0"/>
              <a:t>13/11/2024</a:t>
            </a:fld>
            <a:endParaRPr lang="en-US" dirty="0"/>
          </a:p>
        </p:txBody>
      </p:sp>
      <p:sp>
        <p:nvSpPr>
          <p:cNvPr id="9" name="Espace réservé du pied de page 8">
            <a:extLst>
              <a:ext uri="{FF2B5EF4-FFF2-40B4-BE49-F238E27FC236}">
                <a16:creationId xmlns:a16="http://schemas.microsoft.com/office/drawing/2014/main" id="{DEC604B9-52E9-4810-8359-47206518D038}"/>
              </a:ext>
            </a:extLst>
          </p:cNvPr>
          <p:cNvSpPr>
            <a:spLocks noGrp="1"/>
          </p:cNvSpPr>
          <p:nvPr>
            <p:ph type="ftr" sz="quarter" idx="11"/>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81192" y="702156"/>
            <a:ext cx="11029616" cy="1188720"/>
          </a:xfrm>
        </p:spPr>
        <p:txBody>
          <a:bodyPr rtlCol="0"/>
          <a:lstStyle/>
          <a:p>
            <a:pPr rtl="0"/>
            <a:r>
              <a:rPr lang="fr-FR"/>
              <a:t>Modifiez le style du titre</a:t>
            </a:r>
            <a:endParaRPr lang="en-US" dirty="0"/>
          </a:p>
        </p:txBody>
      </p:sp>
      <p:sp>
        <p:nvSpPr>
          <p:cNvPr id="3" name="Espace réservé du contenu 2"/>
          <p:cNvSpPr>
            <a:spLocks noGrp="1"/>
          </p:cNvSpPr>
          <p:nvPr>
            <p:ph idx="1"/>
          </p:nvPr>
        </p:nvSpPr>
        <p:spPr>
          <a:xfrm>
            <a:off x="581192" y="2340864"/>
            <a:ext cx="11029615" cy="3634486"/>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8" name="Espace réservé de la date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fld id="{22897033-9A55-4DAC-991D-1FF1921C78B7}" type="datetime1">
              <a:rPr lang="fr-FR" smtClean="0"/>
              <a:t>13/11/2024</a:t>
            </a:fld>
            <a:endParaRPr lang="en-US" dirty="0"/>
          </a:p>
        </p:txBody>
      </p:sp>
      <p:sp>
        <p:nvSpPr>
          <p:cNvPr id="9" name="Espace réservé du pied de page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fr-FR"/>
              <a:t>Modifiez le style du titre</a:t>
            </a:r>
            <a:endParaRPr lang="en-US" dirty="0"/>
          </a:p>
        </p:txBody>
      </p:sp>
      <p:sp>
        <p:nvSpPr>
          <p:cNvPr id="3" name="Espace réservé du texte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a:t>Cliquez pour modifier les styles du texte du masque</a:t>
            </a:r>
          </a:p>
        </p:txBody>
      </p:sp>
      <p:sp>
        <p:nvSpPr>
          <p:cNvPr id="7" name="Espace réservé de la date 6">
            <a:extLst>
              <a:ext uri="{FF2B5EF4-FFF2-40B4-BE49-F238E27FC236}">
                <a16:creationId xmlns:a16="http://schemas.microsoft.com/office/drawing/2014/main" id="{61582016-5696-4A93-887F-BBB3B9002FE5}"/>
              </a:ext>
            </a:extLst>
          </p:cNvPr>
          <p:cNvSpPr>
            <a:spLocks noGrp="1"/>
          </p:cNvSpPr>
          <p:nvPr>
            <p:ph type="dt" sz="half" idx="10"/>
          </p:nvPr>
        </p:nvSpPr>
        <p:spPr/>
        <p:txBody>
          <a:bodyPr rtlCol="0"/>
          <a:lstStyle/>
          <a:p>
            <a:pPr rtl="0"/>
            <a:fld id="{A1255F31-5DB3-4925-BA87-822F5B17A2F1}" type="datetime1">
              <a:rPr lang="fr-FR" smtClean="0"/>
              <a:t>13/11/2024</a:t>
            </a:fld>
            <a:endParaRPr lang="en-US" dirty="0"/>
          </a:p>
        </p:txBody>
      </p:sp>
      <p:sp>
        <p:nvSpPr>
          <p:cNvPr id="9" name="Espace réservé du pied de page 8">
            <a:extLst>
              <a:ext uri="{FF2B5EF4-FFF2-40B4-BE49-F238E27FC236}">
                <a16:creationId xmlns:a16="http://schemas.microsoft.com/office/drawing/2014/main" id="{857CFCD5-1192-4E18-8A8F-29E153B44DA4}"/>
              </a:ext>
            </a:extLst>
          </p:cNvPr>
          <p:cNvSpPr>
            <a:spLocks noGrp="1"/>
          </p:cNvSpPr>
          <p:nvPr>
            <p:ph type="ftr" sz="quarter" idx="11"/>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581193" y="729658"/>
            <a:ext cx="11029616" cy="988332"/>
          </a:xfrm>
        </p:spPr>
        <p:txBody>
          <a:bodyPr rtlCol="0"/>
          <a:lstStyle/>
          <a:p>
            <a:pPr rtl="0"/>
            <a:r>
              <a:rPr lang="fr-FR"/>
              <a:t>Modifiez le style du titre</a:t>
            </a:r>
            <a:endParaRPr lang="en-US" dirty="0"/>
          </a:p>
        </p:txBody>
      </p:sp>
      <p:sp>
        <p:nvSpPr>
          <p:cNvPr id="3" name="Espace réservé du contenu 2"/>
          <p:cNvSpPr>
            <a:spLocks noGrp="1"/>
          </p:cNvSpPr>
          <p:nvPr>
            <p:ph sz="half" idx="1"/>
          </p:nvPr>
        </p:nvSpPr>
        <p:spPr>
          <a:xfrm>
            <a:off x="581193" y="2228003"/>
            <a:ext cx="5194767" cy="3633047"/>
          </a:xfrm>
        </p:spPr>
        <p:txBody>
          <a:bodyPr rtlCol="0">
            <a:normAutofit/>
          </a:body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4" name="Espace réservé du contenu 3"/>
          <p:cNvSpPr>
            <a:spLocks noGrp="1"/>
          </p:cNvSpPr>
          <p:nvPr>
            <p:ph sz="half" idx="2"/>
          </p:nvPr>
        </p:nvSpPr>
        <p:spPr>
          <a:xfrm>
            <a:off x="6416039" y="2228003"/>
            <a:ext cx="5194769" cy="3633047"/>
          </a:xfrm>
        </p:spPr>
        <p:txBody>
          <a:bodyPr rtlCol="0">
            <a:normAutofit/>
          </a:body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5" name="Espace réservé de la date 4"/>
          <p:cNvSpPr>
            <a:spLocks noGrp="1"/>
          </p:cNvSpPr>
          <p:nvPr>
            <p:ph type="dt" sz="half" idx="10"/>
          </p:nvPr>
        </p:nvSpPr>
        <p:spPr/>
        <p:txBody>
          <a:bodyPr rtlCol="0"/>
          <a:lstStyle/>
          <a:p>
            <a:pPr rtl="0"/>
            <a:fld id="{7E4EF44C-5F50-4A80-A957-57B3338337C0}" type="datetime1">
              <a:rPr lang="fr-FR" smtClean="0"/>
              <a:t>13/11/2024</a:t>
            </a:fld>
            <a:endParaRPr lang="en-US" dirty="0"/>
          </a:p>
        </p:txBody>
      </p:sp>
      <p:sp>
        <p:nvSpPr>
          <p:cNvPr id="6" name="Espace réservé du pied de page 5"/>
          <p:cNvSpPr>
            <a:spLocks noGrp="1"/>
          </p:cNvSpPr>
          <p:nvPr>
            <p:ph type="ftr" sz="quarter" idx="11"/>
          </p:nvPr>
        </p:nvSpPr>
        <p:spPr/>
        <p:txBody>
          <a:bodyPr rtlCol="0"/>
          <a:lstStyle/>
          <a:p>
            <a:pPr rtl="0"/>
            <a:endParaRPr lang="en-US" dirty="0"/>
          </a:p>
        </p:txBody>
      </p:sp>
      <p:sp>
        <p:nvSpPr>
          <p:cNvPr id="7" name="Espace réservé du numéro de diapositive 6"/>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12" name="Titre 1"/>
          <p:cNvSpPr>
            <a:spLocks noGrp="1"/>
          </p:cNvSpPr>
          <p:nvPr>
            <p:ph type="title"/>
          </p:nvPr>
        </p:nvSpPr>
        <p:spPr>
          <a:xfrm>
            <a:off x="581193" y="729658"/>
            <a:ext cx="11029616" cy="988332"/>
          </a:xfrm>
        </p:spPr>
        <p:txBody>
          <a:bodyPr rtlCol="0"/>
          <a:lstStyle/>
          <a:p>
            <a:pPr rtl="0"/>
            <a:r>
              <a:rPr lang="fr-FR"/>
              <a:t>Modifiez le style du titre</a:t>
            </a:r>
            <a:endParaRPr lang="en-US" dirty="0"/>
          </a:p>
        </p:txBody>
      </p:sp>
      <p:sp>
        <p:nvSpPr>
          <p:cNvPr id="3" name="Espace réservé du texte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a:t>Cliquez pour modifier les styles du texte du masque</a:t>
            </a:r>
          </a:p>
        </p:txBody>
      </p:sp>
      <p:sp>
        <p:nvSpPr>
          <p:cNvPr id="4" name="Espace réservé du contenu 3"/>
          <p:cNvSpPr>
            <a:spLocks noGrp="1"/>
          </p:cNvSpPr>
          <p:nvPr>
            <p:ph sz="half" idx="2"/>
          </p:nvPr>
        </p:nvSpPr>
        <p:spPr>
          <a:xfrm>
            <a:off x="581194" y="2926052"/>
            <a:ext cx="5194766" cy="2934999"/>
          </a:xfrm>
        </p:spPr>
        <p:txBody>
          <a:bodyPr rtlCol="0" anchor="t">
            <a:normAutofit/>
          </a:body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5" name="Espace réservé du texte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fr-FR"/>
              <a:t>Cliquez pour modifier les styles du texte du masque</a:t>
            </a:r>
          </a:p>
        </p:txBody>
      </p:sp>
      <p:sp>
        <p:nvSpPr>
          <p:cNvPr id="6" name="Espace réservé du contenu 5"/>
          <p:cNvSpPr>
            <a:spLocks noGrp="1"/>
          </p:cNvSpPr>
          <p:nvPr>
            <p:ph sz="quarter" idx="4"/>
          </p:nvPr>
        </p:nvSpPr>
        <p:spPr>
          <a:xfrm>
            <a:off x="6416037" y="2926052"/>
            <a:ext cx="5194771" cy="2934999"/>
          </a:xfrm>
        </p:spPr>
        <p:txBody>
          <a:bodyPr rtlCol="0" anchor="t">
            <a:normAutofit/>
          </a:body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7" name="Espace réservé de la date 6"/>
          <p:cNvSpPr>
            <a:spLocks noGrp="1"/>
          </p:cNvSpPr>
          <p:nvPr>
            <p:ph type="dt" sz="half" idx="10"/>
          </p:nvPr>
        </p:nvSpPr>
        <p:spPr/>
        <p:txBody>
          <a:bodyPr rtlCol="0"/>
          <a:lstStyle/>
          <a:p>
            <a:pPr rtl="0"/>
            <a:fld id="{B2D0F46D-59FD-4484-924E-E79DD516B5ED}" type="datetime1">
              <a:rPr lang="fr-FR" smtClean="0"/>
              <a:t>13/11/2024</a:t>
            </a:fld>
            <a:endParaRPr lang="en-US" dirty="0"/>
          </a:p>
        </p:txBody>
      </p:sp>
      <p:sp>
        <p:nvSpPr>
          <p:cNvPr id="8" name="Espace réservé du pied de page 7"/>
          <p:cNvSpPr>
            <a:spLocks noGrp="1"/>
          </p:cNvSpPr>
          <p:nvPr>
            <p:ph type="ftr" sz="quarter" idx="11"/>
          </p:nvPr>
        </p:nvSpPr>
        <p:spPr/>
        <p:txBody>
          <a:bodyPr rtlCol="0"/>
          <a:lstStyle/>
          <a:p>
            <a:pPr rtl="0"/>
            <a:endParaRPr lang="en-US" dirty="0"/>
          </a:p>
        </p:txBody>
      </p:sp>
      <p:sp>
        <p:nvSpPr>
          <p:cNvPr id="9" name="Espace réservé du numéro de diapositive 8"/>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8" name="Titre 1"/>
          <p:cNvSpPr>
            <a:spLocks noGrp="1"/>
          </p:cNvSpPr>
          <p:nvPr>
            <p:ph type="title"/>
          </p:nvPr>
        </p:nvSpPr>
        <p:spPr>
          <a:xfrm>
            <a:off x="575894" y="729658"/>
            <a:ext cx="11029616" cy="988332"/>
          </a:xfrm>
        </p:spPr>
        <p:txBody>
          <a:bodyPr rtlCol="0"/>
          <a:lstStyle/>
          <a:p>
            <a:pPr rtl="0"/>
            <a:r>
              <a:rPr lang="fr-FR"/>
              <a:t>Modifiez le style du titre</a:t>
            </a:r>
            <a:endParaRPr lang="en-US" dirty="0"/>
          </a:p>
        </p:txBody>
      </p:sp>
      <p:sp>
        <p:nvSpPr>
          <p:cNvPr id="3" name="Espace réservé de la date 2"/>
          <p:cNvSpPr>
            <a:spLocks noGrp="1"/>
          </p:cNvSpPr>
          <p:nvPr>
            <p:ph type="dt" sz="half" idx="10"/>
          </p:nvPr>
        </p:nvSpPr>
        <p:spPr/>
        <p:txBody>
          <a:bodyPr rtlCol="0"/>
          <a:lstStyle/>
          <a:p>
            <a:pPr rtl="0"/>
            <a:fld id="{0FAEC910-4AAA-42A1-A49C-7DDC64BC53C6}" type="datetime1">
              <a:rPr lang="fr-FR" smtClean="0"/>
              <a:t>13/11/2024</a:t>
            </a:fld>
            <a:endParaRPr lang="en-US" dirty="0"/>
          </a:p>
        </p:txBody>
      </p:sp>
      <p:sp>
        <p:nvSpPr>
          <p:cNvPr id="4" name="Espace réservé du pied de page 3"/>
          <p:cNvSpPr>
            <a:spLocks noGrp="1"/>
          </p:cNvSpPr>
          <p:nvPr>
            <p:ph type="ftr" sz="quarter" idx="11"/>
          </p:nvPr>
        </p:nvSpPr>
        <p:spPr/>
        <p:txBody>
          <a:bodyPr rtlCol="0"/>
          <a:lstStyle/>
          <a:p>
            <a:pPr rtl="0"/>
            <a:endParaRPr lang="en-US" dirty="0"/>
          </a:p>
        </p:txBody>
      </p:sp>
      <p:sp>
        <p:nvSpPr>
          <p:cNvPr id="5" name="Espace réservé du numéro de diapositive 4"/>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p>
            <a:pPr rtl="0"/>
            <a:fld id="{ACEC98BE-FCE2-445F-8146-3A7F8CC3881D}" type="datetime1">
              <a:rPr lang="fr-FR" smtClean="0"/>
              <a:t>13/11/2024</a:t>
            </a:fld>
            <a:endParaRPr lang="en-US" dirty="0"/>
          </a:p>
        </p:txBody>
      </p:sp>
      <p:sp>
        <p:nvSpPr>
          <p:cNvPr id="3" name="Espace réservé du pied de page 2"/>
          <p:cNvSpPr>
            <a:spLocks noGrp="1"/>
          </p:cNvSpPr>
          <p:nvPr>
            <p:ph type="ftr" sz="quarter" idx="11"/>
          </p:nvPr>
        </p:nvSpPr>
        <p:spPr/>
        <p:txBody>
          <a:bodyPr rtlCol="0"/>
          <a:lstStyle/>
          <a:p>
            <a:pPr rtl="0"/>
            <a:endParaRPr lang="en-US" dirty="0"/>
          </a:p>
        </p:txBody>
      </p:sp>
      <p:sp>
        <p:nvSpPr>
          <p:cNvPr id="4" name="Espace réservé du numéro de diapositive 3"/>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re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fr-FR"/>
              <a:t>Modifiez le style du titre</a:t>
            </a:r>
            <a:endParaRPr lang="en-US" dirty="0"/>
          </a:p>
        </p:txBody>
      </p:sp>
      <p:sp>
        <p:nvSpPr>
          <p:cNvPr id="3" name="Espace réservé du contenu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4" name="Espace réservé du texte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a:t>Cliquez pour modifier les styles du texte du masque</a:t>
            </a:r>
          </a:p>
        </p:txBody>
      </p:sp>
      <p:sp>
        <p:nvSpPr>
          <p:cNvPr id="8" name="Espace réservé de la date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6D0953DD-A6BD-427D-B7A8-BDE378B2E678}" type="datetime1">
              <a:rPr lang="fr-FR" smtClean="0"/>
              <a:t>13/11/2024</a:t>
            </a:fld>
            <a:endParaRPr lang="en-US" dirty="0"/>
          </a:p>
        </p:txBody>
      </p:sp>
      <p:sp>
        <p:nvSpPr>
          <p:cNvPr id="10" name="Espace réservé du pied de page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en-US" dirty="0"/>
          </a:p>
        </p:txBody>
      </p:sp>
      <p:sp>
        <p:nvSpPr>
          <p:cNvPr id="11" name="Espace réservé du numéro de diapositive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n-US" smtClean="0"/>
              <a:pPr/>
              <a:t>‹N°›</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fr-FR"/>
              <a:t>Modifiez le style du titre</a:t>
            </a:r>
            <a:endParaRPr lang="en-US" dirty="0"/>
          </a:p>
        </p:txBody>
      </p:sp>
      <p:sp>
        <p:nvSpPr>
          <p:cNvPr id="3" name="Espace réservé d’image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fr-FR"/>
              <a:t>Cliquez sur l'icône pour ajouter une image</a:t>
            </a:r>
            <a:endParaRPr lang="en-US" dirty="0"/>
          </a:p>
        </p:txBody>
      </p:sp>
      <p:sp>
        <p:nvSpPr>
          <p:cNvPr id="4" name="Espace réservé du texte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a:t>Cliquez pour modifier les styles du texte du masque</a:t>
            </a:r>
          </a:p>
        </p:txBody>
      </p:sp>
      <p:sp>
        <p:nvSpPr>
          <p:cNvPr id="5" name="Espace réservé de la date 4"/>
          <p:cNvSpPr>
            <a:spLocks noGrp="1"/>
          </p:cNvSpPr>
          <p:nvPr>
            <p:ph type="dt" sz="half" idx="10"/>
          </p:nvPr>
        </p:nvSpPr>
        <p:spPr/>
        <p:txBody>
          <a:bodyPr rtlCol="0"/>
          <a:lstStyle/>
          <a:p>
            <a:pPr rtl="0"/>
            <a:fld id="{47E77B56-6788-4F40-A65E-12AFEB3AC095}" type="datetime1">
              <a:rPr lang="fr-FR" smtClean="0"/>
              <a:t>13/11/2024</a:t>
            </a:fld>
            <a:endParaRPr lang="en-US" dirty="0"/>
          </a:p>
        </p:txBody>
      </p:sp>
      <p:sp>
        <p:nvSpPr>
          <p:cNvPr id="6" name="Espace réservé du pied de page 5"/>
          <p:cNvSpPr>
            <a:spLocks noGrp="1"/>
          </p:cNvSpPr>
          <p:nvPr>
            <p:ph type="ftr" sz="quarter" idx="11"/>
          </p:nvPr>
        </p:nvSpPr>
        <p:spPr/>
        <p:txBody>
          <a:bodyPr rtlCol="0"/>
          <a:lstStyle/>
          <a:p>
            <a:pPr algn="l" rtl="0"/>
            <a:endParaRPr lang="en-US" dirty="0"/>
          </a:p>
        </p:txBody>
      </p:sp>
      <p:sp>
        <p:nvSpPr>
          <p:cNvPr id="7" name="Espace réservé du numéro de diapositive 6"/>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9" name="Titre 1"/>
          <p:cNvSpPr>
            <a:spLocks noGrp="1"/>
          </p:cNvSpPr>
          <p:nvPr>
            <p:ph type="title"/>
          </p:nvPr>
        </p:nvSpPr>
        <p:spPr>
          <a:xfrm>
            <a:off x="581192" y="702156"/>
            <a:ext cx="11029616" cy="1013800"/>
          </a:xfrm>
        </p:spPr>
        <p:txBody>
          <a:bodyPr rtlCol="0"/>
          <a:lstStyle/>
          <a:p>
            <a:pPr rtl="0"/>
            <a:r>
              <a:rPr lang="fr-FR"/>
              <a:t>Modifiez le style du titre</a:t>
            </a:r>
            <a:endParaRPr lang="en-US" dirty="0"/>
          </a:p>
        </p:txBody>
      </p:sp>
      <p:sp>
        <p:nvSpPr>
          <p:cNvPr id="3" name="Espace réservé du texte vertical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4" name="Espace réservé de la date 3"/>
          <p:cNvSpPr>
            <a:spLocks noGrp="1"/>
          </p:cNvSpPr>
          <p:nvPr>
            <p:ph type="dt" sz="half" idx="10"/>
          </p:nvPr>
        </p:nvSpPr>
        <p:spPr/>
        <p:txBody>
          <a:bodyPr rtlCol="0"/>
          <a:lstStyle/>
          <a:p>
            <a:pPr rtl="0"/>
            <a:fld id="{1E5B03D9-FC89-4784-BD60-336471BA7724}" type="datetime1">
              <a:rPr lang="fr-FR" smtClean="0"/>
              <a:t>13/11/2024</a:t>
            </a:fld>
            <a:endParaRPr lang="en-US" dirty="0"/>
          </a:p>
        </p:txBody>
      </p:sp>
      <p:sp>
        <p:nvSpPr>
          <p:cNvPr id="5" name="Espace réservé du pied de page 4"/>
          <p:cNvSpPr>
            <a:spLocks noGrp="1"/>
          </p:cNvSpPr>
          <p:nvPr>
            <p:ph type="ftr" sz="quarter" idx="11"/>
          </p:nvPr>
        </p:nvSpPr>
        <p:spPr/>
        <p:txBody>
          <a:bodyPr rtlCol="0"/>
          <a:lstStyle/>
          <a:p>
            <a:pPr rtl="0"/>
            <a:endParaRPr lang="en-US" dirty="0"/>
          </a:p>
        </p:txBody>
      </p:sp>
      <p:sp>
        <p:nvSpPr>
          <p:cNvPr id="6" name="Espace réservé du numéro de diapositive 5"/>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re vertical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fr-FR"/>
              <a:t>Modifiez le style du titre</a:t>
            </a:r>
            <a:endParaRPr lang="en-US" dirty="0"/>
          </a:p>
        </p:txBody>
      </p:sp>
      <p:sp>
        <p:nvSpPr>
          <p:cNvPr id="3" name="Espace réservé du texte vertical 2"/>
          <p:cNvSpPr>
            <a:spLocks noGrp="1"/>
          </p:cNvSpPr>
          <p:nvPr>
            <p:ph type="body" orient="vert" idx="1"/>
          </p:nvPr>
        </p:nvSpPr>
        <p:spPr>
          <a:xfrm>
            <a:off x="774923" y="863600"/>
            <a:ext cx="7161625" cy="4807326"/>
          </a:xfrm>
        </p:spPr>
        <p:txBody>
          <a:bodyPr vert="eaVert" rtlCol="0" anchor="t"/>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Espace réservé de la date 10">
            <a:extLst>
              <a:ext uri="{FF2B5EF4-FFF2-40B4-BE49-F238E27FC236}">
                <a16:creationId xmlns:a16="http://schemas.microsoft.com/office/drawing/2014/main" id="{5C74A470-3BD3-4F33-80E5-67E6E87FCBE7}"/>
              </a:ext>
            </a:extLst>
          </p:cNvPr>
          <p:cNvSpPr>
            <a:spLocks noGrp="1"/>
          </p:cNvSpPr>
          <p:nvPr>
            <p:ph type="dt" sz="half" idx="10"/>
          </p:nvPr>
        </p:nvSpPr>
        <p:spPr/>
        <p:txBody>
          <a:bodyPr rtlCol="0"/>
          <a:lstStyle/>
          <a:p>
            <a:pPr rtl="0"/>
            <a:fld id="{D0216CB3-B929-446C-876F-83C9B86D9FDE}" type="datetime1">
              <a:rPr lang="fr-FR" smtClean="0"/>
              <a:t>13/11/2024</a:t>
            </a:fld>
            <a:endParaRPr lang="en-US" dirty="0"/>
          </a:p>
        </p:txBody>
      </p:sp>
      <p:sp>
        <p:nvSpPr>
          <p:cNvPr id="12" name="Espace réservé du pied de page 11">
            <a:extLst>
              <a:ext uri="{FF2B5EF4-FFF2-40B4-BE49-F238E27FC236}">
                <a16:creationId xmlns:a16="http://schemas.microsoft.com/office/drawing/2014/main" id="{9A3A30BA-DB50-4D7D-BCDE-17D20FB354DF}"/>
              </a:ext>
            </a:extLst>
          </p:cNvPr>
          <p:cNvSpPr>
            <a:spLocks noGrp="1"/>
          </p:cNvSpPr>
          <p:nvPr>
            <p:ph type="ftr" sz="quarter" idx="11"/>
          </p:nvPr>
        </p:nvSpPr>
        <p:spPr/>
        <p:txBody>
          <a:bodyPr rtlCol="0"/>
          <a:lstStyle/>
          <a:p>
            <a:pPr rtl="0"/>
            <a:endParaRPr lang="en-US" dirty="0"/>
          </a:p>
        </p:txBody>
      </p:sp>
      <p:sp>
        <p:nvSpPr>
          <p:cNvPr id="13" name="Espace réservé du numéro de diapositive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en-US" smtClean="0"/>
              <a:t>‹N°›</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au titre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fr"/>
              <a:t>Modifiez le style du titre</a:t>
            </a:r>
            <a:endParaRPr lang="en-US" dirty="0"/>
          </a:p>
        </p:txBody>
      </p:sp>
      <p:sp>
        <p:nvSpPr>
          <p:cNvPr id="3" name="Espace réservé du texte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fr"/>
              <a:t>Modifiez les styles du texte du masque</a:t>
            </a:r>
          </a:p>
          <a:p>
            <a:pPr lvl="1" rtl="0"/>
            <a:r>
              <a:rPr lang="fr"/>
              <a:t>Deuxième niveau</a:t>
            </a:r>
          </a:p>
          <a:p>
            <a:pPr lvl="2" rtl="0"/>
            <a:r>
              <a:rPr lang="fr"/>
              <a:t>Troisième niveau</a:t>
            </a:r>
          </a:p>
          <a:p>
            <a:pPr lvl="3" rtl="0"/>
            <a:r>
              <a:rPr lang="fr"/>
              <a:t>Quatrième niveau</a:t>
            </a:r>
          </a:p>
          <a:p>
            <a:pPr lvl="4" rtl="0"/>
            <a:r>
              <a:rPr lang="fr"/>
              <a:t>Cinquième niveau</a:t>
            </a:r>
            <a:endParaRPr lang="en-US" dirty="0"/>
          </a:p>
        </p:txBody>
      </p:sp>
      <p:sp>
        <p:nvSpPr>
          <p:cNvPr id="4" name="Espace réservé de la date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E69A0D1A-B1A6-4A33-B3AE-513EF3B4A7E7}" type="datetime1">
              <a:rPr lang="fr-FR" smtClean="0"/>
              <a:t>13/11/2024</a:t>
            </a:fld>
            <a:endParaRPr lang="en-US" dirty="0"/>
          </a:p>
        </p:txBody>
      </p:sp>
      <p:sp>
        <p:nvSpPr>
          <p:cNvPr id="5" name="Espace réservé du pied de page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pPr rtl="0"/>
            <a:endParaRPr lang="en-US" dirty="0"/>
          </a:p>
        </p:txBody>
      </p:sp>
      <p:sp>
        <p:nvSpPr>
          <p:cNvPr id="6" name="Espace réservé du numéro de diapositive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3A98EE3D-8CD1-4C3F-BD1C-C98C9596463C}" type="slidenum">
              <a:rPr lang="en-US" smtClean="0"/>
              <a:t>‹N°›</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8.png"/><Relationship Id="rId7" Type="http://schemas.openxmlformats.org/officeDocument/2006/relationships/image" Target="../media/image5.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10.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2.png"/><Relationship Id="rId1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6.xml"/><Relationship Id="rId16"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re 1">
            <a:extLst>
              <a:ext uri="{FF2B5EF4-FFF2-40B4-BE49-F238E27FC236}">
                <a16:creationId xmlns:a16="http://schemas.microsoft.com/office/drawing/2014/main" id="{1C21E816-31F5-48BB-BD02-D15F2F18B48A}"/>
              </a:ext>
            </a:extLst>
          </p:cNvPr>
          <p:cNvSpPr>
            <a:spLocks noGrp="1"/>
          </p:cNvSpPr>
          <p:nvPr>
            <p:ph type="ctrTitle"/>
          </p:nvPr>
        </p:nvSpPr>
        <p:spPr>
          <a:xfrm>
            <a:off x="581192" y="716040"/>
            <a:ext cx="8682552" cy="1205659"/>
          </a:xfrm>
        </p:spPr>
        <p:txBody>
          <a:bodyPr rtlCol="0">
            <a:normAutofit/>
          </a:bodyPr>
          <a:lstStyle/>
          <a:p>
            <a:pPr rtl="0"/>
            <a:r>
              <a:rPr lang="fr-FR" dirty="0"/>
              <a:t>Bilan</a:t>
            </a:r>
            <a:r>
              <a:rPr lang="fr" dirty="0"/>
              <a:t> des Douleurs abdominales chroniques</a:t>
            </a:r>
          </a:p>
        </p:txBody>
      </p:sp>
      <p:sp>
        <p:nvSpPr>
          <p:cNvPr id="20" name="Rectangle 19">
            <a:extLst>
              <a:ext uri="{FF2B5EF4-FFF2-40B4-BE49-F238E27FC236}">
                <a16:creationId xmlns:a16="http://schemas.microsoft.com/office/drawing/2014/main" id="{E7C6334F-6411-41EC-AD7D-179EDD8B5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E6B02CEE-3AF8-4349-9B3E-8970E6DF62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AAA01CF0-3FB5-44EB-B7DE-F2E86374C2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Image 5" descr="Zoom sur un logo&#10;&#10;Description générée automatiquement">
            <a:extLst>
              <a:ext uri="{FF2B5EF4-FFF2-40B4-BE49-F238E27FC236}">
                <a16:creationId xmlns:a16="http://schemas.microsoft.com/office/drawing/2014/main" id="{F1A8C364-94D4-4630-BAD0-78722F347055}"/>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448733" y="3114525"/>
            <a:ext cx="11260667" cy="3310466"/>
          </a:xfrm>
          <a:prstGeom prst="rect">
            <a:avLst/>
          </a:prstGeom>
        </p:spPr>
      </p:pic>
      <p:sp>
        <p:nvSpPr>
          <p:cNvPr id="5" name="ZoneTexte 4">
            <a:extLst>
              <a:ext uri="{FF2B5EF4-FFF2-40B4-BE49-F238E27FC236}">
                <a16:creationId xmlns:a16="http://schemas.microsoft.com/office/drawing/2014/main" id="{1CEEC862-B5A5-BEAD-7B86-A3E4C77DB3FB}"/>
              </a:ext>
            </a:extLst>
          </p:cNvPr>
          <p:cNvSpPr txBox="1"/>
          <p:nvPr/>
        </p:nvSpPr>
        <p:spPr>
          <a:xfrm>
            <a:off x="10934299" y="6541808"/>
            <a:ext cx="1819175" cy="276999"/>
          </a:xfrm>
          <a:prstGeom prst="rect">
            <a:avLst/>
          </a:prstGeom>
          <a:noFill/>
        </p:spPr>
        <p:txBody>
          <a:bodyPr wrap="square" rtlCol="0">
            <a:spAutoFit/>
          </a:bodyPr>
          <a:lstStyle/>
          <a:p>
            <a:r>
              <a:rPr lang="fr-FR" sz="1200" dirty="0"/>
              <a:t>Le 14.11.2024</a:t>
            </a:r>
          </a:p>
        </p:txBody>
      </p:sp>
      <p:pic>
        <p:nvPicPr>
          <p:cNvPr id="7" name="Image 6">
            <a:extLst>
              <a:ext uri="{FF2B5EF4-FFF2-40B4-BE49-F238E27FC236}">
                <a16:creationId xmlns:a16="http://schemas.microsoft.com/office/drawing/2014/main" id="{CF3400BF-0559-1E82-D88B-17222D68C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5899" y="803293"/>
            <a:ext cx="1793808" cy="972468"/>
          </a:xfrm>
          <a:prstGeom prst="rect">
            <a:avLst/>
          </a:prstGeom>
        </p:spPr>
      </p:pic>
      <p:sp>
        <p:nvSpPr>
          <p:cNvPr id="8" name="ZoneTexte 7">
            <a:extLst>
              <a:ext uri="{FF2B5EF4-FFF2-40B4-BE49-F238E27FC236}">
                <a16:creationId xmlns:a16="http://schemas.microsoft.com/office/drawing/2014/main" id="{114FA748-621E-9111-487F-C29CDF3EBEA4}"/>
              </a:ext>
            </a:extLst>
          </p:cNvPr>
          <p:cNvSpPr txBox="1"/>
          <p:nvPr/>
        </p:nvSpPr>
        <p:spPr>
          <a:xfrm>
            <a:off x="581191" y="2111094"/>
            <a:ext cx="7997730" cy="738664"/>
          </a:xfrm>
          <a:prstGeom prst="rect">
            <a:avLst/>
          </a:prstGeom>
          <a:noFill/>
        </p:spPr>
        <p:txBody>
          <a:bodyPr wrap="square" rtlCol="0">
            <a:spAutoFit/>
          </a:bodyPr>
          <a:lstStyle/>
          <a:p>
            <a:r>
              <a:rPr lang="fr-FR" sz="2400" b="1" dirty="0">
                <a:solidFill>
                  <a:schemeClr val="accent1"/>
                </a:solidFill>
              </a:rPr>
              <a:t>Dre Marion Allart</a:t>
            </a:r>
          </a:p>
          <a:p>
            <a:r>
              <a:rPr lang="fr-FR" dirty="0">
                <a:solidFill>
                  <a:schemeClr val="accent1"/>
                </a:solidFill>
              </a:rPr>
              <a:t>Médecin cheffe adjointe en Hépato-Gastroentérologie et Oncologie digestive</a:t>
            </a:r>
          </a:p>
        </p:txBody>
      </p: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18026-A687-8440-B906-7A644BEDF73D}"/>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9F57CEF-D147-64D6-D0E7-377EDFBB4E88}"/>
              </a:ext>
            </a:extLst>
          </p:cNvPr>
          <p:cNvSpPr>
            <a:spLocks noGrp="1"/>
          </p:cNvSpPr>
          <p:nvPr>
            <p:ph idx="1"/>
          </p:nvPr>
        </p:nvSpPr>
        <p:spPr>
          <a:xfrm>
            <a:off x="962192" y="1505712"/>
            <a:ext cx="11029615" cy="1752546"/>
          </a:xfrm>
        </p:spPr>
        <p:txBody>
          <a:bodyPr>
            <a:normAutofit/>
          </a:bodyPr>
          <a:lstStyle/>
          <a:p>
            <a:r>
              <a:rPr lang="fr-FR" sz="2400" dirty="0"/>
              <a:t>Aucun</a:t>
            </a:r>
            <a:endParaRPr lang="fr-FR" dirty="0"/>
          </a:p>
        </p:txBody>
      </p:sp>
      <p:sp>
        <p:nvSpPr>
          <p:cNvPr id="5" name="Titre 1">
            <a:extLst>
              <a:ext uri="{FF2B5EF4-FFF2-40B4-BE49-F238E27FC236}">
                <a16:creationId xmlns:a16="http://schemas.microsoft.com/office/drawing/2014/main" id="{230C9C37-0601-073A-EB65-6760188EFD4C}"/>
              </a:ext>
            </a:extLst>
          </p:cNvPr>
          <p:cNvSpPr txBox="1">
            <a:spLocks/>
          </p:cNvSpPr>
          <p:nvPr/>
        </p:nvSpPr>
        <p:spPr>
          <a:xfrm>
            <a:off x="681401" y="3042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Conflits d’intérêts</a:t>
            </a:r>
            <a:endParaRPr lang="fr-FR" dirty="0"/>
          </a:p>
        </p:txBody>
      </p:sp>
    </p:spTree>
    <p:extLst>
      <p:ext uri="{BB962C8B-B14F-4D97-AF65-F5344CB8AC3E}">
        <p14:creationId xmlns:p14="http://schemas.microsoft.com/office/powerpoint/2010/main" val="328608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8475D4A-A6B2-ECD6-BA86-E44FFC160DF7}"/>
              </a:ext>
            </a:extLst>
          </p:cNvPr>
          <p:cNvSpPr>
            <a:spLocks noGrp="1"/>
          </p:cNvSpPr>
          <p:nvPr>
            <p:ph idx="1"/>
          </p:nvPr>
        </p:nvSpPr>
        <p:spPr>
          <a:xfrm>
            <a:off x="581192" y="1545822"/>
            <a:ext cx="11029615" cy="4508446"/>
          </a:xfrm>
        </p:spPr>
        <p:txBody>
          <a:bodyPr>
            <a:normAutofit/>
          </a:bodyPr>
          <a:lstStyle/>
          <a:p>
            <a:r>
              <a:rPr lang="fr-FR" sz="2400" dirty="0"/>
              <a:t>Introduction</a:t>
            </a:r>
          </a:p>
          <a:p>
            <a:r>
              <a:rPr lang="fr-FR" sz="2400" dirty="0"/>
              <a:t>Orientation diagnostique</a:t>
            </a:r>
          </a:p>
          <a:p>
            <a:r>
              <a:rPr lang="fr-FR" sz="2400" dirty="0"/>
              <a:t>Etiologies </a:t>
            </a:r>
          </a:p>
          <a:p>
            <a:pPr lvl="1"/>
            <a:r>
              <a:rPr lang="fr-FR" sz="2100" dirty="0"/>
              <a:t>Avec Red Flags</a:t>
            </a:r>
          </a:p>
          <a:p>
            <a:pPr lvl="1"/>
            <a:r>
              <a:rPr lang="fr-FR" sz="2100" dirty="0"/>
              <a:t>Sans Red Flags</a:t>
            </a:r>
          </a:p>
          <a:p>
            <a:pPr lvl="1"/>
            <a:r>
              <a:rPr lang="fr-FR" sz="2100" dirty="0"/>
              <a:t>Causes rares</a:t>
            </a:r>
          </a:p>
          <a:p>
            <a:pPr lvl="1"/>
            <a:r>
              <a:rPr lang="fr-FR" sz="2100" dirty="0"/>
              <a:t>Causes rhumatologiques</a:t>
            </a:r>
          </a:p>
          <a:p>
            <a:r>
              <a:rPr lang="fr-FR" sz="2400" dirty="0" err="1"/>
              <a:t>Take</a:t>
            </a:r>
            <a:r>
              <a:rPr lang="fr-FR" sz="2400" dirty="0"/>
              <a:t> home message</a:t>
            </a:r>
            <a:endParaRPr lang="fr-FR" dirty="0"/>
          </a:p>
        </p:txBody>
      </p:sp>
      <p:sp>
        <p:nvSpPr>
          <p:cNvPr id="5" name="Titre 1">
            <a:extLst>
              <a:ext uri="{FF2B5EF4-FFF2-40B4-BE49-F238E27FC236}">
                <a16:creationId xmlns:a16="http://schemas.microsoft.com/office/drawing/2014/main" id="{3FCC33AC-63C2-E029-786F-4FB99536E1B6}"/>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PLAN</a:t>
            </a:r>
            <a:endParaRPr lang="fr-FR" dirty="0"/>
          </a:p>
        </p:txBody>
      </p:sp>
    </p:spTree>
    <p:extLst>
      <p:ext uri="{BB962C8B-B14F-4D97-AF65-F5344CB8AC3E}">
        <p14:creationId xmlns:p14="http://schemas.microsoft.com/office/powerpoint/2010/main" val="6985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8475D4A-A6B2-ECD6-BA86-E44FFC160DF7}"/>
              </a:ext>
            </a:extLst>
          </p:cNvPr>
          <p:cNvSpPr>
            <a:spLocks noGrp="1"/>
          </p:cNvSpPr>
          <p:nvPr>
            <p:ph idx="1"/>
          </p:nvPr>
        </p:nvSpPr>
        <p:spPr>
          <a:xfrm>
            <a:off x="581192" y="1549454"/>
            <a:ext cx="11029615" cy="1223518"/>
          </a:xfrm>
        </p:spPr>
        <p:txBody>
          <a:bodyPr>
            <a:normAutofit/>
          </a:bodyPr>
          <a:lstStyle/>
          <a:p>
            <a:r>
              <a:rPr lang="fr-FR" sz="2400" dirty="0"/>
              <a:t>Motif fréquent : 5-10% des consultations aux urgences </a:t>
            </a:r>
          </a:p>
        </p:txBody>
      </p:sp>
      <p:sp>
        <p:nvSpPr>
          <p:cNvPr id="5" name="Titre 1">
            <a:extLst>
              <a:ext uri="{FF2B5EF4-FFF2-40B4-BE49-F238E27FC236}">
                <a16:creationId xmlns:a16="http://schemas.microsoft.com/office/drawing/2014/main" id="{3FCC33AC-63C2-E029-786F-4FB99536E1B6}"/>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Introduction</a:t>
            </a:r>
            <a:endParaRPr lang="fr-FR" dirty="0"/>
          </a:p>
        </p:txBody>
      </p:sp>
      <p:pic>
        <p:nvPicPr>
          <p:cNvPr id="2" name="Bild 12">
            <a:extLst>
              <a:ext uri="{FF2B5EF4-FFF2-40B4-BE49-F238E27FC236}">
                <a16:creationId xmlns:a16="http://schemas.microsoft.com/office/drawing/2014/main" id="{F7A20C7D-DA85-58B0-B554-D50A1D4D8722}"/>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962162" y="1568162"/>
            <a:ext cx="759132" cy="154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contenu 2">
            <a:extLst>
              <a:ext uri="{FF2B5EF4-FFF2-40B4-BE49-F238E27FC236}">
                <a16:creationId xmlns:a16="http://schemas.microsoft.com/office/drawing/2014/main" id="{EEA4E7FB-9864-7F5D-5207-26ADD3AF3926}"/>
              </a:ext>
            </a:extLst>
          </p:cNvPr>
          <p:cNvSpPr txBox="1">
            <a:spLocks/>
          </p:cNvSpPr>
          <p:nvPr/>
        </p:nvSpPr>
        <p:spPr>
          <a:xfrm>
            <a:off x="581192" y="2570835"/>
            <a:ext cx="11029615" cy="1068572"/>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400" dirty="0"/>
              <a:t>Douleur &gt; 3 mois</a:t>
            </a:r>
          </a:p>
        </p:txBody>
      </p:sp>
      <p:sp>
        <p:nvSpPr>
          <p:cNvPr id="8" name="Espace réservé du contenu 2">
            <a:extLst>
              <a:ext uri="{FF2B5EF4-FFF2-40B4-BE49-F238E27FC236}">
                <a16:creationId xmlns:a16="http://schemas.microsoft.com/office/drawing/2014/main" id="{FC7A6179-5A2D-9C4E-2FE4-DFE6C0D73A08}"/>
              </a:ext>
            </a:extLst>
          </p:cNvPr>
          <p:cNvSpPr txBox="1">
            <a:spLocks/>
          </p:cNvSpPr>
          <p:nvPr/>
        </p:nvSpPr>
        <p:spPr>
          <a:xfrm>
            <a:off x="581191" y="3522608"/>
            <a:ext cx="11029615" cy="1068572"/>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400" dirty="0"/>
              <a:t>Etiologies nombreuses</a:t>
            </a:r>
          </a:p>
        </p:txBody>
      </p:sp>
      <p:sp>
        <p:nvSpPr>
          <p:cNvPr id="9" name="ZoneTexte 8">
            <a:extLst>
              <a:ext uri="{FF2B5EF4-FFF2-40B4-BE49-F238E27FC236}">
                <a16:creationId xmlns:a16="http://schemas.microsoft.com/office/drawing/2014/main" id="{45B26032-B050-0B48-E1D5-B47B3458CA06}"/>
              </a:ext>
            </a:extLst>
          </p:cNvPr>
          <p:cNvSpPr txBox="1"/>
          <p:nvPr/>
        </p:nvSpPr>
        <p:spPr>
          <a:xfrm>
            <a:off x="77908" y="6496256"/>
            <a:ext cx="6096000" cy="261610"/>
          </a:xfrm>
          <a:prstGeom prst="rect">
            <a:avLst/>
          </a:prstGeom>
          <a:noFill/>
        </p:spPr>
        <p:txBody>
          <a:bodyPr wrap="square">
            <a:spAutoFit/>
          </a:bodyPr>
          <a:lstStyle/>
          <a:p>
            <a:r>
              <a:rPr lang="fr-FR" sz="1100" b="0" i="1" dirty="0">
                <a:solidFill>
                  <a:srgbClr val="58585A"/>
                </a:solidFill>
                <a:effectLst/>
              </a:rPr>
              <a:t>Evaluation of the </a:t>
            </a:r>
            <a:r>
              <a:rPr lang="fr-FR" sz="1100" b="0" i="1" dirty="0" err="1">
                <a:solidFill>
                  <a:srgbClr val="58585A"/>
                </a:solidFill>
                <a:effectLst/>
              </a:rPr>
              <a:t>adult</a:t>
            </a:r>
            <a:r>
              <a:rPr lang="fr-FR" sz="1100" b="0" i="1" dirty="0">
                <a:solidFill>
                  <a:srgbClr val="58585A"/>
                </a:solidFill>
                <a:effectLst/>
              </a:rPr>
              <a:t> </a:t>
            </a:r>
            <a:r>
              <a:rPr lang="fr-FR" sz="1100" b="0" i="1" dirty="0" err="1">
                <a:solidFill>
                  <a:srgbClr val="58585A"/>
                </a:solidFill>
                <a:effectLst/>
              </a:rPr>
              <a:t>with</a:t>
            </a:r>
            <a:r>
              <a:rPr lang="fr-FR" sz="1100" b="0" i="1" dirty="0">
                <a:solidFill>
                  <a:srgbClr val="58585A"/>
                </a:solidFill>
                <a:effectLst/>
              </a:rPr>
              <a:t> abdominal pain in the emergency </a:t>
            </a:r>
            <a:r>
              <a:rPr lang="fr-FR" sz="1100" b="0" i="1" dirty="0" err="1">
                <a:solidFill>
                  <a:srgbClr val="58585A"/>
                </a:solidFill>
                <a:effectLst/>
              </a:rPr>
              <a:t>department</a:t>
            </a:r>
            <a:r>
              <a:rPr lang="fr-FR" sz="1100" b="0" i="1" dirty="0">
                <a:solidFill>
                  <a:srgbClr val="58585A"/>
                </a:solidFill>
                <a:effectLst/>
              </a:rPr>
              <a:t> – </a:t>
            </a:r>
            <a:r>
              <a:rPr lang="fr-FR" sz="1100" b="0" i="1" dirty="0" err="1">
                <a:solidFill>
                  <a:srgbClr val="58585A"/>
                </a:solidFill>
                <a:effectLst/>
              </a:rPr>
              <a:t>UpToDate</a:t>
            </a:r>
            <a:r>
              <a:rPr lang="fr-FR" sz="1100" b="0" i="1" dirty="0">
                <a:solidFill>
                  <a:srgbClr val="58585A"/>
                </a:solidFill>
                <a:effectLst/>
              </a:rPr>
              <a:t> 2023</a:t>
            </a:r>
            <a:endParaRPr lang="fr-FR" sz="1100" i="1" dirty="0"/>
          </a:p>
        </p:txBody>
      </p:sp>
      <p:sp>
        <p:nvSpPr>
          <p:cNvPr id="10" name="Ellipse 9">
            <a:extLst>
              <a:ext uri="{FF2B5EF4-FFF2-40B4-BE49-F238E27FC236}">
                <a16:creationId xmlns:a16="http://schemas.microsoft.com/office/drawing/2014/main" id="{890E3EF5-BA21-9288-2693-F43D4F45445B}"/>
              </a:ext>
            </a:extLst>
          </p:cNvPr>
          <p:cNvSpPr/>
          <p:nvPr/>
        </p:nvSpPr>
        <p:spPr>
          <a:xfrm>
            <a:off x="1200593" y="4636161"/>
            <a:ext cx="3060404" cy="1520297"/>
          </a:xfrm>
          <a:prstGeom prst="ellips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89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Causes digestives</a:t>
            </a:r>
          </a:p>
        </p:txBody>
      </p:sp>
      <p:sp>
        <p:nvSpPr>
          <p:cNvPr id="11" name="Ellipse 10">
            <a:extLst>
              <a:ext uri="{FF2B5EF4-FFF2-40B4-BE49-F238E27FC236}">
                <a16:creationId xmlns:a16="http://schemas.microsoft.com/office/drawing/2014/main" id="{70CF55CD-16C5-73D7-1C49-8CC02D3C11E9}"/>
              </a:ext>
            </a:extLst>
          </p:cNvPr>
          <p:cNvSpPr/>
          <p:nvPr/>
        </p:nvSpPr>
        <p:spPr>
          <a:xfrm>
            <a:off x="4642001" y="4668672"/>
            <a:ext cx="3060404" cy="1520297"/>
          </a:xfrm>
          <a:prstGeom prst="ellipse">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Causes extra-digestives</a:t>
            </a:r>
          </a:p>
        </p:txBody>
      </p:sp>
      <p:sp>
        <p:nvSpPr>
          <p:cNvPr id="6" name="Ellipse 5">
            <a:extLst>
              <a:ext uri="{FF2B5EF4-FFF2-40B4-BE49-F238E27FC236}">
                <a16:creationId xmlns:a16="http://schemas.microsoft.com/office/drawing/2014/main" id="{005076D3-DC4C-A5D7-B00F-E377FE3140BD}"/>
              </a:ext>
            </a:extLst>
          </p:cNvPr>
          <p:cNvSpPr/>
          <p:nvPr/>
        </p:nvSpPr>
        <p:spPr>
          <a:xfrm>
            <a:off x="8069253" y="4668672"/>
            <a:ext cx="3060404" cy="1520297"/>
          </a:xfrm>
          <a:prstGeom prst="ellipse">
            <a:avLst/>
          </a:prstGeom>
          <a:solidFill>
            <a:schemeClr val="accent4">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Causes rares</a:t>
            </a:r>
          </a:p>
        </p:txBody>
      </p:sp>
    </p:spTree>
    <p:extLst>
      <p:ext uri="{BB962C8B-B14F-4D97-AF65-F5344CB8AC3E}">
        <p14:creationId xmlns:p14="http://schemas.microsoft.com/office/powerpoint/2010/main" val="78659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animBg="1"/>
      <p:bldP spid="11"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662AD254-CB4C-D23C-3C57-F63DCCA623DE}"/>
              </a:ext>
            </a:extLst>
          </p:cNvPr>
          <p:cNvSpPr txBox="1"/>
          <p:nvPr/>
        </p:nvSpPr>
        <p:spPr>
          <a:xfrm>
            <a:off x="1803400" y="-944515"/>
            <a:ext cx="4292600" cy="646331"/>
          </a:xfrm>
          <a:prstGeom prst="rect">
            <a:avLst/>
          </a:prstGeom>
          <a:noFill/>
        </p:spPr>
        <p:txBody>
          <a:bodyPr wrap="square" rtlCol="0">
            <a:spAutoFit/>
          </a:bodyPr>
          <a:lstStyle/>
          <a:p>
            <a:r>
              <a:rPr lang="fr-FR" u="sng" dirty="0"/>
              <a:t>Caractérisation de la douleur </a:t>
            </a:r>
            <a:r>
              <a:rPr lang="fr-FR" dirty="0"/>
              <a:t>:</a:t>
            </a:r>
          </a:p>
          <a:p>
            <a:r>
              <a:rPr lang="fr-FR" dirty="0"/>
              <a:t>- </a:t>
            </a:r>
          </a:p>
        </p:txBody>
      </p:sp>
      <p:pic>
        <p:nvPicPr>
          <p:cNvPr id="15" name="Image 14">
            <a:extLst>
              <a:ext uri="{FF2B5EF4-FFF2-40B4-BE49-F238E27FC236}">
                <a16:creationId xmlns:a16="http://schemas.microsoft.com/office/drawing/2014/main" id="{AFC9B532-0583-2E26-6A4D-721CAB9972B6}"/>
              </a:ext>
            </a:extLst>
          </p:cNvPr>
          <p:cNvPicPr>
            <a:picLocks noChangeAspect="1"/>
          </p:cNvPicPr>
          <p:nvPr/>
        </p:nvPicPr>
        <p:blipFill rotWithShape="1">
          <a:blip r:embed="rId2"/>
          <a:srcRect l="66028" t="11783" r="25064" b="72093"/>
          <a:stretch/>
        </p:blipFill>
        <p:spPr>
          <a:xfrm>
            <a:off x="4716501" y="1429061"/>
            <a:ext cx="2758997" cy="4213586"/>
          </a:xfrm>
          <a:prstGeom prst="rect">
            <a:avLst/>
          </a:prstGeom>
        </p:spPr>
      </p:pic>
      <p:sp>
        <p:nvSpPr>
          <p:cNvPr id="16" name="ZoneTexte 15">
            <a:extLst>
              <a:ext uri="{FF2B5EF4-FFF2-40B4-BE49-F238E27FC236}">
                <a16:creationId xmlns:a16="http://schemas.microsoft.com/office/drawing/2014/main" id="{4D243272-68E9-6480-F758-39EE1E3F8FF4}"/>
              </a:ext>
            </a:extLst>
          </p:cNvPr>
          <p:cNvSpPr txBox="1"/>
          <p:nvPr/>
        </p:nvSpPr>
        <p:spPr>
          <a:xfrm>
            <a:off x="525982" y="2353506"/>
            <a:ext cx="3958043" cy="1015663"/>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8900000" scaled="1"/>
            <a:tileRect/>
          </a:gradFill>
        </p:spPr>
        <p:txBody>
          <a:bodyPr wrap="square" rtlCol="0">
            <a:spAutoFit/>
          </a:bodyPr>
          <a:lstStyle/>
          <a:p>
            <a:r>
              <a:rPr lang="fr-FR" sz="2000" u="sng" dirty="0"/>
              <a:t>Hypochondre droit</a:t>
            </a:r>
            <a:r>
              <a:rPr lang="fr-FR" sz="2000" dirty="0"/>
              <a:t>:</a:t>
            </a:r>
          </a:p>
          <a:p>
            <a:r>
              <a:rPr lang="fr-FR" sz="2000" dirty="0"/>
              <a:t>Pathologie biliaire ou vésiculaire</a:t>
            </a:r>
          </a:p>
          <a:p>
            <a:r>
              <a:rPr lang="fr-FR" sz="2000" dirty="0"/>
              <a:t>Pathologie pulmonaire basse</a:t>
            </a:r>
          </a:p>
        </p:txBody>
      </p:sp>
      <p:sp>
        <p:nvSpPr>
          <p:cNvPr id="17" name="ZoneTexte 16">
            <a:extLst>
              <a:ext uri="{FF2B5EF4-FFF2-40B4-BE49-F238E27FC236}">
                <a16:creationId xmlns:a16="http://schemas.microsoft.com/office/drawing/2014/main" id="{E440BADA-AF12-1536-288B-77A735881C39}"/>
              </a:ext>
            </a:extLst>
          </p:cNvPr>
          <p:cNvSpPr txBox="1"/>
          <p:nvPr/>
        </p:nvSpPr>
        <p:spPr>
          <a:xfrm>
            <a:off x="525981" y="3369169"/>
            <a:ext cx="3958043" cy="1015663"/>
          </a:xfrm>
          <a:prstGeom prst="rect">
            <a:avLst/>
          </a:prstGeom>
          <a:solidFill>
            <a:srgbClr val="FF99CC"/>
          </a:solidFill>
        </p:spPr>
        <p:txBody>
          <a:bodyPr wrap="square" rtlCol="0">
            <a:spAutoFit/>
          </a:bodyPr>
          <a:lstStyle/>
          <a:p>
            <a:r>
              <a:rPr lang="fr-FR" sz="2000" u="sng" dirty="0"/>
              <a:t>Flanc droit</a:t>
            </a:r>
            <a:r>
              <a:rPr lang="fr-FR" sz="2000" dirty="0"/>
              <a:t>:</a:t>
            </a:r>
          </a:p>
          <a:p>
            <a:r>
              <a:rPr lang="fr-FR" sz="2000" dirty="0"/>
              <a:t>Pathologie rénale droite</a:t>
            </a:r>
          </a:p>
          <a:p>
            <a:r>
              <a:rPr lang="fr-FR" sz="2000" dirty="0"/>
              <a:t>Colite, iléite</a:t>
            </a:r>
          </a:p>
        </p:txBody>
      </p:sp>
      <p:sp>
        <p:nvSpPr>
          <p:cNvPr id="18" name="ZoneTexte 17">
            <a:extLst>
              <a:ext uri="{FF2B5EF4-FFF2-40B4-BE49-F238E27FC236}">
                <a16:creationId xmlns:a16="http://schemas.microsoft.com/office/drawing/2014/main" id="{18C819E5-2867-567A-8FF4-75C8F0CE7B69}"/>
              </a:ext>
            </a:extLst>
          </p:cNvPr>
          <p:cNvSpPr txBox="1"/>
          <p:nvPr/>
        </p:nvSpPr>
        <p:spPr>
          <a:xfrm>
            <a:off x="525981" y="4384832"/>
            <a:ext cx="3958043" cy="1323439"/>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p:spPr>
        <p:txBody>
          <a:bodyPr wrap="square" rtlCol="0">
            <a:spAutoFit/>
          </a:bodyPr>
          <a:lstStyle/>
          <a:p>
            <a:r>
              <a:rPr lang="fr-FR" sz="2000" u="sng" dirty="0"/>
              <a:t>Fosse iliaque droite</a:t>
            </a:r>
            <a:r>
              <a:rPr lang="fr-FR" sz="2000" dirty="0"/>
              <a:t>:</a:t>
            </a:r>
          </a:p>
          <a:p>
            <a:r>
              <a:rPr lang="fr-FR" sz="2000" dirty="0"/>
              <a:t>Appendicite, appendagite</a:t>
            </a:r>
          </a:p>
          <a:p>
            <a:r>
              <a:rPr lang="fr-FR" sz="2000" dirty="0"/>
              <a:t>Iléite, colite</a:t>
            </a:r>
          </a:p>
          <a:p>
            <a:r>
              <a:rPr lang="fr-FR" sz="2000" dirty="0"/>
              <a:t>Hernie inguinale droite</a:t>
            </a:r>
          </a:p>
        </p:txBody>
      </p:sp>
      <p:sp>
        <p:nvSpPr>
          <p:cNvPr id="19" name="ZoneTexte 18">
            <a:extLst>
              <a:ext uri="{FF2B5EF4-FFF2-40B4-BE49-F238E27FC236}">
                <a16:creationId xmlns:a16="http://schemas.microsoft.com/office/drawing/2014/main" id="{27037D38-9580-A829-3709-94B9D4E3E8EA}"/>
              </a:ext>
            </a:extLst>
          </p:cNvPr>
          <p:cNvSpPr txBox="1"/>
          <p:nvPr/>
        </p:nvSpPr>
        <p:spPr>
          <a:xfrm>
            <a:off x="4716278" y="5687274"/>
            <a:ext cx="3645826" cy="1015663"/>
          </a:xfrm>
          <a:prstGeom prst="rect">
            <a:avLst/>
          </a:prstGeom>
          <a:gradFill flip="none" rotWithShape="1">
            <a:gsLst>
              <a:gs pos="0">
                <a:srgbClr val="9966FF">
                  <a:tint val="66000"/>
                  <a:satMod val="160000"/>
                </a:srgbClr>
              </a:gs>
              <a:gs pos="50000">
                <a:srgbClr val="9966FF">
                  <a:tint val="44500"/>
                  <a:satMod val="160000"/>
                </a:srgbClr>
              </a:gs>
              <a:gs pos="100000">
                <a:srgbClr val="9966FF">
                  <a:tint val="23500"/>
                  <a:satMod val="160000"/>
                </a:srgbClr>
              </a:gs>
            </a:gsLst>
            <a:lin ang="2700000" scaled="1"/>
            <a:tileRect/>
          </a:gradFill>
        </p:spPr>
        <p:txBody>
          <a:bodyPr wrap="square" rtlCol="0">
            <a:spAutoFit/>
          </a:bodyPr>
          <a:lstStyle/>
          <a:p>
            <a:r>
              <a:rPr lang="fr-FR" sz="2000" u="sng" dirty="0"/>
              <a:t>Hypogastre</a:t>
            </a:r>
            <a:r>
              <a:rPr lang="fr-FR" sz="2000" dirty="0"/>
              <a:t>:</a:t>
            </a:r>
          </a:p>
          <a:p>
            <a:r>
              <a:rPr lang="fr-FR" sz="2000" dirty="0"/>
              <a:t>Pathologie gynécologique</a:t>
            </a:r>
          </a:p>
          <a:p>
            <a:r>
              <a:rPr lang="fr-FR" sz="2000" dirty="0"/>
              <a:t>Pathologie vésicale</a:t>
            </a:r>
          </a:p>
        </p:txBody>
      </p:sp>
      <p:sp>
        <p:nvSpPr>
          <p:cNvPr id="20" name="ZoneTexte 19">
            <a:extLst>
              <a:ext uri="{FF2B5EF4-FFF2-40B4-BE49-F238E27FC236}">
                <a16:creationId xmlns:a16="http://schemas.microsoft.com/office/drawing/2014/main" id="{56624103-32A1-CA99-BFAB-320C20F80B29}"/>
              </a:ext>
            </a:extLst>
          </p:cNvPr>
          <p:cNvSpPr txBox="1"/>
          <p:nvPr/>
        </p:nvSpPr>
        <p:spPr>
          <a:xfrm>
            <a:off x="8610600" y="4325718"/>
            <a:ext cx="3448086" cy="1323439"/>
          </a:xfrm>
          <a:prstGeom prst="rect">
            <a:avLst/>
          </a:prstGeom>
          <a:solidFill>
            <a:schemeClr val="accent6">
              <a:lumMod val="20000"/>
              <a:lumOff val="80000"/>
            </a:schemeClr>
          </a:solidFill>
        </p:spPr>
        <p:txBody>
          <a:bodyPr wrap="square" rtlCol="0">
            <a:spAutoFit/>
          </a:bodyPr>
          <a:lstStyle/>
          <a:p>
            <a:r>
              <a:rPr lang="fr-FR" sz="2000" u="sng" dirty="0"/>
              <a:t>Fosse iliaque gauche</a:t>
            </a:r>
            <a:r>
              <a:rPr lang="fr-FR" sz="2000" dirty="0"/>
              <a:t>:</a:t>
            </a:r>
          </a:p>
          <a:p>
            <a:r>
              <a:rPr lang="fr-FR" sz="2000" dirty="0"/>
              <a:t>Diverticulite</a:t>
            </a:r>
          </a:p>
          <a:p>
            <a:r>
              <a:rPr lang="fr-FR" sz="2000" dirty="0"/>
              <a:t>Colite</a:t>
            </a:r>
          </a:p>
          <a:p>
            <a:r>
              <a:rPr lang="fr-FR" sz="2000" dirty="0"/>
              <a:t>Hernie inguinale gauche</a:t>
            </a:r>
          </a:p>
        </p:txBody>
      </p:sp>
      <p:sp>
        <p:nvSpPr>
          <p:cNvPr id="21" name="ZoneTexte 20">
            <a:extLst>
              <a:ext uri="{FF2B5EF4-FFF2-40B4-BE49-F238E27FC236}">
                <a16:creationId xmlns:a16="http://schemas.microsoft.com/office/drawing/2014/main" id="{84666292-91BF-64F4-EE20-93602323F5DB}"/>
              </a:ext>
            </a:extLst>
          </p:cNvPr>
          <p:cNvSpPr txBox="1"/>
          <p:nvPr/>
        </p:nvSpPr>
        <p:spPr>
          <a:xfrm>
            <a:off x="7707974" y="3613524"/>
            <a:ext cx="4372062" cy="707886"/>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p:spPr>
        <p:txBody>
          <a:bodyPr wrap="square" rtlCol="0">
            <a:spAutoFit/>
          </a:bodyPr>
          <a:lstStyle/>
          <a:p>
            <a:r>
              <a:rPr lang="fr-FR" sz="2000" u="sng" dirty="0"/>
              <a:t>Flanc gauche</a:t>
            </a:r>
            <a:r>
              <a:rPr lang="fr-FR" sz="2000" dirty="0"/>
              <a:t>:</a:t>
            </a:r>
          </a:p>
          <a:p>
            <a:r>
              <a:rPr lang="fr-FR" sz="2000" dirty="0"/>
              <a:t>Pathologie rénale gauche ou splénique</a:t>
            </a:r>
          </a:p>
        </p:txBody>
      </p:sp>
      <p:sp>
        <p:nvSpPr>
          <p:cNvPr id="22" name="ZoneTexte 21">
            <a:extLst>
              <a:ext uri="{FF2B5EF4-FFF2-40B4-BE49-F238E27FC236}">
                <a16:creationId xmlns:a16="http://schemas.microsoft.com/office/drawing/2014/main" id="{8451E0F8-DDC2-45B5-0F47-B62C301093CF}"/>
              </a:ext>
            </a:extLst>
          </p:cNvPr>
          <p:cNvSpPr txBox="1"/>
          <p:nvPr/>
        </p:nvSpPr>
        <p:spPr>
          <a:xfrm>
            <a:off x="7707974" y="2307390"/>
            <a:ext cx="4372062" cy="1323439"/>
          </a:xfrm>
          <a:prstGeom prst="rect">
            <a:avLst/>
          </a:prstGeom>
          <a:gradFill flip="none" rotWithShape="1">
            <a:gsLst>
              <a:gs pos="0">
                <a:srgbClr val="009999">
                  <a:tint val="66000"/>
                  <a:satMod val="160000"/>
                </a:srgbClr>
              </a:gs>
              <a:gs pos="50000">
                <a:srgbClr val="009999">
                  <a:tint val="44500"/>
                  <a:satMod val="160000"/>
                </a:srgbClr>
              </a:gs>
              <a:gs pos="100000">
                <a:srgbClr val="009999">
                  <a:tint val="23500"/>
                  <a:satMod val="160000"/>
                </a:srgbClr>
              </a:gs>
            </a:gsLst>
            <a:lin ang="2700000" scaled="1"/>
            <a:tileRect/>
          </a:gradFill>
        </p:spPr>
        <p:txBody>
          <a:bodyPr wrap="square" rtlCol="0">
            <a:spAutoFit/>
          </a:bodyPr>
          <a:lstStyle/>
          <a:p>
            <a:r>
              <a:rPr lang="fr-FR" sz="2000" u="sng" dirty="0"/>
              <a:t>Hypochondre gauche</a:t>
            </a:r>
            <a:r>
              <a:rPr lang="fr-FR" sz="2000" dirty="0"/>
              <a:t>:</a:t>
            </a:r>
          </a:p>
          <a:p>
            <a:r>
              <a:rPr lang="fr-FR" sz="2000" dirty="0"/>
              <a:t>Pathologie pulmonaire basse ou cardiaque</a:t>
            </a:r>
          </a:p>
          <a:p>
            <a:r>
              <a:rPr lang="fr-FR" sz="2000" dirty="0"/>
              <a:t>Pathologie gastrique ou pancréatique</a:t>
            </a:r>
          </a:p>
        </p:txBody>
      </p:sp>
      <p:sp>
        <p:nvSpPr>
          <p:cNvPr id="23" name="ZoneTexte 22">
            <a:extLst>
              <a:ext uri="{FF2B5EF4-FFF2-40B4-BE49-F238E27FC236}">
                <a16:creationId xmlns:a16="http://schemas.microsoft.com/office/drawing/2014/main" id="{E4AD78CA-E414-BF7C-E8D1-26F5748C2CEC}"/>
              </a:ext>
            </a:extLst>
          </p:cNvPr>
          <p:cNvSpPr txBox="1"/>
          <p:nvPr/>
        </p:nvSpPr>
        <p:spPr>
          <a:xfrm>
            <a:off x="7707974" y="1288730"/>
            <a:ext cx="4372062" cy="1015663"/>
          </a:xfrm>
          <a:prstGeom prst="rect">
            <a:avLst/>
          </a:prstGeom>
          <a:gradFill flip="none" rotWithShape="1">
            <a:gsLst>
              <a:gs pos="0">
                <a:srgbClr val="99CC00">
                  <a:tint val="66000"/>
                  <a:satMod val="160000"/>
                </a:srgbClr>
              </a:gs>
              <a:gs pos="50000">
                <a:srgbClr val="99CC00">
                  <a:tint val="44500"/>
                  <a:satMod val="160000"/>
                </a:srgbClr>
              </a:gs>
              <a:gs pos="100000">
                <a:srgbClr val="99CC00">
                  <a:tint val="23500"/>
                  <a:satMod val="160000"/>
                </a:srgbClr>
              </a:gs>
            </a:gsLst>
            <a:lin ang="2700000" scaled="1"/>
            <a:tileRect/>
          </a:gradFill>
        </p:spPr>
        <p:txBody>
          <a:bodyPr wrap="square" rtlCol="0">
            <a:spAutoFit/>
          </a:bodyPr>
          <a:lstStyle/>
          <a:p>
            <a:r>
              <a:rPr lang="fr-FR" sz="2000" u="sng" dirty="0"/>
              <a:t>Epigastre:</a:t>
            </a:r>
            <a:endParaRPr lang="fr-FR" sz="2000" dirty="0"/>
          </a:p>
          <a:p>
            <a:r>
              <a:rPr lang="fr-FR" sz="2000" dirty="0"/>
              <a:t>Pathologie cardiaque</a:t>
            </a:r>
          </a:p>
          <a:p>
            <a:r>
              <a:rPr lang="fr-FR" sz="2000" dirty="0"/>
              <a:t>Pathologie gastrique ou pancréatique</a:t>
            </a:r>
          </a:p>
        </p:txBody>
      </p:sp>
      <p:sp>
        <p:nvSpPr>
          <p:cNvPr id="24" name="ZoneTexte 23">
            <a:extLst>
              <a:ext uri="{FF2B5EF4-FFF2-40B4-BE49-F238E27FC236}">
                <a16:creationId xmlns:a16="http://schemas.microsoft.com/office/drawing/2014/main" id="{B0EDF891-CFF6-A569-0A5B-CE39C214069F}"/>
              </a:ext>
            </a:extLst>
          </p:cNvPr>
          <p:cNvSpPr txBox="1"/>
          <p:nvPr/>
        </p:nvSpPr>
        <p:spPr>
          <a:xfrm>
            <a:off x="525981" y="5675852"/>
            <a:ext cx="3958043" cy="1015663"/>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p:spPr>
        <p:txBody>
          <a:bodyPr wrap="square" rtlCol="0">
            <a:spAutoFit/>
          </a:bodyPr>
          <a:lstStyle/>
          <a:p>
            <a:r>
              <a:rPr lang="fr-FR" sz="2000" u="sng" dirty="0"/>
              <a:t>Péri-ombilicale</a:t>
            </a:r>
            <a:r>
              <a:rPr lang="fr-FR" sz="2000" dirty="0"/>
              <a:t>:</a:t>
            </a:r>
          </a:p>
          <a:p>
            <a:r>
              <a:rPr lang="fr-FR" sz="2000" dirty="0"/>
              <a:t>Pathologie pancréatique, gastrique, colique, intestinale</a:t>
            </a:r>
          </a:p>
        </p:txBody>
      </p:sp>
      <p:sp>
        <p:nvSpPr>
          <p:cNvPr id="25" name="ZoneTexte 24">
            <a:extLst>
              <a:ext uri="{FF2B5EF4-FFF2-40B4-BE49-F238E27FC236}">
                <a16:creationId xmlns:a16="http://schemas.microsoft.com/office/drawing/2014/main" id="{C04C8151-2554-52D8-C489-34EE7C1CCE86}"/>
              </a:ext>
            </a:extLst>
          </p:cNvPr>
          <p:cNvSpPr txBox="1"/>
          <p:nvPr/>
        </p:nvSpPr>
        <p:spPr>
          <a:xfrm>
            <a:off x="525981" y="1029984"/>
            <a:ext cx="3958043" cy="1323439"/>
          </a:xfrm>
          <a:prstGeom prst="rect">
            <a:avLst/>
          </a:prstGeom>
          <a:solidFill>
            <a:srgbClr val="FF0000"/>
          </a:solidFill>
        </p:spPr>
        <p:txBody>
          <a:bodyPr wrap="square" rtlCol="0">
            <a:spAutoFit/>
          </a:bodyPr>
          <a:lstStyle/>
          <a:p>
            <a:r>
              <a:rPr lang="fr-FR" sz="2000" u="sng" dirty="0">
                <a:solidFill>
                  <a:schemeClr val="bg1"/>
                </a:solidFill>
              </a:rPr>
              <a:t>Diffuses</a:t>
            </a:r>
            <a:r>
              <a:rPr lang="fr-FR" sz="2000" dirty="0">
                <a:solidFill>
                  <a:schemeClr val="bg1"/>
                </a:solidFill>
              </a:rPr>
              <a:t>:</a:t>
            </a:r>
          </a:p>
          <a:p>
            <a:r>
              <a:rPr lang="fr-FR" sz="2000" dirty="0">
                <a:solidFill>
                  <a:schemeClr val="bg1"/>
                </a:solidFill>
              </a:rPr>
              <a:t>Ischémie mésentérique chronique, maladie </a:t>
            </a:r>
            <a:r>
              <a:rPr lang="fr-FR" sz="2000" dirty="0" err="1">
                <a:solidFill>
                  <a:schemeClr val="bg1"/>
                </a:solidFill>
              </a:rPr>
              <a:t>coeliaque</a:t>
            </a:r>
            <a:r>
              <a:rPr lang="fr-FR" sz="2000" dirty="0">
                <a:solidFill>
                  <a:schemeClr val="bg1"/>
                </a:solidFill>
              </a:rPr>
              <a:t>, dysthyroïdie, neuropathie diabétique</a:t>
            </a:r>
          </a:p>
        </p:txBody>
      </p:sp>
      <p:sp>
        <p:nvSpPr>
          <p:cNvPr id="9" name="Titre 1">
            <a:extLst>
              <a:ext uri="{FF2B5EF4-FFF2-40B4-BE49-F238E27FC236}">
                <a16:creationId xmlns:a16="http://schemas.microsoft.com/office/drawing/2014/main" id="{FD625970-9E13-297B-7C3C-30D8CFA61D75}"/>
              </a:ext>
            </a:extLst>
          </p:cNvPr>
          <p:cNvSpPr txBox="1">
            <a:spLocks/>
          </p:cNvSpPr>
          <p:nvPr/>
        </p:nvSpPr>
        <p:spPr>
          <a:xfrm>
            <a:off x="3683850" y="580261"/>
            <a:ext cx="5470782" cy="6204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Orientation diagnostique</a:t>
            </a:r>
          </a:p>
        </p:txBody>
      </p:sp>
      <p:sp>
        <p:nvSpPr>
          <p:cNvPr id="2" name="ZoneTexte 1">
            <a:extLst>
              <a:ext uri="{FF2B5EF4-FFF2-40B4-BE49-F238E27FC236}">
                <a16:creationId xmlns:a16="http://schemas.microsoft.com/office/drawing/2014/main" id="{2DA8CCF5-E611-7272-228F-6DC282751500}"/>
              </a:ext>
            </a:extLst>
          </p:cNvPr>
          <p:cNvSpPr txBox="1"/>
          <p:nvPr/>
        </p:nvSpPr>
        <p:spPr>
          <a:xfrm>
            <a:off x="8817175" y="5881743"/>
            <a:ext cx="3004712" cy="707886"/>
          </a:xfrm>
          <a:prstGeom prst="rect">
            <a:avLst/>
          </a:prstGeom>
          <a:solidFill>
            <a:schemeClr val="bg2"/>
          </a:solidFill>
        </p:spPr>
        <p:txBody>
          <a:bodyPr wrap="square" rtlCol="0">
            <a:spAutoFit/>
          </a:bodyPr>
          <a:lstStyle/>
          <a:p>
            <a:r>
              <a:rPr lang="fr-FR" sz="2000" dirty="0"/>
              <a:t>+ douleurs pariétales</a:t>
            </a:r>
          </a:p>
          <a:p>
            <a:r>
              <a:rPr lang="fr-FR" sz="2000" dirty="0"/>
              <a:t>+ projetées rachidiennes</a:t>
            </a:r>
          </a:p>
        </p:txBody>
      </p:sp>
    </p:spTree>
    <p:extLst>
      <p:ext uri="{BB962C8B-B14F-4D97-AF65-F5344CB8AC3E}">
        <p14:creationId xmlns:p14="http://schemas.microsoft.com/office/powerpoint/2010/main" val="102600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a:extLst>
              <a:ext uri="{FF2B5EF4-FFF2-40B4-BE49-F238E27FC236}">
                <a16:creationId xmlns:a16="http://schemas.microsoft.com/office/drawing/2014/main" id="{F0C3C517-E5A5-D0B0-3B33-DF1DCF7347ED}"/>
              </a:ext>
            </a:extLst>
          </p:cNvPr>
          <p:cNvSpPr txBox="1"/>
          <p:nvPr/>
        </p:nvSpPr>
        <p:spPr>
          <a:xfrm>
            <a:off x="8340588" y="2350209"/>
            <a:ext cx="2537687" cy="1200329"/>
          </a:xfrm>
          <a:prstGeom prst="rect">
            <a:avLst/>
          </a:prstGeom>
          <a:ln>
            <a:solidFill>
              <a:srgbClr val="C2773E"/>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Clr>
                <a:srgbClr val="C2773E"/>
              </a:buClr>
              <a:buFont typeface="Wingdings" panose="05000000000000000000" pitchFamily="2" charset="2"/>
              <a:buChar char="§"/>
            </a:pPr>
            <a:r>
              <a:rPr lang="fr-FR" sz="2400" dirty="0"/>
              <a:t>EPS</a:t>
            </a:r>
          </a:p>
          <a:p>
            <a:pPr marL="342900" indent="-342900">
              <a:buClr>
                <a:srgbClr val="C2773E"/>
              </a:buClr>
              <a:buFont typeface="Wingdings" panose="05000000000000000000" pitchFamily="2" charset="2"/>
              <a:buChar char="§"/>
            </a:pPr>
            <a:r>
              <a:rPr lang="fr-FR" sz="2400" dirty="0" err="1"/>
              <a:t>Calprotectine</a:t>
            </a:r>
            <a:r>
              <a:rPr lang="fr-FR" sz="2400" dirty="0"/>
              <a:t> fécale</a:t>
            </a:r>
          </a:p>
        </p:txBody>
      </p:sp>
      <p:sp>
        <p:nvSpPr>
          <p:cNvPr id="5" name="Titre 1">
            <a:extLst>
              <a:ext uri="{FF2B5EF4-FFF2-40B4-BE49-F238E27FC236}">
                <a16:creationId xmlns:a16="http://schemas.microsoft.com/office/drawing/2014/main" id="{3FCC33AC-63C2-E029-786F-4FB99536E1B6}"/>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ORIENTATION DIAGNOSTIQUE</a:t>
            </a:r>
            <a:endParaRPr lang="fr-FR" dirty="0"/>
          </a:p>
        </p:txBody>
      </p:sp>
      <p:pic>
        <p:nvPicPr>
          <p:cNvPr id="13" name="Graphique 12" descr="Drapeau">
            <a:extLst>
              <a:ext uri="{FF2B5EF4-FFF2-40B4-BE49-F238E27FC236}">
                <a16:creationId xmlns:a16="http://schemas.microsoft.com/office/drawing/2014/main" id="{FAE8156C-D519-A2DA-C74D-475E085CF04E}"/>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992309" y="5230930"/>
            <a:ext cx="972168" cy="972168"/>
          </a:xfrm>
          <a:prstGeom prst="rect">
            <a:avLst/>
          </a:prstGeom>
        </p:spPr>
      </p:pic>
      <p:sp>
        <p:nvSpPr>
          <p:cNvPr id="12" name="ZoneTexte 11">
            <a:extLst>
              <a:ext uri="{FF2B5EF4-FFF2-40B4-BE49-F238E27FC236}">
                <a16:creationId xmlns:a16="http://schemas.microsoft.com/office/drawing/2014/main" id="{520B527B-2954-CFAF-7889-F4C7A40F7D54}"/>
              </a:ext>
            </a:extLst>
          </p:cNvPr>
          <p:cNvSpPr txBox="1"/>
          <p:nvPr/>
        </p:nvSpPr>
        <p:spPr>
          <a:xfrm>
            <a:off x="1755489" y="1611546"/>
            <a:ext cx="5656520" cy="2677656"/>
          </a:xfrm>
          <a:prstGeom prst="rect">
            <a:avLst/>
          </a:prstGeom>
          <a:ln>
            <a:solidFill>
              <a:srgbClr val="EAD11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Clr>
                <a:srgbClr val="EAD116"/>
              </a:buClr>
              <a:buFont typeface="Wingdings" panose="05000000000000000000" pitchFamily="2" charset="2"/>
              <a:buChar char="§"/>
            </a:pPr>
            <a:r>
              <a:rPr lang="fr-FR" sz="2400" dirty="0"/>
              <a:t>NFS, CRP</a:t>
            </a:r>
          </a:p>
          <a:p>
            <a:pPr marL="342900" indent="-342900">
              <a:buClr>
                <a:srgbClr val="EAD116"/>
              </a:buClr>
              <a:buFont typeface="Wingdings" panose="05000000000000000000" pitchFamily="2" charset="2"/>
              <a:buChar char="§"/>
            </a:pPr>
            <a:r>
              <a:rPr lang="fr-FR" sz="2400" dirty="0"/>
              <a:t>Créatinine, Na, K, Ca</a:t>
            </a:r>
          </a:p>
          <a:p>
            <a:pPr marL="342900" indent="-342900">
              <a:buClr>
                <a:srgbClr val="EAD116"/>
              </a:buClr>
              <a:buFont typeface="Wingdings" panose="05000000000000000000" pitchFamily="2" charset="2"/>
              <a:buChar char="§"/>
            </a:pPr>
            <a:r>
              <a:rPr lang="fr-FR" sz="2400" dirty="0"/>
              <a:t>HbA1c</a:t>
            </a:r>
          </a:p>
          <a:p>
            <a:pPr marL="342900" indent="-342900">
              <a:buClr>
                <a:srgbClr val="EAD116"/>
              </a:buClr>
              <a:buFont typeface="Wingdings" panose="05000000000000000000" pitchFamily="2" charset="2"/>
              <a:buChar char="§"/>
            </a:pPr>
            <a:r>
              <a:rPr lang="fr-FR" sz="2400" dirty="0"/>
              <a:t>ASAT, ALAT, GGT, PAL, bilirubine</a:t>
            </a:r>
          </a:p>
          <a:p>
            <a:pPr marL="342900" indent="-342900">
              <a:buClr>
                <a:srgbClr val="EAD116"/>
              </a:buClr>
              <a:buFont typeface="Wingdings" panose="05000000000000000000" pitchFamily="2" charset="2"/>
              <a:buChar char="§"/>
            </a:pPr>
            <a:r>
              <a:rPr lang="fr-FR" sz="2400" dirty="0"/>
              <a:t>TSH</a:t>
            </a:r>
          </a:p>
          <a:p>
            <a:pPr marL="342900" indent="-342900">
              <a:buClr>
                <a:srgbClr val="EAD116"/>
              </a:buClr>
              <a:buFont typeface="Wingdings" panose="05000000000000000000" pitchFamily="2" charset="2"/>
              <a:buChar char="§"/>
            </a:pPr>
            <a:r>
              <a:rPr lang="fr-FR" sz="2400" dirty="0" err="1"/>
              <a:t>IgA</a:t>
            </a:r>
            <a:r>
              <a:rPr lang="fr-FR" sz="2400" dirty="0"/>
              <a:t> anti-</a:t>
            </a:r>
            <a:r>
              <a:rPr lang="fr-FR" sz="2400" dirty="0" err="1"/>
              <a:t>transglutaminase</a:t>
            </a:r>
            <a:r>
              <a:rPr lang="fr-FR" sz="2400" dirty="0"/>
              <a:t> et </a:t>
            </a:r>
            <a:r>
              <a:rPr lang="fr-FR" sz="2400" dirty="0" err="1"/>
              <a:t>IgA</a:t>
            </a:r>
            <a:r>
              <a:rPr lang="fr-FR" sz="2400" dirty="0"/>
              <a:t> totales</a:t>
            </a:r>
          </a:p>
          <a:p>
            <a:pPr marL="342900" indent="-342900">
              <a:buClr>
                <a:srgbClr val="EAD116"/>
              </a:buClr>
              <a:buFont typeface="Wingdings" panose="05000000000000000000" pitchFamily="2" charset="2"/>
              <a:buChar char="§"/>
            </a:pPr>
            <a:r>
              <a:rPr lang="fr-FR" sz="2400" dirty="0"/>
              <a:t>± sérologie VIH</a:t>
            </a:r>
          </a:p>
        </p:txBody>
      </p:sp>
      <p:sp>
        <p:nvSpPr>
          <p:cNvPr id="14" name="Rectangle : coins arrondis 13">
            <a:extLst>
              <a:ext uri="{FF2B5EF4-FFF2-40B4-BE49-F238E27FC236}">
                <a16:creationId xmlns:a16="http://schemas.microsoft.com/office/drawing/2014/main" id="{60260112-61FA-7630-FA67-2BE07A292DA7}"/>
              </a:ext>
            </a:extLst>
          </p:cNvPr>
          <p:cNvSpPr/>
          <p:nvPr/>
        </p:nvSpPr>
        <p:spPr>
          <a:xfrm>
            <a:off x="7412009" y="5432165"/>
            <a:ext cx="3466266" cy="720000"/>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Absence de Red flags</a:t>
            </a:r>
          </a:p>
        </p:txBody>
      </p:sp>
      <p:sp>
        <p:nvSpPr>
          <p:cNvPr id="15" name="Rectangle : coins arrondis 14">
            <a:extLst>
              <a:ext uri="{FF2B5EF4-FFF2-40B4-BE49-F238E27FC236}">
                <a16:creationId xmlns:a16="http://schemas.microsoft.com/office/drawing/2014/main" id="{2F0EDECB-B710-570E-4799-3C1D679462A8}"/>
              </a:ext>
            </a:extLst>
          </p:cNvPr>
          <p:cNvSpPr/>
          <p:nvPr/>
        </p:nvSpPr>
        <p:spPr>
          <a:xfrm>
            <a:off x="1995286" y="5483098"/>
            <a:ext cx="2261243" cy="7200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Red flags</a:t>
            </a:r>
          </a:p>
        </p:txBody>
      </p:sp>
      <p:sp>
        <p:nvSpPr>
          <p:cNvPr id="16" name="Flèche : gauche 15">
            <a:extLst>
              <a:ext uri="{FF2B5EF4-FFF2-40B4-BE49-F238E27FC236}">
                <a16:creationId xmlns:a16="http://schemas.microsoft.com/office/drawing/2014/main" id="{FA323EB3-5B47-F300-CB47-A705FDFA282B}"/>
              </a:ext>
            </a:extLst>
          </p:cNvPr>
          <p:cNvSpPr/>
          <p:nvPr/>
        </p:nvSpPr>
        <p:spPr>
          <a:xfrm rot="18594047">
            <a:off x="4202159" y="4840906"/>
            <a:ext cx="972168" cy="312611"/>
          </a:xfrm>
          <a:prstGeom prst="leftArrow">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gauche 16">
            <a:extLst>
              <a:ext uri="{FF2B5EF4-FFF2-40B4-BE49-F238E27FC236}">
                <a16:creationId xmlns:a16="http://schemas.microsoft.com/office/drawing/2014/main" id="{77FFFDAC-22A6-6E63-C5E6-AE774E7120A7}"/>
              </a:ext>
            </a:extLst>
          </p:cNvPr>
          <p:cNvSpPr/>
          <p:nvPr/>
        </p:nvSpPr>
        <p:spPr>
          <a:xfrm rot="13869033">
            <a:off x="6424858" y="4840905"/>
            <a:ext cx="972168" cy="312611"/>
          </a:xfrm>
          <a:prstGeom prst="leftArrow">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C50E23BF-1E6A-7F8D-45FB-A2E653188A52}"/>
              </a:ext>
            </a:extLst>
          </p:cNvPr>
          <p:cNvSpPr txBox="1"/>
          <p:nvPr/>
        </p:nvSpPr>
        <p:spPr>
          <a:xfrm>
            <a:off x="7740504" y="2688765"/>
            <a:ext cx="435934" cy="523220"/>
          </a:xfrm>
          <a:prstGeom prst="rect">
            <a:avLst/>
          </a:prstGeom>
          <a:noFill/>
        </p:spPr>
        <p:txBody>
          <a:bodyPr wrap="square" rtlCol="0">
            <a:spAutoFit/>
          </a:bodyPr>
          <a:lstStyle/>
          <a:p>
            <a:r>
              <a:rPr lang="fr-FR" sz="2800" dirty="0"/>
              <a:t>±</a:t>
            </a:r>
          </a:p>
        </p:txBody>
      </p:sp>
      <p:pic>
        <p:nvPicPr>
          <p:cNvPr id="22" name="Graphique 21" descr="Tubes à essai">
            <a:extLst>
              <a:ext uri="{FF2B5EF4-FFF2-40B4-BE49-F238E27FC236}">
                <a16:creationId xmlns:a16="http://schemas.microsoft.com/office/drawing/2014/main" id="{141744ED-FA7F-F56C-177B-F8528058B018}"/>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6329916" y="1611546"/>
            <a:ext cx="914400" cy="914400"/>
          </a:xfrm>
          <a:prstGeom prst="rect">
            <a:avLst/>
          </a:prstGeom>
        </p:spPr>
      </p:pic>
      <p:pic>
        <p:nvPicPr>
          <p:cNvPr id="3" name="Image 2">
            <a:extLst>
              <a:ext uri="{FF2B5EF4-FFF2-40B4-BE49-F238E27FC236}">
                <a16:creationId xmlns:a16="http://schemas.microsoft.com/office/drawing/2014/main" id="{50984CB3-3B3D-DFDB-D57B-374C71942A8B}"/>
              </a:ext>
            </a:extLst>
          </p:cNvPr>
          <p:cNvPicPr>
            <a:picLocks noChangeAspect="1"/>
          </p:cNvPicPr>
          <p:nvPr/>
        </p:nvPicPr>
        <p:blipFill>
          <a:blip r:embed="rId7"/>
          <a:stretch>
            <a:fillRect/>
          </a:stretch>
        </p:blipFill>
        <p:spPr>
          <a:xfrm>
            <a:off x="9945905" y="1446891"/>
            <a:ext cx="981212" cy="809738"/>
          </a:xfrm>
          <a:prstGeom prst="rect">
            <a:avLst/>
          </a:prstGeom>
        </p:spPr>
      </p:pic>
      <p:sp>
        <p:nvSpPr>
          <p:cNvPr id="4" name="Rectangle 3">
            <a:extLst>
              <a:ext uri="{FF2B5EF4-FFF2-40B4-BE49-F238E27FC236}">
                <a16:creationId xmlns:a16="http://schemas.microsoft.com/office/drawing/2014/main" id="{9386773A-0E32-2548-244C-37CADF2C58CF}"/>
              </a:ext>
            </a:extLst>
          </p:cNvPr>
          <p:cNvSpPr/>
          <p:nvPr/>
        </p:nvSpPr>
        <p:spPr>
          <a:xfrm>
            <a:off x="949527" y="4746117"/>
            <a:ext cx="4071385" cy="191820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7120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4" grpId="0" animBg="1"/>
      <p:bldP spid="15" grpId="0" animBg="1"/>
      <p:bldP spid="16" grpId="0" animBg="1"/>
      <p:bldP spid="17" grpId="0" animBg="1"/>
      <p:bldP spid="18"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3FCC33AC-63C2-E029-786F-4FB99536E1B6}"/>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RED FLAGS</a:t>
            </a:r>
            <a:endParaRPr lang="fr-FR" dirty="0"/>
          </a:p>
        </p:txBody>
      </p:sp>
      <p:pic>
        <p:nvPicPr>
          <p:cNvPr id="13" name="Graphique 12" descr="Drapeau">
            <a:extLst>
              <a:ext uri="{FF2B5EF4-FFF2-40B4-BE49-F238E27FC236}">
                <a16:creationId xmlns:a16="http://schemas.microsoft.com/office/drawing/2014/main" id="{FAE8156C-D519-A2DA-C74D-475E085CF04E}"/>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0059368" y="821510"/>
            <a:ext cx="1370631" cy="1370631"/>
          </a:xfrm>
          <a:prstGeom prst="rect">
            <a:avLst/>
          </a:prstGeom>
        </p:spPr>
      </p:pic>
      <p:sp>
        <p:nvSpPr>
          <p:cNvPr id="14" name="Rectangle : coins arrondis 13">
            <a:extLst>
              <a:ext uri="{FF2B5EF4-FFF2-40B4-BE49-F238E27FC236}">
                <a16:creationId xmlns:a16="http://schemas.microsoft.com/office/drawing/2014/main" id="{34FA522D-8AF8-59F2-48CD-44E94202C1D8}"/>
              </a:ext>
            </a:extLst>
          </p:cNvPr>
          <p:cNvSpPr/>
          <p:nvPr/>
        </p:nvSpPr>
        <p:spPr>
          <a:xfrm>
            <a:off x="2041451" y="1506826"/>
            <a:ext cx="7589837" cy="4672011"/>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Tx/>
              <a:buChar char="-"/>
            </a:pPr>
            <a:r>
              <a:rPr lang="fr-FR" sz="2400" dirty="0">
                <a:solidFill>
                  <a:schemeClr val="dk1"/>
                </a:solidFill>
              </a:rPr>
              <a:t>Age &gt; 40 ans</a:t>
            </a:r>
          </a:p>
          <a:p>
            <a:pPr marL="342900" indent="-342900">
              <a:buFontTx/>
              <a:buChar char="-"/>
            </a:pPr>
            <a:r>
              <a:rPr lang="fr-FR" sz="2400" dirty="0"/>
              <a:t>Douleurs nocturnes</a:t>
            </a:r>
          </a:p>
          <a:p>
            <a:pPr marL="342900" indent="-342900">
              <a:buFontTx/>
              <a:buChar char="-"/>
            </a:pPr>
            <a:r>
              <a:rPr lang="fr-FR" sz="2400" dirty="0">
                <a:solidFill>
                  <a:schemeClr val="dk1"/>
                </a:solidFill>
              </a:rPr>
              <a:t>Perte de poids involontaire &gt; 5% sur 6 mois</a:t>
            </a:r>
          </a:p>
          <a:p>
            <a:pPr marL="342900" indent="-342900">
              <a:buFontTx/>
              <a:buChar char="-"/>
            </a:pPr>
            <a:r>
              <a:rPr lang="fr-FR" sz="2400" dirty="0"/>
              <a:t>Modification du transit</a:t>
            </a:r>
          </a:p>
          <a:p>
            <a:pPr marL="342900" indent="-342900">
              <a:buFontTx/>
              <a:buChar char="-"/>
            </a:pPr>
            <a:r>
              <a:rPr lang="fr-FR" sz="2400" dirty="0" err="1">
                <a:solidFill>
                  <a:schemeClr val="dk1"/>
                </a:solidFill>
              </a:rPr>
              <a:t>Hématochézie</a:t>
            </a:r>
            <a:r>
              <a:rPr lang="fr-FR" sz="2400" dirty="0">
                <a:solidFill>
                  <a:schemeClr val="dk1"/>
                </a:solidFill>
              </a:rPr>
              <a:t> / mélé</a:t>
            </a:r>
            <a:r>
              <a:rPr lang="fr-FR" sz="2400" dirty="0"/>
              <a:t>na</a:t>
            </a:r>
          </a:p>
          <a:p>
            <a:pPr marL="342900" indent="-342900">
              <a:buFontTx/>
              <a:buChar char="-"/>
            </a:pPr>
            <a:r>
              <a:rPr lang="fr-FR" sz="2400" dirty="0">
                <a:solidFill>
                  <a:schemeClr val="dk1"/>
                </a:solidFill>
              </a:rPr>
              <a:t>Vomisse</a:t>
            </a:r>
            <a:r>
              <a:rPr lang="fr-FR" sz="2400" dirty="0"/>
              <a:t>ments / hématémèse</a:t>
            </a:r>
          </a:p>
          <a:p>
            <a:pPr marL="342900" indent="-342900">
              <a:buFontTx/>
              <a:buChar char="-"/>
            </a:pPr>
            <a:r>
              <a:rPr lang="fr-FR" sz="2400" dirty="0" err="1"/>
              <a:t>ATCDs</a:t>
            </a:r>
            <a:r>
              <a:rPr lang="fr-FR" sz="2400" dirty="0"/>
              <a:t> personnel ou familial de néoplasie digestive / gynécologique</a:t>
            </a:r>
          </a:p>
          <a:p>
            <a:pPr marL="342900" indent="-342900">
              <a:buFontTx/>
              <a:buChar char="-"/>
            </a:pPr>
            <a:r>
              <a:rPr lang="fr-FR" sz="2400" dirty="0"/>
              <a:t>ATCD de chirurgie abdominale</a:t>
            </a:r>
          </a:p>
          <a:p>
            <a:pPr marL="342900" indent="-342900">
              <a:buFontTx/>
              <a:buChar char="-"/>
            </a:pPr>
            <a:r>
              <a:rPr lang="fr-FR" sz="2400" dirty="0"/>
              <a:t>Immunosuppression</a:t>
            </a:r>
          </a:p>
          <a:p>
            <a:pPr marL="342900" indent="-342900">
              <a:buFontTx/>
              <a:buChar char="-"/>
            </a:pPr>
            <a:r>
              <a:rPr lang="fr-FR" sz="2400" dirty="0"/>
              <a:t>Etat fébrile</a:t>
            </a:r>
          </a:p>
          <a:p>
            <a:pPr marL="342900" indent="-342900">
              <a:buFontTx/>
              <a:buChar char="-"/>
            </a:pPr>
            <a:r>
              <a:rPr lang="fr-FR" sz="2400" dirty="0"/>
              <a:t>Ictère</a:t>
            </a:r>
            <a:endParaRPr lang="fr-FR" sz="2400" dirty="0">
              <a:solidFill>
                <a:schemeClr val="dk1"/>
              </a:solidFill>
            </a:endParaRPr>
          </a:p>
        </p:txBody>
      </p:sp>
    </p:spTree>
    <p:extLst>
      <p:ext uri="{BB962C8B-B14F-4D97-AF65-F5344CB8AC3E}">
        <p14:creationId xmlns:p14="http://schemas.microsoft.com/office/powerpoint/2010/main" val="2742582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08FD570A-0EF0-2822-0693-B2E28FFAD21A}"/>
              </a:ext>
            </a:extLst>
          </p:cNvPr>
          <p:cNvPicPr>
            <a:picLocks noChangeAspect="1"/>
          </p:cNvPicPr>
          <p:nvPr/>
        </p:nvPicPr>
        <p:blipFill>
          <a:blip r:embed="rId3"/>
          <a:stretch>
            <a:fillRect/>
          </a:stretch>
        </p:blipFill>
        <p:spPr>
          <a:xfrm>
            <a:off x="3235049" y="1398443"/>
            <a:ext cx="1514414" cy="1624596"/>
          </a:xfrm>
          <a:prstGeom prst="rect">
            <a:avLst/>
          </a:prstGeom>
        </p:spPr>
      </p:pic>
      <p:pic>
        <p:nvPicPr>
          <p:cNvPr id="28" name="Image 27">
            <a:extLst>
              <a:ext uri="{FF2B5EF4-FFF2-40B4-BE49-F238E27FC236}">
                <a16:creationId xmlns:a16="http://schemas.microsoft.com/office/drawing/2014/main" id="{8ED21CA1-8CC6-D5E2-70F1-3CE512969BE8}"/>
              </a:ext>
            </a:extLst>
          </p:cNvPr>
          <p:cNvPicPr>
            <a:picLocks noChangeAspect="1"/>
          </p:cNvPicPr>
          <p:nvPr/>
        </p:nvPicPr>
        <p:blipFill>
          <a:blip r:embed="rId4"/>
          <a:stretch>
            <a:fillRect/>
          </a:stretch>
        </p:blipFill>
        <p:spPr>
          <a:xfrm>
            <a:off x="3773666" y="814376"/>
            <a:ext cx="2041020" cy="1476059"/>
          </a:xfrm>
          <a:prstGeom prst="rect">
            <a:avLst/>
          </a:prstGeom>
        </p:spPr>
      </p:pic>
      <p:pic>
        <p:nvPicPr>
          <p:cNvPr id="12" name="Image 11">
            <a:extLst>
              <a:ext uri="{FF2B5EF4-FFF2-40B4-BE49-F238E27FC236}">
                <a16:creationId xmlns:a16="http://schemas.microsoft.com/office/drawing/2014/main" id="{7F81C331-D10A-B652-8CF4-D2D7A3734B5C}"/>
              </a:ext>
            </a:extLst>
          </p:cNvPr>
          <p:cNvPicPr>
            <a:picLocks noChangeAspect="1"/>
          </p:cNvPicPr>
          <p:nvPr/>
        </p:nvPicPr>
        <p:blipFill>
          <a:blip r:embed="rId5"/>
          <a:stretch>
            <a:fillRect/>
          </a:stretch>
        </p:blipFill>
        <p:spPr>
          <a:xfrm>
            <a:off x="4590618" y="3495425"/>
            <a:ext cx="2155623" cy="1397163"/>
          </a:xfrm>
          <a:prstGeom prst="rect">
            <a:avLst/>
          </a:prstGeom>
        </p:spPr>
      </p:pic>
      <p:pic>
        <p:nvPicPr>
          <p:cNvPr id="14" name="Image 13">
            <a:extLst>
              <a:ext uri="{FF2B5EF4-FFF2-40B4-BE49-F238E27FC236}">
                <a16:creationId xmlns:a16="http://schemas.microsoft.com/office/drawing/2014/main" id="{470820A2-C10D-65C8-3594-4850B7D4451F}"/>
              </a:ext>
            </a:extLst>
          </p:cNvPr>
          <p:cNvPicPr>
            <a:picLocks noChangeAspect="1"/>
          </p:cNvPicPr>
          <p:nvPr/>
        </p:nvPicPr>
        <p:blipFill rotWithShape="1">
          <a:blip r:embed="rId6"/>
          <a:srcRect l="50942" t="12408" r="40250" b="79953"/>
          <a:stretch/>
        </p:blipFill>
        <p:spPr>
          <a:xfrm>
            <a:off x="5034833" y="1629288"/>
            <a:ext cx="1936521" cy="1417071"/>
          </a:xfrm>
          <a:prstGeom prst="rect">
            <a:avLst/>
          </a:prstGeom>
        </p:spPr>
      </p:pic>
      <p:sp>
        <p:nvSpPr>
          <p:cNvPr id="5" name="Titre 1">
            <a:extLst>
              <a:ext uri="{FF2B5EF4-FFF2-40B4-BE49-F238E27FC236}">
                <a16:creationId xmlns:a16="http://schemas.microsoft.com/office/drawing/2014/main" id="{AEA8E234-429A-6D8C-BFE8-15D43E76D019}"/>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RED FLAGS</a:t>
            </a:r>
            <a:endParaRPr lang="fr-FR" dirty="0"/>
          </a:p>
        </p:txBody>
      </p:sp>
      <p:pic>
        <p:nvPicPr>
          <p:cNvPr id="6" name="Graphique 5" descr="Drapeau">
            <a:extLst>
              <a:ext uri="{FF2B5EF4-FFF2-40B4-BE49-F238E27FC236}">
                <a16:creationId xmlns:a16="http://schemas.microsoft.com/office/drawing/2014/main" id="{FD43196A-E460-B5C3-C07B-958F0882FDF8}"/>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0502532" y="715945"/>
            <a:ext cx="1370631" cy="1370631"/>
          </a:xfrm>
          <a:prstGeom prst="rect">
            <a:avLst/>
          </a:prstGeom>
        </p:spPr>
      </p:pic>
      <p:sp>
        <p:nvSpPr>
          <p:cNvPr id="7" name="Espace réservé du contenu 2">
            <a:extLst>
              <a:ext uri="{FF2B5EF4-FFF2-40B4-BE49-F238E27FC236}">
                <a16:creationId xmlns:a16="http://schemas.microsoft.com/office/drawing/2014/main" id="{2BEA3211-43FE-F76D-3FD7-C7FE561FAAAE}"/>
              </a:ext>
            </a:extLst>
          </p:cNvPr>
          <p:cNvSpPr>
            <a:spLocks noGrp="1"/>
          </p:cNvSpPr>
          <p:nvPr>
            <p:ph idx="1"/>
          </p:nvPr>
        </p:nvSpPr>
        <p:spPr>
          <a:xfrm>
            <a:off x="672505" y="1854366"/>
            <a:ext cx="2790426" cy="1188720"/>
          </a:xfrm>
        </p:spPr>
        <p:txBody>
          <a:bodyPr>
            <a:normAutofit/>
          </a:bodyPr>
          <a:lstStyle/>
          <a:p>
            <a:r>
              <a:rPr lang="fr-FR" sz="2400" dirty="0"/>
              <a:t>Gastroscopie</a:t>
            </a:r>
          </a:p>
          <a:p>
            <a:r>
              <a:rPr lang="fr-FR" sz="2400" dirty="0"/>
              <a:t>Coloscopie</a:t>
            </a:r>
          </a:p>
        </p:txBody>
      </p:sp>
      <p:sp>
        <p:nvSpPr>
          <p:cNvPr id="8" name="Flèche : bas 7">
            <a:extLst>
              <a:ext uri="{FF2B5EF4-FFF2-40B4-BE49-F238E27FC236}">
                <a16:creationId xmlns:a16="http://schemas.microsoft.com/office/drawing/2014/main" id="{613BA8E8-D882-804E-34E2-518620212CC8}"/>
              </a:ext>
            </a:extLst>
          </p:cNvPr>
          <p:cNvSpPr/>
          <p:nvPr/>
        </p:nvSpPr>
        <p:spPr>
          <a:xfrm rot="16200000">
            <a:off x="13375829" y="5934710"/>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46DD41ED-40F2-C133-5E89-1EFC6A114ED7}"/>
              </a:ext>
            </a:extLst>
          </p:cNvPr>
          <p:cNvPicPr>
            <a:picLocks noChangeAspect="1"/>
          </p:cNvPicPr>
          <p:nvPr/>
        </p:nvPicPr>
        <p:blipFill rotWithShape="1">
          <a:blip r:embed="rId9"/>
          <a:srcRect l="39340" t="17900" r="49314" b="68839"/>
          <a:stretch/>
        </p:blipFill>
        <p:spPr>
          <a:xfrm>
            <a:off x="5661214" y="3985532"/>
            <a:ext cx="1647468" cy="1624693"/>
          </a:xfrm>
          <a:prstGeom prst="rect">
            <a:avLst/>
          </a:prstGeom>
        </p:spPr>
      </p:pic>
      <p:sp>
        <p:nvSpPr>
          <p:cNvPr id="16" name="Espace réservé du contenu 2">
            <a:extLst>
              <a:ext uri="{FF2B5EF4-FFF2-40B4-BE49-F238E27FC236}">
                <a16:creationId xmlns:a16="http://schemas.microsoft.com/office/drawing/2014/main" id="{05F1E84D-2867-6EE0-BE2F-05E92128F1D3}"/>
              </a:ext>
            </a:extLst>
          </p:cNvPr>
          <p:cNvSpPr txBox="1">
            <a:spLocks/>
          </p:cNvSpPr>
          <p:nvPr/>
        </p:nvSpPr>
        <p:spPr>
          <a:xfrm>
            <a:off x="681400" y="5351492"/>
            <a:ext cx="5025654" cy="1188720"/>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400" dirty="0"/>
              <a:t>Bilan gynécologique et/ou urologique</a:t>
            </a:r>
          </a:p>
        </p:txBody>
      </p:sp>
      <p:sp>
        <p:nvSpPr>
          <p:cNvPr id="17" name="Espace réservé du contenu 2">
            <a:extLst>
              <a:ext uri="{FF2B5EF4-FFF2-40B4-BE49-F238E27FC236}">
                <a16:creationId xmlns:a16="http://schemas.microsoft.com/office/drawing/2014/main" id="{FD3866D4-ECAD-6953-923C-3A72EACB4BD3}"/>
              </a:ext>
            </a:extLst>
          </p:cNvPr>
          <p:cNvSpPr txBox="1">
            <a:spLocks/>
          </p:cNvSpPr>
          <p:nvPr/>
        </p:nvSpPr>
        <p:spPr>
          <a:xfrm>
            <a:off x="672505" y="3609239"/>
            <a:ext cx="5025654" cy="1440339"/>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400" dirty="0"/>
              <a:t>Echographie abdominale</a:t>
            </a:r>
          </a:p>
          <a:p>
            <a:r>
              <a:rPr lang="fr-FR" sz="2400" dirty="0"/>
              <a:t>Scanner abdomino-pelvien</a:t>
            </a:r>
          </a:p>
        </p:txBody>
      </p:sp>
      <p:pic>
        <p:nvPicPr>
          <p:cNvPr id="13" name="Image 12">
            <a:extLst>
              <a:ext uri="{FF2B5EF4-FFF2-40B4-BE49-F238E27FC236}">
                <a16:creationId xmlns:a16="http://schemas.microsoft.com/office/drawing/2014/main" id="{4F70B917-AAA6-CF90-7479-CEF1DB225CD5}"/>
              </a:ext>
            </a:extLst>
          </p:cNvPr>
          <p:cNvPicPr>
            <a:picLocks noChangeAspect="1"/>
          </p:cNvPicPr>
          <p:nvPr/>
        </p:nvPicPr>
        <p:blipFill rotWithShape="1">
          <a:blip r:embed="rId10"/>
          <a:srcRect l="10361" t="32879" r="82098" b="58950"/>
          <a:stretch/>
        </p:blipFill>
        <p:spPr>
          <a:xfrm>
            <a:off x="6155187" y="885769"/>
            <a:ext cx="1602374" cy="1464942"/>
          </a:xfrm>
          <a:prstGeom prst="rect">
            <a:avLst/>
          </a:prstGeom>
        </p:spPr>
      </p:pic>
      <p:pic>
        <p:nvPicPr>
          <p:cNvPr id="15" name="Image 14">
            <a:extLst>
              <a:ext uri="{FF2B5EF4-FFF2-40B4-BE49-F238E27FC236}">
                <a16:creationId xmlns:a16="http://schemas.microsoft.com/office/drawing/2014/main" id="{EDA3A4E0-043A-FAA5-271E-2E82B6F65C20}"/>
              </a:ext>
            </a:extLst>
          </p:cNvPr>
          <p:cNvPicPr>
            <a:picLocks noChangeAspect="1"/>
          </p:cNvPicPr>
          <p:nvPr/>
        </p:nvPicPr>
        <p:blipFill rotWithShape="1">
          <a:blip r:embed="rId6"/>
          <a:srcRect l="40937" t="12408" r="50861" b="79953"/>
          <a:stretch/>
        </p:blipFill>
        <p:spPr>
          <a:xfrm>
            <a:off x="7118521" y="1471971"/>
            <a:ext cx="1990238" cy="1564061"/>
          </a:xfrm>
          <a:prstGeom prst="rect">
            <a:avLst/>
          </a:prstGeom>
        </p:spPr>
      </p:pic>
      <p:pic>
        <p:nvPicPr>
          <p:cNvPr id="18" name="Image 17">
            <a:extLst>
              <a:ext uri="{FF2B5EF4-FFF2-40B4-BE49-F238E27FC236}">
                <a16:creationId xmlns:a16="http://schemas.microsoft.com/office/drawing/2014/main" id="{A829BB5C-116A-2CEA-9481-3EAF9F342C55}"/>
              </a:ext>
            </a:extLst>
          </p:cNvPr>
          <p:cNvPicPr>
            <a:picLocks noChangeAspect="1"/>
          </p:cNvPicPr>
          <p:nvPr/>
        </p:nvPicPr>
        <p:blipFill rotWithShape="1">
          <a:blip r:embed="rId11"/>
          <a:srcRect l="75313" t="10932" r="12519" b="77744"/>
          <a:stretch/>
        </p:blipFill>
        <p:spPr>
          <a:xfrm>
            <a:off x="8538018" y="861557"/>
            <a:ext cx="2155622" cy="1692742"/>
          </a:xfrm>
          <a:prstGeom prst="rect">
            <a:avLst/>
          </a:prstGeom>
        </p:spPr>
      </p:pic>
      <p:pic>
        <p:nvPicPr>
          <p:cNvPr id="9" name="Image 8">
            <a:extLst>
              <a:ext uri="{FF2B5EF4-FFF2-40B4-BE49-F238E27FC236}">
                <a16:creationId xmlns:a16="http://schemas.microsoft.com/office/drawing/2014/main" id="{BAFAC54D-3025-3A8B-B861-BF69543154EB}"/>
              </a:ext>
            </a:extLst>
          </p:cNvPr>
          <p:cNvPicPr>
            <a:picLocks noChangeAspect="1"/>
          </p:cNvPicPr>
          <p:nvPr/>
        </p:nvPicPr>
        <p:blipFill rotWithShape="1">
          <a:blip r:embed="rId12"/>
          <a:srcRect l="65752" t="28837" r="5645" b="29613"/>
          <a:stretch/>
        </p:blipFill>
        <p:spPr>
          <a:xfrm>
            <a:off x="9679500" y="1537847"/>
            <a:ext cx="1990238" cy="1650254"/>
          </a:xfrm>
          <a:prstGeom prst="rect">
            <a:avLst/>
          </a:prstGeom>
        </p:spPr>
      </p:pic>
      <p:pic>
        <p:nvPicPr>
          <p:cNvPr id="2" name="Image 1">
            <a:extLst>
              <a:ext uri="{FF2B5EF4-FFF2-40B4-BE49-F238E27FC236}">
                <a16:creationId xmlns:a16="http://schemas.microsoft.com/office/drawing/2014/main" id="{54CC4DE5-EC07-9999-1298-552495A12E43}"/>
              </a:ext>
            </a:extLst>
          </p:cNvPr>
          <p:cNvPicPr>
            <a:picLocks noChangeAspect="1"/>
          </p:cNvPicPr>
          <p:nvPr/>
        </p:nvPicPr>
        <p:blipFill rotWithShape="1">
          <a:blip r:embed="rId13"/>
          <a:srcRect l="39087" t="15431" r="47261" b="72732"/>
          <a:stretch/>
        </p:blipFill>
        <p:spPr>
          <a:xfrm>
            <a:off x="6555957" y="3429000"/>
            <a:ext cx="1767576" cy="1293234"/>
          </a:xfrm>
          <a:prstGeom prst="rect">
            <a:avLst/>
          </a:prstGeom>
        </p:spPr>
      </p:pic>
      <p:pic>
        <p:nvPicPr>
          <p:cNvPr id="25" name="Image 24">
            <a:extLst>
              <a:ext uri="{FF2B5EF4-FFF2-40B4-BE49-F238E27FC236}">
                <a16:creationId xmlns:a16="http://schemas.microsoft.com/office/drawing/2014/main" id="{F2F8E27E-8714-7CDF-81A0-A1BCD821328E}"/>
              </a:ext>
            </a:extLst>
          </p:cNvPr>
          <p:cNvPicPr>
            <a:picLocks noChangeAspect="1"/>
          </p:cNvPicPr>
          <p:nvPr/>
        </p:nvPicPr>
        <p:blipFill>
          <a:blip r:embed="rId14"/>
          <a:stretch>
            <a:fillRect/>
          </a:stretch>
        </p:blipFill>
        <p:spPr>
          <a:xfrm>
            <a:off x="4783316" y="5449120"/>
            <a:ext cx="1560630" cy="1124572"/>
          </a:xfrm>
          <a:prstGeom prst="rect">
            <a:avLst/>
          </a:prstGeom>
        </p:spPr>
      </p:pic>
      <p:grpSp>
        <p:nvGrpSpPr>
          <p:cNvPr id="27" name="Groupe 26">
            <a:extLst>
              <a:ext uri="{FF2B5EF4-FFF2-40B4-BE49-F238E27FC236}">
                <a16:creationId xmlns:a16="http://schemas.microsoft.com/office/drawing/2014/main" id="{8E17282C-4EBF-AE92-F63C-B5FA8A0EAE1A}"/>
              </a:ext>
            </a:extLst>
          </p:cNvPr>
          <p:cNvGrpSpPr/>
          <p:nvPr/>
        </p:nvGrpSpPr>
        <p:grpSpPr>
          <a:xfrm>
            <a:off x="7243179" y="4307235"/>
            <a:ext cx="2161668" cy="1544865"/>
            <a:chOff x="7243179" y="4307235"/>
            <a:chExt cx="2161668" cy="1544865"/>
          </a:xfrm>
        </p:grpSpPr>
        <p:pic>
          <p:nvPicPr>
            <p:cNvPr id="19" name="Image 18">
              <a:extLst>
                <a:ext uri="{FF2B5EF4-FFF2-40B4-BE49-F238E27FC236}">
                  <a16:creationId xmlns:a16="http://schemas.microsoft.com/office/drawing/2014/main" id="{7301AE6A-7882-D93E-5DCA-ADE16805FD9F}"/>
                </a:ext>
              </a:extLst>
            </p:cNvPr>
            <p:cNvPicPr>
              <a:picLocks noChangeAspect="1"/>
            </p:cNvPicPr>
            <p:nvPr/>
          </p:nvPicPr>
          <p:blipFill>
            <a:blip r:embed="rId15"/>
            <a:stretch>
              <a:fillRect/>
            </a:stretch>
          </p:blipFill>
          <p:spPr>
            <a:xfrm>
              <a:off x="7243179" y="4307235"/>
              <a:ext cx="2161668" cy="1544865"/>
            </a:xfrm>
            <a:prstGeom prst="rect">
              <a:avLst/>
            </a:prstGeom>
          </p:spPr>
        </p:pic>
        <p:cxnSp>
          <p:nvCxnSpPr>
            <p:cNvPr id="20" name="Connecteur droit avec flèche 19">
              <a:extLst>
                <a:ext uri="{FF2B5EF4-FFF2-40B4-BE49-F238E27FC236}">
                  <a16:creationId xmlns:a16="http://schemas.microsoft.com/office/drawing/2014/main" id="{932762A2-0FFD-888B-B35B-61D680A6FABE}"/>
                </a:ext>
              </a:extLst>
            </p:cNvPr>
            <p:cNvCxnSpPr/>
            <p:nvPr/>
          </p:nvCxnSpPr>
          <p:spPr>
            <a:xfrm flipV="1">
              <a:off x="8313962" y="4994993"/>
              <a:ext cx="79102" cy="24231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e 28">
            <a:extLst>
              <a:ext uri="{FF2B5EF4-FFF2-40B4-BE49-F238E27FC236}">
                <a16:creationId xmlns:a16="http://schemas.microsoft.com/office/drawing/2014/main" id="{A899BBEA-1989-AB26-880C-8478CF82D4F6}"/>
              </a:ext>
            </a:extLst>
          </p:cNvPr>
          <p:cNvGrpSpPr/>
          <p:nvPr/>
        </p:nvGrpSpPr>
        <p:grpSpPr>
          <a:xfrm>
            <a:off x="8389648" y="3420528"/>
            <a:ext cx="2124726" cy="1464943"/>
            <a:chOff x="8389648" y="3420528"/>
            <a:chExt cx="2124726" cy="1464943"/>
          </a:xfrm>
        </p:grpSpPr>
        <p:pic>
          <p:nvPicPr>
            <p:cNvPr id="22" name="Image 21">
              <a:extLst>
                <a:ext uri="{FF2B5EF4-FFF2-40B4-BE49-F238E27FC236}">
                  <a16:creationId xmlns:a16="http://schemas.microsoft.com/office/drawing/2014/main" id="{BAF16EB7-1DA0-E581-CB2F-3CC837DE64B0}"/>
                </a:ext>
              </a:extLst>
            </p:cNvPr>
            <p:cNvPicPr>
              <a:picLocks noChangeAspect="1"/>
            </p:cNvPicPr>
            <p:nvPr/>
          </p:nvPicPr>
          <p:blipFill>
            <a:blip r:embed="rId16"/>
            <a:stretch>
              <a:fillRect/>
            </a:stretch>
          </p:blipFill>
          <p:spPr>
            <a:xfrm>
              <a:off x="8389648" y="3420528"/>
              <a:ext cx="2124726" cy="1464943"/>
            </a:xfrm>
            <a:prstGeom prst="rect">
              <a:avLst/>
            </a:prstGeom>
          </p:spPr>
        </p:pic>
        <p:cxnSp>
          <p:nvCxnSpPr>
            <p:cNvPr id="11" name="Connecteur droit avec flèche 10">
              <a:extLst>
                <a:ext uri="{FF2B5EF4-FFF2-40B4-BE49-F238E27FC236}">
                  <a16:creationId xmlns:a16="http://schemas.microsoft.com/office/drawing/2014/main" id="{898352F8-DC69-6043-C352-BEF31C12BCFA}"/>
                </a:ext>
              </a:extLst>
            </p:cNvPr>
            <p:cNvCxnSpPr/>
            <p:nvPr/>
          </p:nvCxnSpPr>
          <p:spPr>
            <a:xfrm flipV="1">
              <a:off x="9216776" y="4134882"/>
              <a:ext cx="79102" cy="24231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e 29">
            <a:extLst>
              <a:ext uri="{FF2B5EF4-FFF2-40B4-BE49-F238E27FC236}">
                <a16:creationId xmlns:a16="http://schemas.microsoft.com/office/drawing/2014/main" id="{4183DDB9-75A2-8E1F-4EC7-F30FB7604AB6}"/>
              </a:ext>
            </a:extLst>
          </p:cNvPr>
          <p:cNvGrpSpPr/>
          <p:nvPr/>
        </p:nvGrpSpPr>
        <p:grpSpPr>
          <a:xfrm>
            <a:off x="9564895" y="4256040"/>
            <a:ext cx="1966326" cy="1664050"/>
            <a:chOff x="9564895" y="4256040"/>
            <a:chExt cx="1966326" cy="1664050"/>
          </a:xfrm>
        </p:grpSpPr>
        <p:pic>
          <p:nvPicPr>
            <p:cNvPr id="26" name="Image 25">
              <a:extLst>
                <a:ext uri="{FF2B5EF4-FFF2-40B4-BE49-F238E27FC236}">
                  <a16:creationId xmlns:a16="http://schemas.microsoft.com/office/drawing/2014/main" id="{805DC2FC-EC17-85C7-B9E8-A9B02ACF9D3E}"/>
                </a:ext>
              </a:extLst>
            </p:cNvPr>
            <p:cNvPicPr>
              <a:picLocks noChangeAspect="1"/>
            </p:cNvPicPr>
            <p:nvPr/>
          </p:nvPicPr>
          <p:blipFill>
            <a:blip r:embed="rId17"/>
            <a:stretch>
              <a:fillRect/>
            </a:stretch>
          </p:blipFill>
          <p:spPr>
            <a:xfrm>
              <a:off x="9564895" y="4256040"/>
              <a:ext cx="1966326" cy="1664050"/>
            </a:xfrm>
            <a:prstGeom prst="rect">
              <a:avLst/>
            </a:prstGeom>
          </p:spPr>
        </p:pic>
        <p:cxnSp>
          <p:nvCxnSpPr>
            <p:cNvPr id="21" name="Connecteur droit avec flèche 20">
              <a:extLst>
                <a:ext uri="{FF2B5EF4-FFF2-40B4-BE49-F238E27FC236}">
                  <a16:creationId xmlns:a16="http://schemas.microsoft.com/office/drawing/2014/main" id="{F7E5C003-6BAD-A16F-5AB1-254684A5FBF4}"/>
                </a:ext>
              </a:extLst>
            </p:cNvPr>
            <p:cNvCxnSpPr/>
            <p:nvPr/>
          </p:nvCxnSpPr>
          <p:spPr>
            <a:xfrm flipV="1">
              <a:off x="10301178" y="5038692"/>
              <a:ext cx="79102" cy="24231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Espace réservé du contenu 4">
            <a:extLst>
              <a:ext uri="{FF2B5EF4-FFF2-40B4-BE49-F238E27FC236}">
                <a16:creationId xmlns:a16="http://schemas.microsoft.com/office/drawing/2014/main" id="{61CB2568-98EA-AFD2-5F45-A968575AFF16}"/>
              </a:ext>
            </a:extLst>
          </p:cNvPr>
          <p:cNvPicPr>
            <a:picLocks noChangeAspect="1"/>
          </p:cNvPicPr>
          <p:nvPr/>
        </p:nvPicPr>
        <p:blipFill rotWithShape="1">
          <a:blip r:embed="rId18"/>
          <a:srcRect l="32279" t="20121" r="28083" b="25210"/>
          <a:stretch/>
        </p:blipFill>
        <p:spPr>
          <a:xfrm>
            <a:off x="9929033" y="3367949"/>
            <a:ext cx="2023877" cy="1570100"/>
          </a:xfrm>
          <a:prstGeom prst="rect">
            <a:avLst/>
          </a:prstGeom>
        </p:spPr>
      </p:pic>
    </p:spTree>
    <p:extLst>
      <p:ext uri="{BB962C8B-B14F-4D97-AF65-F5344CB8AC3E}">
        <p14:creationId xmlns:p14="http://schemas.microsoft.com/office/powerpoint/2010/main" val="225277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55C5F-8BB4-1D94-779D-817B3DEEB379}"/>
              </a:ext>
            </a:extLst>
          </p:cNvPr>
          <p:cNvSpPr>
            <a:spLocks noGrp="1"/>
          </p:cNvSpPr>
          <p:nvPr>
            <p:ph type="title"/>
          </p:nvPr>
        </p:nvSpPr>
        <p:spPr>
          <a:xfrm>
            <a:off x="581192" y="296243"/>
            <a:ext cx="11029616" cy="1188720"/>
          </a:xfrm>
        </p:spPr>
        <p:txBody>
          <a:bodyPr>
            <a:normAutofit/>
          </a:bodyPr>
          <a:lstStyle/>
          <a:p>
            <a:r>
              <a:rPr lang="fr-FR" sz="3200" dirty="0"/>
              <a:t>Syndrome </a:t>
            </a:r>
            <a:r>
              <a:rPr lang="fr-FR" sz="3200" dirty="0" err="1"/>
              <a:t>adhérentiel</a:t>
            </a:r>
            <a:r>
              <a:rPr lang="fr-FR" sz="3200" dirty="0"/>
              <a:t> post-opératoire</a:t>
            </a:r>
          </a:p>
        </p:txBody>
      </p:sp>
      <p:pic>
        <p:nvPicPr>
          <p:cNvPr id="6" name="Image 5">
            <a:extLst>
              <a:ext uri="{FF2B5EF4-FFF2-40B4-BE49-F238E27FC236}">
                <a16:creationId xmlns:a16="http://schemas.microsoft.com/office/drawing/2014/main" id="{FEB4A5D0-23CF-B6FF-2BB5-BD128E7D87C4}"/>
              </a:ext>
            </a:extLst>
          </p:cNvPr>
          <p:cNvPicPr>
            <a:picLocks noChangeAspect="1"/>
          </p:cNvPicPr>
          <p:nvPr/>
        </p:nvPicPr>
        <p:blipFill>
          <a:blip r:embed="rId2"/>
          <a:stretch>
            <a:fillRect/>
          </a:stretch>
        </p:blipFill>
        <p:spPr>
          <a:xfrm>
            <a:off x="4782785" y="2968939"/>
            <a:ext cx="5706271" cy="3620005"/>
          </a:xfrm>
          <a:prstGeom prst="rect">
            <a:avLst/>
          </a:prstGeom>
        </p:spPr>
      </p:pic>
      <p:sp>
        <p:nvSpPr>
          <p:cNvPr id="7" name="ZoneTexte 6">
            <a:extLst>
              <a:ext uri="{FF2B5EF4-FFF2-40B4-BE49-F238E27FC236}">
                <a16:creationId xmlns:a16="http://schemas.microsoft.com/office/drawing/2014/main" id="{88F74882-A24A-0BA4-5EF7-0CF752BFD5BE}"/>
              </a:ext>
            </a:extLst>
          </p:cNvPr>
          <p:cNvSpPr txBox="1"/>
          <p:nvPr/>
        </p:nvSpPr>
        <p:spPr>
          <a:xfrm>
            <a:off x="114300" y="6475671"/>
            <a:ext cx="2830392" cy="261610"/>
          </a:xfrm>
          <a:prstGeom prst="rect">
            <a:avLst/>
          </a:prstGeom>
          <a:noFill/>
        </p:spPr>
        <p:txBody>
          <a:bodyPr wrap="square">
            <a:spAutoFit/>
          </a:bodyPr>
          <a:lstStyle/>
          <a:p>
            <a:r>
              <a:rPr lang="fr-FR" sz="1100" i="1" dirty="0">
                <a:solidFill>
                  <a:srgbClr val="58585A"/>
                </a:solidFill>
              </a:rPr>
              <a:t>Marijke J et al. </a:t>
            </a:r>
            <a:r>
              <a:rPr lang="fr-FR" sz="1100" i="1" dirty="0" err="1">
                <a:solidFill>
                  <a:srgbClr val="58585A"/>
                </a:solidFill>
              </a:rPr>
              <a:t>Surgery</a:t>
            </a:r>
            <a:r>
              <a:rPr lang="fr-FR" sz="1100" i="1" dirty="0">
                <a:solidFill>
                  <a:srgbClr val="58585A"/>
                </a:solidFill>
              </a:rPr>
              <a:t> 2017;161:415-21</a:t>
            </a:r>
            <a:endParaRPr lang="fr-FR" sz="1100" i="1" dirty="0"/>
          </a:p>
        </p:txBody>
      </p:sp>
      <p:sp>
        <p:nvSpPr>
          <p:cNvPr id="8" name="Espace réservé du contenu 2">
            <a:extLst>
              <a:ext uri="{FF2B5EF4-FFF2-40B4-BE49-F238E27FC236}">
                <a16:creationId xmlns:a16="http://schemas.microsoft.com/office/drawing/2014/main" id="{E7CEF67C-BFBE-503E-53D7-D953CE859580}"/>
              </a:ext>
            </a:extLst>
          </p:cNvPr>
          <p:cNvSpPr>
            <a:spLocks noGrp="1"/>
          </p:cNvSpPr>
          <p:nvPr>
            <p:ph idx="1"/>
          </p:nvPr>
        </p:nvSpPr>
        <p:spPr>
          <a:xfrm>
            <a:off x="794658" y="1727200"/>
            <a:ext cx="10602684" cy="1365485"/>
          </a:xfrm>
        </p:spPr>
        <p:txBody>
          <a:bodyPr>
            <a:normAutofit/>
          </a:bodyPr>
          <a:lstStyle/>
          <a:p>
            <a:r>
              <a:rPr lang="fr-FR" sz="2400" dirty="0"/>
              <a:t>Etude Hollandaise multicentrique randomisée</a:t>
            </a:r>
          </a:p>
          <a:p>
            <a:r>
              <a:rPr lang="fr-FR" sz="2400" dirty="0"/>
              <a:t> Groupe laparoscopie avec </a:t>
            </a:r>
            <a:r>
              <a:rPr lang="fr-FR" sz="2400" dirty="0" err="1"/>
              <a:t>adhésiolyse</a:t>
            </a:r>
            <a:r>
              <a:rPr lang="fr-FR" sz="2400" dirty="0"/>
              <a:t> (n= 42) vs laparoscopie seule (n=31)</a:t>
            </a:r>
          </a:p>
        </p:txBody>
      </p:sp>
      <p:sp>
        <p:nvSpPr>
          <p:cNvPr id="10" name="Espace réservé du contenu 2">
            <a:extLst>
              <a:ext uri="{FF2B5EF4-FFF2-40B4-BE49-F238E27FC236}">
                <a16:creationId xmlns:a16="http://schemas.microsoft.com/office/drawing/2014/main" id="{B0731D08-B97E-8AE2-66C8-8BEB81BFA427}"/>
              </a:ext>
            </a:extLst>
          </p:cNvPr>
          <p:cNvSpPr txBox="1">
            <a:spLocks/>
          </p:cNvSpPr>
          <p:nvPr/>
        </p:nvSpPr>
        <p:spPr>
          <a:xfrm>
            <a:off x="327833" y="3775427"/>
            <a:ext cx="4422608" cy="1365485"/>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400" u="sng" dirty="0"/>
              <a:t>Critère de jugement principal</a:t>
            </a:r>
            <a:r>
              <a:rPr lang="fr-FR" sz="2400" dirty="0"/>
              <a:t> : douleur à 12 ans</a:t>
            </a:r>
          </a:p>
        </p:txBody>
      </p:sp>
      <p:sp>
        <p:nvSpPr>
          <p:cNvPr id="11" name="ZoneTexte 10">
            <a:extLst>
              <a:ext uri="{FF2B5EF4-FFF2-40B4-BE49-F238E27FC236}">
                <a16:creationId xmlns:a16="http://schemas.microsoft.com/office/drawing/2014/main" id="{136A6002-9291-09A7-24B7-E68E705BF473}"/>
              </a:ext>
            </a:extLst>
          </p:cNvPr>
          <p:cNvSpPr txBox="1"/>
          <p:nvPr/>
        </p:nvSpPr>
        <p:spPr>
          <a:xfrm>
            <a:off x="10431375" y="4718021"/>
            <a:ext cx="1179433" cy="369332"/>
          </a:xfrm>
          <a:prstGeom prst="rect">
            <a:avLst/>
          </a:prstGeom>
          <a:noFill/>
        </p:spPr>
        <p:txBody>
          <a:bodyPr wrap="square" rtlCol="0">
            <a:spAutoFit/>
          </a:bodyPr>
          <a:lstStyle/>
          <a:p>
            <a:r>
              <a:rPr lang="fr-FR" dirty="0"/>
              <a:t>p=0,033</a:t>
            </a:r>
          </a:p>
        </p:txBody>
      </p:sp>
      <p:grpSp>
        <p:nvGrpSpPr>
          <p:cNvPr id="25" name="Groupe 24">
            <a:extLst>
              <a:ext uri="{FF2B5EF4-FFF2-40B4-BE49-F238E27FC236}">
                <a16:creationId xmlns:a16="http://schemas.microsoft.com/office/drawing/2014/main" id="{C1F5B137-64B5-6267-7E45-C455C702A89A}"/>
              </a:ext>
            </a:extLst>
          </p:cNvPr>
          <p:cNvGrpSpPr/>
          <p:nvPr/>
        </p:nvGrpSpPr>
        <p:grpSpPr>
          <a:xfrm>
            <a:off x="7087191" y="6424601"/>
            <a:ext cx="2297813" cy="137156"/>
            <a:chOff x="7101368" y="6600125"/>
            <a:chExt cx="2297813" cy="137156"/>
          </a:xfrm>
        </p:grpSpPr>
        <p:cxnSp>
          <p:nvCxnSpPr>
            <p:cNvPr id="14" name="Connecteur droit 13">
              <a:extLst>
                <a:ext uri="{FF2B5EF4-FFF2-40B4-BE49-F238E27FC236}">
                  <a16:creationId xmlns:a16="http://schemas.microsoft.com/office/drawing/2014/main" id="{64F6705D-F4E0-3476-5FEE-EE1C95E13F62}"/>
                </a:ext>
              </a:extLst>
            </p:cNvPr>
            <p:cNvCxnSpPr>
              <a:cxnSpLocks/>
            </p:cNvCxnSpPr>
            <p:nvPr/>
          </p:nvCxnSpPr>
          <p:spPr>
            <a:xfrm>
              <a:off x="9399181" y="6600125"/>
              <a:ext cx="0" cy="130805"/>
            </a:xfrm>
            <a:prstGeom prst="line">
              <a:avLst/>
            </a:prstGeom>
          </p:spPr>
          <p:style>
            <a:lnRef idx="1">
              <a:schemeClr val="accent1"/>
            </a:lnRef>
            <a:fillRef idx="0">
              <a:schemeClr val="accent1"/>
            </a:fillRef>
            <a:effectRef idx="0">
              <a:schemeClr val="accent1"/>
            </a:effectRef>
            <a:fontRef idx="minor">
              <a:schemeClr val="tx1"/>
            </a:fontRef>
          </p:style>
        </p:cxnSp>
        <p:grpSp>
          <p:nvGrpSpPr>
            <p:cNvPr id="23" name="Groupe 22">
              <a:extLst>
                <a:ext uri="{FF2B5EF4-FFF2-40B4-BE49-F238E27FC236}">
                  <a16:creationId xmlns:a16="http://schemas.microsoft.com/office/drawing/2014/main" id="{63F6C7A7-2AED-5735-F98C-99DE1B0E7535}"/>
                </a:ext>
              </a:extLst>
            </p:cNvPr>
            <p:cNvGrpSpPr/>
            <p:nvPr/>
          </p:nvGrpSpPr>
          <p:grpSpPr>
            <a:xfrm>
              <a:off x="7101368" y="6604247"/>
              <a:ext cx="2297813" cy="133034"/>
              <a:chOff x="7179340" y="7010400"/>
              <a:chExt cx="2297813" cy="133034"/>
            </a:xfrm>
          </p:grpSpPr>
          <p:cxnSp>
            <p:nvCxnSpPr>
              <p:cNvPr id="13" name="Connecteur droit 12">
                <a:extLst>
                  <a:ext uri="{FF2B5EF4-FFF2-40B4-BE49-F238E27FC236}">
                    <a16:creationId xmlns:a16="http://schemas.microsoft.com/office/drawing/2014/main" id="{B9DAEE56-6503-C85D-B34F-00DA5C6DFFB9}"/>
                  </a:ext>
                </a:extLst>
              </p:cNvPr>
              <p:cNvCxnSpPr/>
              <p:nvPr/>
            </p:nvCxnSpPr>
            <p:spPr>
              <a:xfrm>
                <a:off x="7179340" y="7010400"/>
                <a:ext cx="0" cy="1308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443EE868-61CA-7BA7-2C4C-03EE69CD8B45}"/>
                  </a:ext>
                </a:extLst>
              </p:cNvPr>
              <p:cNvCxnSpPr>
                <a:cxnSpLocks/>
              </p:cNvCxnSpPr>
              <p:nvPr/>
            </p:nvCxnSpPr>
            <p:spPr>
              <a:xfrm flipV="1">
                <a:off x="7179340" y="7141205"/>
                <a:ext cx="2297813" cy="2229"/>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26" name="ZoneTexte 25">
            <a:extLst>
              <a:ext uri="{FF2B5EF4-FFF2-40B4-BE49-F238E27FC236}">
                <a16:creationId xmlns:a16="http://schemas.microsoft.com/office/drawing/2014/main" id="{5FDBD26F-0506-45A9-B4FD-B35259E62E3E}"/>
              </a:ext>
            </a:extLst>
          </p:cNvPr>
          <p:cNvSpPr txBox="1"/>
          <p:nvPr/>
        </p:nvSpPr>
        <p:spPr>
          <a:xfrm rot="10800000">
            <a:off x="7978000" y="6490003"/>
            <a:ext cx="325305" cy="369332"/>
          </a:xfrm>
          <a:prstGeom prst="rect">
            <a:avLst/>
          </a:prstGeom>
          <a:noFill/>
        </p:spPr>
        <p:txBody>
          <a:bodyPr wrap="square" rtlCol="0">
            <a:spAutoFit/>
          </a:bodyPr>
          <a:lstStyle/>
          <a:p>
            <a:r>
              <a:rPr lang="fr-FR" dirty="0">
                <a:solidFill>
                  <a:srgbClr val="00B0F0"/>
                </a:solidFill>
              </a:rPr>
              <a:t>*</a:t>
            </a:r>
          </a:p>
        </p:txBody>
      </p:sp>
      <p:sp>
        <p:nvSpPr>
          <p:cNvPr id="27" name="ZoneTexte 26">
            <a:extLst>
              <a:ext uri="{FF2B5EF4-FFF2-40B4-BE49-F238E27FC236}">
                <a16:creationId xmlns:a16="http://schemas.microsoft.com/office/drawing/2014/main" id="{48431270-3CAB-E8B8-8BAB-1C4CFA9CC3E5}"/>
              </a:ext>
            </a:extLst>
          </p:cNvPr>
          <p:cNvSpPr txBox="1"/>
          <p:nvPr/>
        </p:nvSpPr>
        <p:spPr>
          <a:xfrm rot="3964624">
            <a:off x="10268722" y="4684071"/>
            <a:ext cx="325305" cy="369332"/>
          </a:xfrm>
          <a:prstGeom prst="rect">
            <a:avLst/>
          </a:prstGeom>
          <a:noFill/>
        </p:spPr>
        <p:txBody>
          <a:bodyPr wrap="square" rtlCol="0">
            <a:spAutoFit/>
          </a:bodyPr>
          <a:lstStyle/>
          <a:p>
            <a:r>
              <a:rPr lang="fr-FR" dirty="0">
                <a:solidFill>
                  <a:srgbClr val="00B0F0"/>
                </a:solidFill>
              </a:rPr>
              <a:t>*</a:t>
            </a:r>
          </a:p>
        </p:txBody>
      </p:sp>
    </p:spTree>
    <p:extLst>
      <p:ext uri="{BB962C8B-B14F-4D97-AF65-F5344CB8AC3E}">
        <p14:creationId xmlns:p14="http://schemas.microsoft.com/office/powerpoint/2010/main" val="3098715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A3123-575C-2024-C8BF-5FD04ABD1780}"/>
            </a:ext>
          </a:extLst>
        </p:cNvPr>
        <p:cNvGrpSpPr/>
        <p:nvPr/>
      </p:nvGrpSpPr>
      <p:grpSpPr>
        <a:xfrm>
          <a:off x="0" y="0"/>
          <a:ext cx="0" cy="0"/>
          <a:chOff x="0" y="0"/>
          <a:chExt cx="0" cy="0"/>
        </a:xfrm>
      </p:grpSpPr>
      <p:sp>
        <p:nvSpPr>
          <p:cNvPr id="20" name="ZoneTexte 19">
            <a:extLst>
              <a:ext uri="{FF2B5EF4-FFF2-40B4-BE49-F238E27FC236}">
                <a16:creationId xmlns:a16="http://schemas.microsoft.com/office/drawing/2014/main" id="{003E5FF5-AEEF-3930-2EDE-4B01033A3F36}"/>
              </a:ext>
            </a:extLst>
          </p:cNvPr>
          <p:cNvSpPr txBox="1"/>
          <p:nvPr/>
        </p:nvSpPr>
        <p:spPr>
          <a:xfrm>
            <a:off x="8340588" y="2350209"/>
            <a:ext cx="2537687" cy="1200329"/>
          </a:xfrm>
          <a:prstGeom prst="rect">
            <a:avLst/>
          </a:prstGeom>
          <a:ln>
            <a:solidFill>
              <a:srgbClr val="C2773E"/>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Clr>
                <a:srgbClr val="C2773E"/>
              </a:buClr>
              <a:buFont typeface="Wingdings" panose="05000000000000000000" pitchFamily="2" charset="2"/>
              <a:buChar char="§"/>
            </a:pPr>
            <a:r>
              <a:rPr lang="fr-FR" sz="2400" dirty="0"/>
              <a:t>EPS</a:t>
            </a:r>
          </a:p>
          <a:p>
            <a:pPr marL="342900" indent="-342900">
              <a:buClr>
                <a:srgbClr val="C2773E"/>
              </a:buClr>
              <a:buFont typeface="Wingdings" panose="05000000000000000000" pitchFamily="2" charset="2"/>
              <a:buChar char="§"/>
            </a:pPr>
            <a:r>
              <a:rPr lang="fr-FR" sz="2400" dirty="0" err="1"/>
              <a:t>Calprotectine</a:t>
            </a:r>
            <a:r>
              <a:rPr lang="fr-FR" sz="2400" dirty="0"/>
              <a:t> fécale</a:t>
            </a:r>
          </a:p>
        </p:txBody>
      </p:sp>
      <p:sp>
        <p:nvSpPr>
          <p:cNvPr id="5" name="Titre 1">
            <a:extLst>
              <a:ext uri="{FF2B5EF4-FFF2-40B4-BE49-F238E27FC236}">
                <a16:creationId xmlns:a16="http://schemas.microsoft.com/office/drawing/2014/main" id="{7275D965-BDA7-2440-23FB-F18F39DF0D48}"/>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ORIENTATION DIAGNOSTIQUE</a:t>
            </a:r>
            <a:endParaRPr lang="fr-FR" dirty="0"/>
          </a:p>
        </p:txBody>
      </p:sp>
      <p:pic>
        <p:nvPicPr>
          <p:cNvPr id="13" name="Graphique 12" descr="Drapeau">
            <a:extLst>
              <a:ext uri="{FF2B5EF4-FFF2-40B4-BE49-F238E27FC236}">
                <a16:creationId xmlns:a16="http://schemas.microsoft.com/office/drawing/2014/main" id="{F5733B5A-6B90-21D4-4CCD-F10C42A7C628}"/>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992309" y="5230930"/>
            <a:ext cx="972168" cy="972168"/>
          </a:xfrm>
          <a:prstGeom prst="rect">
            <a:avLst/>
          </a:prstGeom>
        </p:spPr>
      </p:pic>
      <p:sp>
        <p:nvSpPr>
          <p:cNvPr id="12" name="ZoneTexte 11">
            <a:extLst>
              <a:ext uri="{FF2B5EF4-FFF2-40B4-BE49-F238E27FC236}">
                <a16:creationId xmlns:a16="http://schemas.microsoft.com/office/drawing/2014/main" id="{6FC1A1F0-14AD-0E5E-E529-51DEDB35C1D7}"/>
              </a:ext>
            </a:extLst>
          </p:cNvPr>
          <p:cNvSpPr txBox="1"/>
          <p:nvPr/>
        </p:nvSpPr>
        <p:spPr>
          <a:xfrm>
            <a:off x="1755489" y="1611546"/>
            <a:ext cx="5656520" cy="2677656"/>
          </a:xfrm>
          <a:prstGeom prst="rect">
            <a:avLst/>
          </a:prstGeom>
          <a:ln>
            <a:solidFill>
              <a:srgbClr val="EAD11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Clr>
                <a:srgbClr val="EAD116"/>
              </a:buClr>
              <a:buFont typeface="Wingdings" panose="05000000000000000000" pitchFamily="2" charset="2"/>
              <a:buChar char="§"/>
            </a:pPr>
            <a:r>
              <a:rPr lang="fr-FR" sz="2400" dirty="0"/>
              <a:t>NFS, CRP</a:t>
            </a:r>
          </a:p>
          <a:p>
            <a:pPr marL="342900" indent="-342900">
              <a:buClr>
                <a:srgbClr val="EAD116"/>
              </a:buClr>
              <a:buFont typeface="Wingdings" panose="05000000000000000000" pitchFamily="2" charset="2"/>
              <a:buChar char="§"/>
            </a:pPr>
            <a:r>
              <a:rPr lang="fr-FR" sz="2400" dirty="0"/>
              <a:t>Créatinine, Na, K, Ca</a:t>
            </a:r>
          </a:p>
          <a:p>
            <a:pPr marL="342900" indent="-342900">
              <a:buClr>
                <a:srgbClr val="EAD116"/>
              </a:buClr>
              <a:buFont typeface="Wingdings" panose="05000000000000000000" pitchFamily="2" charset="2"/>
              <a:buChar char="§"/>
            </a:pPr>
            <a:r>
              <a:rPr lang="fr-FR" sz="2400" dirty="0"/>
              <a:t>HbA1c</a:t>
            </a:r>
          </a:p>
          <a:p>
            <a:pPr marL="342900" indent="-342900">
              <a:buClr>
                <a:srgbClr val="EAD116"/>
              </a:buClr>
              <a:buFont typeface="Wingdings" panose="05000000000000000000" pitchFamily="2" charset="2"/>
              <a:buChar char="§"/>
            </a:pPr>
            <a:r>
              <a:rPr lang="fr-FR" sz="2400" dirty="0"/>
              <a:t>ASAT, ALAT, GGT, PAL, bilirubine</a:t>
            </a:r>
          </a:p>
          <a:p>
            <a:pPr marL="342900" indent="-342900">
              <a:buClr>
                <a:srgbClr val="EAD116"/>
              </a:buClr>
              <a:buFont typeface="Wingdings" panose="05000000000000000000" pitchFamily="2" charset="2"/>
              <a:buChar char="§"/>
            </a:pPr>
            <a:r>
              <a:rPr lang="fr-FR" sz="2400" dirty="0"/>
              <a:t>TSH</a:t>
            </a:r>
          </a:p>
          <a:p>
            <a:pPr marL="342900" indent="-342900">
              <a:buClr>
                <a:srgbClr val="EAD116"/>
              </a:buClr>
              <a:buFont typeface="Wingdings" panose="05000000000000000000" pitchFamily="2" charset="2"/>
              <a:buChar char="§"/>
            </a:pPr>
            <a:r>
              <a:rPr lang="fr-FR" sz="2400" dirty="0" err="1"/>
              <a:t>IgA</a:t>
            </a:r>
            <a:r>
              <a:rPr lang="fr-FR" sz="2400" dirty="0"/>
              <a:t> anti-</a:t>
            </a:r>
            <a:r>
              <a:rPr lang="fr-FR" sz="2400" dirty="0" err="1"/>
              <a:t>transglutaminase</a:t>
            </a:r>
            <a:r>
              <a:rPr lang="fr-FR" sz="2400" dirty="0"/>
              <a:t> et </a:t>
            </a:r>
            <a:r>
              <a:rPr lang="fr-FR" sz="2400" dirty="0" err="1"/>
              <a:t>IgA</a:t>
            </a:r>
            <a:r>
              <a:rPr lang="fr-FR" sz="2400" dirty="0"/>
              <a:t> totales</a:t>
            </a:r>
          </a:p>
          <a:p>
            <a:pPr marL="342900" indent="-342900">
              <a:buClr>
                <a:srgbClr val="EAD116"/>
              </a:buClr>
              <a:buFont typeface="Wingdings" panose="05000000000000000000" pitchFamily="2" charset="2"/>
              <a:buChar char="§"/>
            </a:pPr>
            <a:r>
              <a:rPr lang="fr-FR" sz="2400" dirty="0"/>
              <a:t>± sérologie VIH</a:t>
            </a:r>
          </a:p>
        </p:txBody>
      </p:sp>
      <p:sp>
        <p:nvSpPr>
          <p:cNvPr id="14" name="Rectangle : coins arrondis 13">
            <a:extLst>
              <a:ext uri="{FF2B5EF4-FFF2-40B4-BE49-F238E27FC236}">
                <a16:creationId xmlns:a16="http://schemas.microsoft.com/office/drawing/2014/main" id="{340916DE-DDF4-010B-7BBC-FAB89D7F3D74}"/>
              </a:ext>
            </a:extLst>
          </p:cNvPr>
          <p:cNvSpPr/>
          <p:nvPr/>
        </p:nvSpPr>
        <p:spPr>
          <a:xfrm>
            <a:off x="7412009" y="5432165"/>
            <a:ext cx="3466266" cy="720000"/>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Absence de Red flags</a:t>
            </a:r>
          </a:p>
        </p:txBody>
      </p:sp>
      <p:sp>
        <p:nvSpPr>
          <p:cNvPr id="15" name="Rectangle : coins arrondis 14">
            <a:extLst>
              <a:ext uri="{FF2B5EF4-FFF2-40B4-BE49-F238E27FC236}">
                <a16:creationId xmlns:a16="http://schemas.microsoft.com/office/drawing/2014/main" id="{46300F95-A52D-27A2-50A3-4E5E0D5A4DA6}"/>
              </a:ext>
            </a:extLst>
          </p:cNvPr>
          <p:cNvSpPr/>
          <p:nvPr/>
        </p:nvSpPr>
        <p:spPr>
          <a:xfrm>
            <a:off x="1995286" y="5483098"/>
            <a:ext cx="2261243" cy="7200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Red flags</a:t>
            </a:r>
          </a:p>
        </p:txBody>
      </p:sp>
      <p:sp>
        <p:nvSpPr>
          <p:cNvPr id="16" name="Flèche : gauche 15">
            <a:extLst>
              <a:ext uri="{FF2B5EF4-FFF2-40B4-BE49-F238E27FC236}">
                <a16:creationId xmlns:a16="http://schemas.microsoft.com/office/drawing/2014/main" id="{04E3C411-7C2E-80EC-EC07-5362E4FBC87E}"/>
              </a:ext>
            </a:extLst>
          </p:cNvPr>
          <p:cNvSpPr/>
          <p:nvPr/>
        </p:nvSpPr>
        <p:spPr>
          <a:xfrm rot="18594047">
            <a:off x="4202159" y="4840906"/>
            <a:ext cx="972168" cy="312611"/>
          </a:xfrm>
          <a:prstGeom prst="leftArrow">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gauche 16">
            <a:extLst>
              <a:ext uri="{FF2B5EF4-FFF2-40B4-BE49-F238E27FC236}">
                <a16:creationId xmlns:a16="http://schemas.microsoft.com/office/drawing/2014/main" id="{55E4C03C-4B06-8C90-ECB6-4098A15061F0}"/>
              </a:ext>
            </a:extLst>
          </p:cNvPr>
          <p:cNvSpPr/>
          <p:nvPr/>
        </p:nvSpPr>
        <p:spPr>
          <a:xfrm rot="13869033">
            <a:off x="6424858" y="4840905"/>
            <a:ext cx="972168" cy="312611"/>
          </a:xfrm>
          <a:prstGeom prst="leftArrow">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8447DBD2-9533-4230-6623-47CF606D0552}"/>
              </a:ext>
            </a:extLst>
          </p:cNvPr>
          <p:cNvSpPr txBox="1"/>
          <p:nvPr/>
        </p:nvSpPr>
        <p:spPr>
          <a:xfrm>
            <a:off x="7740504" y="2688765"/>
            <a:ext cx="435934" cy="523220"/>
          </a:xfrm>
          <a:prstGeom prst="rect">
            <a:avLst/>
          </a:prstGeom>
          <a:noFill/>
        </p:spPr>
        <p:txBody>
          <a:bodyPr wrap="square" rtlCol="0">
            <a:spAutoFit/>
          </a:bodyPr>
          <a:lstStyle/>
          <a:p>
            <a:r>
              <a:rPr lang="fr-FR" sz="2800" dirty="0"/>
              <a:t>±</a:t>
            </a:r>
          </a:p>
        </p:txBody>
      </p:sp>
      <p:pic>
        <p:nvPicPr>
          <p:cNvPr id="22" name="Graphique 21" descr="Tubes à essai">
            <a:extLst>
              <a:ext uri="{FF2B5EF4-FFF2-40B4-BE49-F238E27FC236}">
                <a16:creationId xmlns:a16="http://schemas.microsoft.com/office/drawing/2014/main" id="{357E2AED-3200-6EF9-6DDB-BE4FCB0F1BFA}"/>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6329916" y="1611546"/>
            <a:ext cx="914400" cy="914400"/>
          </a:xfrm>
          <a:prstGeom prst="rect">
            <a:avLst/>
          </a:prstGeom>
        </p:spPr>
      </p:pic>
      <p:pic>
        <p:nvPicPr>
          <p:cNvPr id="3" name="Image 2">
            <a:extLst>
              <a:ext uri="{FF2B5EF4-FFF2-40B4-BE49-F238E27FC236}">
                <a16:creationId xmlns:a16="http://schemas.microsoft.com/office/drawing/2014/main" id="{3A9898AE-1777-671A-4CC5-BE4A28CFD874}"/>
              </a:ext>
            </a:extLst>
          </p:cNvPr>
          <p:cNvPicPr>
            <a:picLocks noChangeAspect="1"/>
          </p:cNvPicPr>
          <p:nvPr/>
        </p:nvPicPr>
        <p:blipFill>
          <a:blip r:embed="rId7"/>
          <a:stretch>
            <a:fillRect/>
          </a:stretch>
        </p:blipFill>
        <p:spPr>
          <a:xfrm>
            <a:off x="9945905" y="1446891"/>
            <a:ext cx="981212" cy="809738"/>
          </a:xfrm>
          <a:prstGeom prst="rect">
            <a:avLst/>
          </a:prstGeom>
        </p:spPr>
      </p:pic>
      <p:sp>
        <p:nvSpPr>
          <p:cNvPr id="4" name="Rectangle 3">
            <a:extLst>
              <a:ext uri="{FF2B5EF4-FFF2-40B4-BE49-F238E27FC236}">
                <a16:creationId xmlns:a16="http://schemas.microsoft.com/office/drawing/2014/main" id="{0D44663C-CFDF-EEC9-E831-7D10F5062765}"/>
              </a:ext>
            </a:extLst>
          </p:cNvPr>
          <p:cNvSpPr/>
          <p:nvPr/>
        </p:nvSpPr>
        <p:spPr>
          <a:xfrm>
            <a:off x="6963537" y="4784215"/>
            <a:ext cx="4363209" cy="184200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09365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A0B59944-BABE-AC3C-25BB-BEF99B8A5799}"/>
              </a:ext>
            </a:extLst>
          </p:cNvPr>
          <p:cNvSpPr>
            <a:spLocks noGrp="1"/>
          </p:cNvSpPr>
          <p:nvPr>
            <p:ph type="sldNum" sz="quarter" idx="12"/>
          </p:nvPr>
        </p:nvSpPr>
        <p:spPr/>
        <p:txBody>
          <a:bodyPr/>
          <a:lstStyle/>
          <a:p>
            <a:fld id="{C5D9A8B9-5705-495F-BA30-B850A77957E1}" type="slidenum">
              <a:rPr lang="fr-CH" smtClean="0"/>
              <a:t>11</a:t>
            </a:fld>
            <a:endParaRPr lang="fr-CH" dirty="0"/>
          </a:p>
        </p:txBody>
      </p:sp>
      <p:sp>
        <p:nvSpPr>
          <p:cNvPr id="9" name="Titre 1">
            <a:extLst>
              <a:ext uri="{FF2B5EF4-FFF2-40B4-BE49-F238E27FC236}">
                <a16:creationId xmlns:a16="http://schemas.microsoft.com/office/drawing/2014/main" id="{14113A17-8ADE-832B-928A-3C7004B0CAC7}"/>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 :</a:t>
            </a:r>
          </a:p>
        </p:txBody>
      </p:sp>
      <p:sp>
        <p:nvSpPr>
          <p:cNvPr id="10" name="Rectangle à coins arrondis 4">
            <a:extLst>
              <a:ext uri="{FF2B5EF4-FFF2-40B4-BE49-F238E27FC236}">
                <a16:creationId xmlns:a16="http://schemas.microsoft.com/office/drawing/2014/main" id="{7FF42FAD-C64A-D0FD-3451-3A9C10AA2A37}"/>
              </a:ext>
            </a:extLst>
          </p:cNvPr>
          <p:cNvSpPr/>
          <p:nvPr/>
        </p:nvSpPr>
        <p:spPr>
          <a:xfrm>
            <a:off x="1776792" y="3664630"/>
            <a:ext cx="3227540" cy="936104"/>
          </a:xfrm>
          <a:prstGeom prst="roundRect">
            <a:avLst/>
          </a:prstGeom>
          <a:ln w="28575">
            <a:solidFill>
              <a:srgbClr val="EAD11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dirty="0"/>
              <a:t>Douleurs abdominales &gt; 6 mois</a:t>
            </a:r>
          </a:p>
        </p:txBody>
      </p:sp>
      <p:cxnSp>
        <p:nvCxnSpPr>
          <p:cNvPr id="11" name="Connecteur droit avec flèche 10">
            <a:extLst>
              <a:ext uri="{FF2B5EF4-FFF2-40B4-BE49-F238E27FC236}">
                <a16:creationId xmlns:a16="http://schemas.microsoft.com/office/drawing/2014/main" id="{A22A035F-452F-0427-7894-1CDC94EAB093}"/>
              </a:ext>
            </a:extLst>
          </p:cNvPr>
          <p:cNvCxnSpPr>
            <a:cxnSpLocks/>
          </p:cNvCxnSpPr>
          <p:nvPr/>
        </p:nvCxnSpPr>
        <p:spPr>
          <a:xfrm>
            <a:off x="1708519" y="2349531"/>
            <a:ext cx="9330779" cy="0"/>
          </a:xfrm>
          <a:prstGeom prst="straightConnector1">
            <a:avLst/>
          </a:prstGeom>
          <a:ln>
            <a:solidFill>
              <a:srgbClr val="FF9900"/>
            </a:solidFill>
            <a:tailEnd type="arrow"/>
          </a:ln>
        </p:spPr>
        <p:style>
          <a:lnRef idx="3">
            <a:schemeClr val="accent4"/>
          </a:lnRef>
          <a:fillRef idx="0">
            <a:schemeClr val="accent4"/>
          </a:fillRef>
          <a:effectRef idx="2">
            <a:schemeClr val="accent4"/>
          </a:effectRef>
          <a:fontRef idx="minor">
            <a:schemeClr val="tx1"/>
          </a:fontRef>
        </p:style>
      </p:cxnSp>
      <p:sp>
        <p:nvSpPr>
          <p:cNvPr id="13" name="Accolade ouvrante 12">
            <a:extLst>
              <a:ext uri="{FF2B5EF4-FFF2-40B4-BE49-F238E27FC236}">
                <a16:creationId xmlns:a16="http://schemas.microsoft.com/office/drawing/2014/main" id="{2928DCB8-87F4-90AF-E4CE-E5EA88534839}"/>
              </a:ext>
            </a:extLst>
          </p:cNvPr>
          <p:cNvSpPr/>
          <p:nvPr/>
        </p:nvSpPr>
        <p:spPr>
          <a:xfrm>
            <a:off x="5363344" y="3454400"/>
            <a:ext cx="577234" cy="1359768"/>
          </a:xfrm>
          <a:prstGeom prst="leftBrace">
            <a:avLst/>
          </a:prstGeom>
          <a:ln>
            <a:solidFill>
              <a:srgbClr val="EAD116"/>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B7FA2524-8F18-B4EB-95FC-E5A6CFDA0DA7}"/>
              </a:ext>
            </a:extLst>
          </p:cNvPr>
          <p:cNvSpPr txBox="1"/>
          <p:nvPr/>
        </p:nvSpPr>
        <p:spPr>
          <a:xfrm>
            <a:off x="5940578" y="3530798"/>
            <a:ext cx="5756122" cy="1200329"/>
          </a:xfrm>
          <a:prstGeom prst="rect">
            <a:avLst/>
          </a:prstGeom>
          <a:noFill/>
        </p:spPr>
        <p:txBody>
          <a:bodyPr wrap="square" rtlCol="0">
            <a:spAutoFit/>
          </a:bodyPr>
          <a:lstStyle/>
          <a:p>
            <a:r>
              <a:rPr lang="fr-FR" sz="2400" dirty="0"/>
              <a:t>En relation avec la </a:t>
            </a:r>
            <a:r>
              <a:rPr lang="fr-FR" sz="2400" b="1" dirty="0"/>
              <a:t>défécation</a:t>
            </a:r>
          </a:p>
          <a:p>
            <a:r>
              <a:rPr lang="fr-FR" sz="2400" dirty="0"/>
              <a:t>Modification de la </a:t>
            </a:r>
            <a:r>
              <a:rPr lang="fr-FR" sz="2400" b="1" dirty="0"/>
              <a:t>consistance</a:t>
            </a:r>
            <a:r>
              <a:rPr lang="fr-FR" sz="2400" dirty="0"/>
              <a:t> des selles</a:t>
            </a:r>
          </a:p>
          <a:p>
            <a:r>
              <a:rPr lang="fr-FR" sz="2400" dirty="0"/>
              <a:t>Modification de la </a:t>
            </a:r>
            <a:r>
              <a:rPr lang="fr-FR" sz="2400" b="1" dirty="0"/>
              <a:t>fréquence</a:t>
            </a:r>
            <a:r>
              <a:rPr lang="fr-FR" sz="2400" dirty="0"/>
              <a:t> des selles</a:t>
            </a:r>
          </a:p>
        </p:txBody>
      </p:sp>
      <p:sp>
        <p:nvSpPr>
          <p:cNvPr id="17" name="Explosion 1 3">
            <a:extLst>
              <a:ext uri="{FF2B5EF4-FFF2-40B4-BE49-F238E27FC236}">
                <a16:creationId xmlns:a16="http://schemas.microsoft.com/office/drawing/2014/main" id="{9209EB5C-A2F0-42C1-32F2-C8A4DE0FBA7A}"/>
              </a:ext>
            </a:extLst>
          </p:cNvPr>
          <p:cNvSpPr/>
          <p:nvPr/>
        </p:nvSpPr>
        <p:spPr>
          <a:xfrm>
            <a:off x="809265" y="4684882"/>
            <a:ext cx="3284984" cy="1605706"/>
          </a:xfrm>
          <a:prstGeom prst="irregularSeal1">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89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000" dirty="0"/>
              <a:t>Prévalence de 10 à 15%</a:t>
            </a:r>
          </a:p>
        </p:txBody>
      </p:sp>
      <p:sp>
        <p:nvSpPr>
          <p:cNvPr id="15" name="Ellipse 14">
            <a:extLst>
              <a:ext uri="{FF2B5EF4-FFF2-40B4-BE49-F238E27FC236}">
                <a16:creationId xmlns:a16="http://schemas.microsoft.com/office/drawing/2014/main" id="{A5274046-C12B-4275-2CA3-4F71020C5996}"/>
              </a:ext>
            </a:extLst>
          </p:cNvPr>
          <p:cNvSpPr/>
          <p:nvPr/>
        </p:nvSpPr>
        <p:spPr>
          <a:xfrm>
            <a:off x="5818092" y="4786982"/>
            <a:ext cx="2792508" cy="951632"/>
          </a:xfrm>
          <a:prstGeom prst="ellipse">
            <a:avLst/>
          </a:prstGeom>
          <a:solidFill>
            <a:srgbClr val="92D05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t>Sous-groupe diarrhée</a:t>
            </a:r>
          </a:p>
        </p:txBody>
      </p:sp>
      <p:sp>
        <p:nvSpPr>
          <p:cNvPr id="23" name="ZoneTexte 22">
            <a:extLst>
              <a:ext uri="{FF2B5EF4-FFF2-40B4-BE49-F238E27FC236}">
                <a16:creationId xmlns:a16="http://schemas.microsoft.com/office/drawing/2014/main" id="{26A2DA02-F74B-6DEF-D16C-4159E52195E3}"/>
              </a:ext>
            </a:extLst>
          </p:cNvPr>
          <p:cNvSpPr txBox="1"/>
          <p:nvPr/>
        </p:nvSpPr>
        <p:spPr>
          <a:xfrm>
            <a:off x="77908" y="6389926"/>
            <a:ext cx="6096000" cy="430887"/>
          </a:xfrm>
          <a:prstGeom prst="rect">
            <a:avLst/>
          </a:prstGeom>
          <a:noFill/>
        </p:spPr>
        <p:txBody>
          <a:bodyPr wrap="square">
            <a:spAutoFit/>
          </a:bodyPr>
          <a:lstStyle/>
          <a:p>
            <a:r>
              <a:rPr lang="fr-FR" sz="1100" b="0" i="1" dirty="0">
                <a:solidFill>
                  <a:srgbClr val="58585A"/>
                </a:solidFill>
                <a:effectLst/>
              </a:rPr>
              <a:t>Mearin F et al. Bowel Disorders. Gastroenterology. 2016 Feb 18</a:t>
            </a:r>
          </a:p>
          <a:p>
            <a:r>
              <a:rPr lang="fr-FR" sz="1100" i="1" dirty="0">
                <a:solidFill>
                  <a:srgbClr val="58585A"/>
                </a:solidFill>
              </a:rPr>
              <a:t>Coffin B. SII: prise en charge y’a-t-il du neuf? FMC gastro Post’u 2018</a:t>
            </a:r>
            <a:endParaRPr lang="fr-FR" sz="1100" i="1" dirty="0"/>
          </a:p>
        </p:txBody>
      </p:sp>
      <p:sp>
        <p:nvSpPr>
          <p:cNvPr id="25" name="ZoneTexte 24">
            <a:extLst>
              <a:ext uri="{FF2B5EF4-FFF2-40B4-BE49-F238E27FC236}">
                <a16:creationId xmlns:a16="http://schemas.microsoft.com/office/drawing/2014/main" id="{2FF7D265-0649-1E5C-9C62-6EF71CFB111F}"/>
              </a:ext>
            </a:extLst>
          </p:cNvPr>
          <p:cNvSpPr txBox="1"/>
          <p:nvPr/>
        </p:nvSpPr>
        <p:spPr>
          <a:xfrm>
            <a:off x="5004332" y="3895255"/>
            <a:ext cx="475634" cy="461665"/>
          </a:xfrm>
          <a:prstGeom prst="rect">
            <a:avLst/>
          </a:prstGeom>
          <a:noFill/>
        </p:spPr>
        <p:txBody>
          <a:bodyPr wrap="square" rtlCol="0">
            <a:spAutoFit/>
          </a:bodyPr>
          <a:lstStyle/>
          <a:p>
            <a:r>
              <a:rPr lang="fr-FR" sz="2400" b="1" dirty="0">
                <a:solidFill>
                  <a:srgbClr val="EAD116"/>
                </a:solidFill>
              </a:rPr>
              <a:t>+</a:t>
            </a:r>
          </a:p>
        </p:txBody>
      </p:sp>
      <p:sp>
        <p:nvSpPr>
          <p:cNvPr id="16" name="Ellipse 15">
            <a:extLst>
              <a:ext uri="{FF2B5EF4-FFF2-40B4-BE49-F238E27FC236}">
                <a16:creationId xmlns:a16="http://schemas.microsoft.com/office/drawing/2014/main" id="{28D9A258-C85A-16D4-BF80-599479E383C9}"/>
              </a:ext>
            </a:extLst>
          </p:cNvPr>
          <p:cNvSpPr/>
          <p:nvPr/>
        </p:nvSpPr>
        <p:spPr>
          <a:xfrm>
            <a:off x="8402926" y="4774332"/>
            <a:ext cx="2835688" cy="998083"/>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t>Sous-groupe constipation</a:t>
            </a:r>
          </a:p>
        </p:txBody>
      </p:sp>
      <p:sp>
        <p:nvSpPr>
          <p:cNvPr id="26" name="Ellipse 25">
            <a:extLst>
              <a:ext uri="{FF2B5EF4-FFF2-40B4-BE49-F238E27FC236}">
                <a16:creationId xmlns:a16="http://schemas.microsoft.com/office/drawing/2014/main" id="{F1B2BC5D-ECB9-966A-B418-DDA457E42078}"/>
              </a:ext>
            </a:extLst>
          </p:cNvPr>
          <p:cNvSpPr/>
          <p:nvPr/>
        </p:nvSpPr>
        <p:spPr>
          <a:xfrm>
            <a:off x="8477634" y="5666957"/>
            <a:ext cx="2717799" cy="1066752"/>
          </a:xfrm>
          <a:prstGeom prst="ellipse">
            <a:avLst/>
          </a:prstGeom>
          <a:solidFill>
            <a:srgbClr val="7030A0">
              <a:tint val="66000"/>
              <a:satMod val="160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t>Sous-groupe mixte</a:t>
            </a:r>
          </a:p>
        </p:txBody>
      </p:sp>
      <p:sp>
        <p:nvSpPr>
          <p:cNvPr id="27" name="Ellipse 26">
            <a:extLst>
              <a:ext uri="{FF2B5EF4-FFF2-40B4-BE49-F238E27FC236}">
                <a16:creationId xmlns:a16="http://schemas.microsoft.com/office/drawing/2014/main" id="{5A7246D2-069F-879C-9FCE-3A295ED064C4}"/>
              </a:ext>
            </a:extLst>
          </p:cNvPr>
          <p:cNvSpPr/>
          <p:nvPr/>
        </p:nvSpPr>
        <p:spPr>
          <a:xfrm>
            <a:off x="5940578" y="5673703"/>
            <a:ext cx="2619439" cy="1066752"/>
          </a:xfrm>
          <a:prstGeom prst="ellipse">
            <a:avLst/>
          </a:prstGeom>
          <a:solidFill>
            <a:schemeClr val="accent3">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t>Sous-groupe inclassable</a:t>
            </a:r>
          </a:p>
        </p:txBody>
      </p:sp>
      <p:sp>
        <p:nvSpPr>
          <p:cNvPr id="3" name="Rectangle : coins arrondis 2">
            <a:extLst>
              <a:ext uri="{FF2B5EF4-FFF2-40B4-BE49-F238E27FC236}">
                <a16:creationId xmlns:a16="http://schemas.microsoft.com/office/drawing/2014/main" id="{BC8D0D77-A503-B741-F76F-2A6B92F77551}"/>
              </a:ext>
            </a:extLst>
          </p:cNvPr>
          <p:cNvSpPr/>
          <p:nvPr/>
        </p:nvSpPr>
        <p:spPr>
          <a:xfrm>
            <a:off x="2204484" y="2561852"/>
            <a:ext cx="7783032" cy="684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2400" dirty="0">
                <a:solidFill>
                  <a:schemeClr val="dk1"/>
                </a:solidFill>
              </a:rPr>
              <a:t>CHRONIQUE : &gt; 1j/semaine dans les 3 derniers mois</a:t>
            </a:r>
          </a:p>
        </p:txBody>
      </p:sp>
      <p:sp>
        <p:nvSpPr>
          <p:cNvPr id="7" name="Rectangle : coins arrondis 6">
            <a:extLst>
              <a:ext uri="{FF2B5EF4-FFF2-40B4-BE49-F238E27FC236}">
                <a16:creationId xmlns:a16="http://schemas.microsoft.com/office/drawing/2014/main" id="{A6A8DAB2-D786-76E2-7EBB-4BEF1D7F5AE9}"/>
              </a:ext>
            </a:extLst>
          </p:cNvPr>
          <p:cNvSpPr/>
          <p:nvPr/>
        </p:nvSpPr>
        <p:spPr>
          <a:xfrm>
            <a:off x="3478554" y="1520268"/>
            <a:ext cx="5390707" cy="684000"/>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Diagnostic clinique d’élimination</a:t>
            </a:r>
          </a:p>
        </p:txBody>
      </p:sp>
      <p:sp>
        <p:nvSpPr>
          <p:cNvPr id="19" name="Signe de multiplication 18">
            <a:extLst>
              <a:ext uri="{FF2B5EF4-FFF2-40B4-BE49-F238E27FC236}">
                <a16:creationId xmlns:a16="http://schemas.microsoft.com/office/drawing/2014/main" id="{1BB2B8CC-971A-3FE1-24FA-359677525BA1}"/>
              </a:ext>
            </a:extLst>
          </p:cNvPr>
          <p:cNvSpPr/>
          <p:nvPr/>
        </p:nvSpPr>
        <p:spPr>
          <a:xfrm>
            <a:off x="3756393" y="1435490"/>
            <a:ext cx="4800599" cy="929389"/>
          </a:xfrm>
          <a:prstGeom prst="mathMultiply">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re 1">
            <a:extLst>
              <a:ext uri="{FF2B5EF4-FFF2-40B4-BE49-F238E27FC236}">
                <a16:creationId xmlns:a16="http://schemas.microsoft.com/office/drawing/2014/main" id="{FDF41F8E-38D4-1841-6AFD-8AA89313FB80}"/>
              </a:ext>
            </a:extLst>
          </p:cNvPr>
          <p:cNvSpPr txBox="1">
            <a:spLocks/>
          </p:cNvSpPr>
          <p:nvPr/>
        </p:nvSpPr>
        <p:spPr>
          <a:xfrm>
            <a:off x="5159529" y="515191"/>
            <a:ext cx="7157484" cy="108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Syndrome de l’intestin irritable</a:t>
            </a:r>
          </a:p>
        </p:txBody>
      </p:sp>
      <p:sp>
        <p:nvSpPr>
          <p:cNvPr id="22" name="ZoneTexte 21">
            <a:extLst>
              <a:ext uri="{FF2B5EF4-FFF2-40B4-BE49-F238E27FC236}">
                <a16:creationId xmlns:a16="http://schemas.microsoft.com/office/drawing/2014/main" id="{58C2D9B9-6244-4A0A-C1D8-0952590CF96D}"/>
              </a:ext>
            </a:extLst>
          </p:cNvPr>
          <p:cNvSpPr txBox="1"/>
          <p:nvPr/>
        </p:nvSpPr>
        <p:spPr>
          <a:xfrm>
            <a:off x="263779" y="2583226"/>
            <a:ext cx="1690190" cy="830997"/>
          </a:xfrm>
          <a:prstGeom prst="rect">
            <a:avLst/>
          </a:prstGeom>
          <a:noFill/>
          <a:ln w="38100">
            <a:solidFill>
              <a:srgbClr val="FFC000"/>
            </a:solidFill>
          </a:ln>
        </p:spPr>
        <p:txBody>
          <a:bodyPr wrap="square" rtlCol="0">
            <a:spAutoFit/>
          </a:bodyPr>
          <a:lstStyle/>
          <a:p>
            <a:pPr algn="ctr"/>
            <a:r>
              <a:rPr lang="fr-FR" sz="2400" b="1" dirty="0"/>
              <a:t>Critères de ROME IV</a:t>
            </a:r>
          </a:p>
        </p:txBody>
      </p:sp>
    </p:spTree>
    <p:extLst>
      <p:ext uri="{BB962C8B-B14F-4D97-AF65-F5344CB8AC3E}">
        <p14:creationId xmlns:p14="http://schemas.microsoft.com/office/powerpoint/2010/main" val="78354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p:bldP spid="17" grpId="0" animBg="1"/>
      <p:bldP spid="15" grpId="0" animBg="1"/>
      <p:bldP spid="25" grpId="0"/>
      <p:bldP spid="16" grpId="0" animBg="1"/>
      <p:bldP spid="26" grpId="0" animBg="1"/>
      <p:bldP spid="27" grpId="0" animBg="1"/>
      <p:bldP spid="3" grpId="0" animBg="1"/>
      <p:bldP spid="7" grpId="0" animBg="1"/>
      <p:bldP spid="19" grpId="0" animBg="1"/>
      <p:bldP spid="21"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D856B-EE74-21DB-5022-2902064C7673}"/>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0D7CA880-2032-2E1A-9520-EB9EA5EB3E11}"/>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 :</a:t>
            </a:r>
          </a:p>
        </p:txBody>
      </p:sp>
      <p:sp>
        <p:nvSpPr>
          <p:cNvPr id="21" name="Titre 1">
            <a:extLst>
              <a:ext uri="{FF2B5EF4-FFF2-40B4-BE49-F238E27FC236}">
                <a16:creationId xmlns:a16="http://schemas.microsoft.com/office/drawing/2014/main" id="{EFD6897A-3534-8282-446B-C0E4A940855D}"/>
              </a:ext>
            </a:extLst>
          </p:cNvPr>
          <p:cNvSpPr txBox="1">
            <a:spLocks/>
          </p:cNvSpPr>
          <p:nvPr/>
        </p:nvSpPr>
        <p:spPr>
          <a:xfrm>
            <a:off x="5159529" y="515191"/>
            <a:ext cx="7157484" cy="108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Syndrome de l’intestin irritable</a:t>
            </a:r>
          </a:p>
        </p:txBody>
      </p:sp>
      <p:pic>
        <p:nvPicPr>
          <p:cNvPr id="4" name="Image 3">
            <a:extLst>
              <a:ext uri="{FF2B5EF4-FFF2-40B4-BE49-F238E27FC236}">
                <a16:creationId xmlns:a16="http://schemas.microsoft.com/office/drawing/2014/main" id="{747B9F44-3788-C031-43DA-D48C81C5B3D8}"/>
              </a:ext>
            </a:extLst>
          </p:cNvPr>
          <p:cNvPicPr>
            <a:picLocks noChangeAspect="1"/>
          </p:cNvPicPr>
          <p:nvPr/>
        </p:nvPicPr>
        <p:blipFill>
          <a:blip r:embed="rId3"/>
          <a:stretch>
            <a:fillRect/>
          </a:stretch>
        </p:blipFill>
        <p:spPr>
          <a:xfrm>
            <a:off x="3923975" y="1536293"/>
            <a:ext cx="4344050" cy="5002499"/>
          </a:xfrm>
          <a:prstGeom prst="rect">
            <a:avLst/>
          </a:prstGeom>
        </p:spPr>
      </p:pic>
      <p:sp>
        <p:nvSpPr>
          <p:cNvPr id="6" name="ZoneTexte 5">
            <a:extLst>
              <a:ext uri="{FF2B5EF4-FFF2-40B4-BE49-F238E27FC236}">
                <a16:creationId xmlns:a16="http://schemas.microsoft.com/office/drawing/2014/main" id="{B39072FD-E8B4-6941-7202-AE386E9AEE91}"/>
              </a:ext>
            </a:extLst>
          </p:cNvPr>
          <p:cNvSpPr txBox="1"/>
          <p:nvPr/>
        </p:nvSpPr>
        <p:spPr>
          <a:xfrm>
            <a:off x="128708" y="6391457"/>
            <a:ext cx="2830392" cy="430887"/>
          </a:xfrm>
          <a:prstGeom prst="rect">
            <a:avLst/>
          </a:prstGeom>
          <a:noFill/>
        </p:spPr>
        <p:txBody>
          <a:bodyPr wrap="square">
            <a:spAutoFit/>
          </a:bodyPr>
          <a:lstStyle/>
          <a:p>
            <a:r>
              <a:rPr lang="fr-FR" sz="1100" b="0" i="1" dirty="0">
                <a:solidFill>
                  <a:srgbClr val="58585A"/>
                </a:solidFill>
                <a:effectLst/>
              </a:rPr>
              <a:t>SNFCP</a:t>
            </a:r>
          </a:p>
          <a:p>
            <a:r>
              <a:rPr lang="nl-NL" sz="1100" b="0" i="1" dirty="0" err="1">
                <a:solidFill>
                  <a:srgbClr val="555555"/>
                </a:solidFill>
                <a:effectLst/>
                <a:latin typeface="Open Sans" panose="020B0606030504020204" pitchFamily="34" charset="0"/>
              </a:rPr>
              <a:t>Heaton</a:t>
            </a:r>
            <a:r>
              <a:rPr lang="nl-NL" sz="1100" b="0" i="1" dirty="0">
                <a:solidFill>
                  <a:srgbClr val="555555"/>
                </a:solidFill>
                <a:effectLst/>
                <a:latin typeface="Open Sans" panose="020B0606030504020204" pitchFamily="34" charset="0"/>
              </a:rPr>
              <a:t> KW et al. Gut 1992 ;33:818-24.</a:t>
            </a:r>
            <a:endParaRPr lang="fr-FR" sz="1100" i="1" dirty="0"/>
          </a:p>
        </p:txBody>
      </p:sp>
      <p:pic>
        <p:nvPicPr>
          <p:cNvPr id="12" name="Image 11">
            <a:extLst>
              <a:ext uri="{FF2B5EF4-FFF2-40B4-BE49-F238E27FC236}">
                <a16:creationId xmlns:a16="http://schemas.microsoft.com/office/drawing/2014/main" id="{34BF89C5-48A9-315A-0A65-7EFEF9951782}"/>
              </a:ext>
            </a:extLst>
          </p:cNvPr>
          <p:cNvPicPr>
            <a:picLocks noChangeAspect="1"/>
          </p:cNvPicPr>
          <p:nvPr/>
        </p:nvPicPr>
        <p:blipFill>
          <a:blip r:embed="rId4">
            <a:extLst>
              <a:ext uri="{28A0092B-C50C-407E-A947-70E740481C1C}">
                <a14:useLocalDpi xmlns:a14="http://schemas.microsoft.com/office/drawing/2010/main" val="0"/>
              </a:ext>
            </a:extLst>
          </a:blip>
          <a:srcRect l="4504" t="4009" r="10824" b="2998"/>
          <a:stretch/>
        </p:blipFill>
        <p:spPr>
          <a:xfrm>
            <a:off x="9695619" y="2469092"/>
            <a:ext cx="1193800" cy="2336800"/>
          </a:xfrm>
          <a:prstGeom prst="rect">
            <a:avLst/>
          </a:prstGeom>
          <a:solidFill>
            <a:schemeClr val="accent1"/>
          </a:solidFill>
        </p:spPr>
      </p:pic>
      <p:sp>
        <p:nvSpPr>
          <p:cNvPr id="8" name="Rectangle : coins arrondis 7">
            <a:extLst>
              <a:ext uri="{FF2B5EF4-FFF2-40B4-BE49-F238E27FC236}">
                <a16:creationId xmlns:a16="http://schemas.microsoft.com/office/drawing/2014/main" id="{9420369A-10FF-9EB8-D202-C4CB168BA30E}"/>
              </a:ext>
            </a:extLst>
          </p:cNvPr>
          <p:cNvSpPr/>
          <p:nvPr/>
        </p:nvSpPr>
        <p:spPr>
          <a:xfrm>
            <a:off x="520239" y="3237442"/>
            <a:ext cx="3208877" cy="800100"/>
          </a:xfrm>
          <a:prstGeom prst="roundRect">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89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Echelle de Bristol</a:t>
            </a:r>
          </a:p>
        </p:txBody>
      </p:sp>
    </p:spTree>
    <p:extLst>
      <p:ext uri="{BB962C8B-B14F-4D97-AF65-F5344CB8AC3E}">
        <p14:creationId xmlns:p14="http://schemas.microsoft.com/office/powerpoint/2010/main" val="170418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D623203-5645-FAC0-C5FB-A2F1B2BE7E7D}"/>
              </a:ext>
            </a:extLst>
          </p:cNvPr>
          <p:cNvSpPr txBox="1">
            <a:spLocks/>
          </p:cNvSpPr>
          <p:nvPr/>
        </p:nvSpPr>
        <p:spPr>
          <a:xfrm>
            <a:off x="727228" y="574488"/>
            <a:ext cx="9458171" cy="108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Syndrome de l’intestin irritable : FODMAPS</a:t>
            </a:r>
          </a:p>
        </p:txBody>
      </p:sp>
      <p:sp>
        <p:nvSpPr>
          <p:cNvPr id="7" name="Espace réservé du contenu 2">
            <a:extLst>
              <a:ext uri="{FF2B5EF4-FFF2-40B4-BE49-F238E27FC236}">
                <a16:creationId xmlns:a16="http://schemas.microsoft.com/office/drawing/2014/main" id="{CA885CA8-EDB9-2AA1-90FB-DD7ACD8D71E1}"/>
              </a:ext>
            </a:extLst>
          </p:cNvPr>
          <p:cNvSpPr>
            <a:spLocks noGrp="1"/>
          </p:cNvSpPr>
          <p:nvPr>
            <p:ph idx="1"/>
          </p:nvPr>
        </p:nvSpPr>
        <p:spPr>
          <a:xfrm>
            <a:off x="3460750" y="1553019"/>
            <a:ext cx="2901950" cy="4351338"/>
          </a:xfrm>
        </p:spPr>
        <p:txBody>
          <a:bodyPr>
            <a:normAutofit/>
          </a:bodyPr>
          <a:lstStyle/>
          <a:p>
            <a:pPr>
              <a:buClr>
                <a:srgbClr val="FFC000"/>
              </a:buClr>
            </a:pPr>
            <a:r>
              <a:rPr lang="fr-FR" sz="2400" b="1" dirty="0">
                <a:ln w="22225">
                  <a:solidFill>
                    <a:srgbClr val="FF9900"/>
                  </a:solidFill>
                  <a:prstDash val="solid"/>
                </a:ln>
                <a:solidFill>
                  <a:schemeClr val="accent2">
                    <a:lumMod val="40000"/>
                    <a:lumOff val="60000"/>
                  </a:schemeClr>
                </a:solidFill>
              </a:rPr>
              <a:t>F</a:t>
            </a:r>
            <a:r>
              <a:rPr lang="fr-FR" sz="2400" dirty="0"/>
              <a:t> ermentescibles</a:t>
            </a:r>
          </a:p>
          <a:p>
            <a:pPr>
              <a:buClr>
                <a:srgbClr val="FFC000"/>
              </a:buClr>
            </a:pPr>
            <a:r>
              <a:rPr lang="fr-FR" sz="2400" b="1" dirty="0">
                <a:ln w="22225">
                  <a:solidFill>
                    <a:srgbClr val="FF9900"/>
                  </a:solidFill>
                  <a:prstDash val="solid"/>
                </a:ln>
                <a:solidFill>
                  <a:schemeClr val="accent2">
                    <a:lumMod val="40000"/>
                    <a:lumOff val="60000"/>
                  </a:schemeClr>
                </a:solidFill>
              </a:rPr>
              <a:t>O</a:t>
            </a:r>
            <a:r>
              <a:rPr lang="fr-FR" sz="2400" dirty="0"/>
              <a:t> ligosaccharides</a:t>
            </a:r>
          </a:p>
          <a:p>
            <a:pPr>
              <a:buClr>
                <a:srgbClr val="FFC000"/>
              </a:buClr>
            </a:pPr>
            <a:r>
              <a:rPr lang="fr-FR" sz="2400" b="1" dirty="0">
                <a:ln w="22225">
                  <a:solidFill>
                    <a:srgbClr val="FF9900"/>
                  </a:solidFill>
                  <a:prstDash val="solid"/>
                </a:ln>
                <a:solidFill>
                  <a:schemeClr val="accent2">
                    <a:lumMod val="40000"/>
                    <a:lumOff val="60000"/>
                  </a:schemeClr>
                </a:solidFill>
              </a:rPr>
              <a:t>D</a:t>
            </a:r>
            <a:r>
              <a:rPr lang="fr-FR" sz="2400" dirty="0"/>
              <a:t> isaccharide</a:t>
            </a:r>
          </a:p>
          <a:p>
            <a:pPr>
              <a:buClr>
                <a:srgbClr val="FFC000"/>
              </a:buClr>
            </a:pPr>
            <a:r>
              <a:rPr lang="fr-FR" sz="2400" b="1" dirty="0">
                <a:ln w="22225">
                  <a:solidFill>
                    <a:srgbClr val="FF9900"/>
                  </a:solidFill>
                  <a:prstDash val="solid"/>
                </a:ln>
                <a:solidFill>
                  <a:schemeClr val="accent2">
                    <a:lumMod val="40000"/>
                    <a:lumOff val="60000"/>
                  </a:schemeClr>
                </a:solidFill>
              </a:rPr>
              <a:t>M</a:t>
            </a:r>
            <a:r>
              <a:rPr lang="fr-FR" sz="2400" dirty="0"/>
              <a:t> onosaccharide</a:t>
            </a:r>
          </a:p>
          <a:p>
            <a:pPr>
              <a:buClr>
                <a:srgbClr val="FFC000"/>
              </a:buClr>
            </a:pPr>
            <a:r>
              <a:rPr lang="fr-FR" sz="2400" b="1" dirty="0">
                <a:ln w="22225">
                  <a:solidFill>
                    <a:srgbClr val="FF9900"/>
                  </a:solidFill>
                  <a:prstDash val="solid"/>
                </a:ln>
                <a:solidFill>
                  <a:schemeClr val="accent2">
                    <a:lumMod val="40000"/>
                    <a:lumOff val="60000"/>
                  </a:schemeClr>
                </a:solidFill>
              </a:rPr>
              <a:t>A</a:t>
            </a:r>
            <a:r>
              <a:rPr lang="fr-FR" sz="2400" dirty="0"/>
              <a:t> nd</a:t>
            </a:r>
          </a:p>
          <a:p>
            <a:pPr>
              <a:buClr>
                <a:srgbClr val="FFC000"/>
              </a:buClr>
            </a:pPr>
            <a:r>
              <a:rPr lang="fr-FR" sz="2400" b="1" dirty="0">
                <a:ln w="22225">
                  <a:solidFill>
                    <a:srgbClr val="FF9900"/>
                  </a:solidFill>
                  <a:prstDash val="solid"/>
                </a:ln>
                <a:solidFill>
                  <a:schemeClr val="accent2">
                    <a:lumMod val="40000"/>
                    <a:lumOff val="60000"/>
                  </a:schemeClr>
                </a:solidFill>
              </a:rPr>
              <a:t>P</a:t>
            </a:r>
            <a:r>
              <a:rPr lang="fr-FR" sz="2400" dirty="0"/>
              <a:t> olyol</a:t>
            </a:r>
            <a:r>
              <a:rPr lang="fr-FR" sz="2400" b="1" dirty="0">
                <a:ln w="22225">
                  <a:solidFill>
                    <a:srgbClr val="FF9900"/>
                  </a:solidFill>
                  <a:prstDash val="solid"/>
                </a:ln>
                <a:solidFill>
                  <a:schemeClr val="accent2">
                    <a:lumMod val="40000"/>
                    <a:lumOff val="60000"/>
                  </a:schemeClr>
                </a:solidFill>
              </a:rPr>
              <a:t>s</a:t>
            </a:r>
            <a:endParaRPr lang="fr-FR" dirty="0">
              <a:ln w="22225">
                <a:solidFill>
                  <a:srgbClr val="FF9900"/>
                </a:solidFill>
                <a:prstDash val="solid"/>
              </a:ln>
            </a:endParaRPr>
          </a:p>
        </p:txBody>
      </p:sp>
      <p:sp>
        <p:nvSpPr>
          <p:cNvPr id="8" name="Accolade ouvrante 7">
            <a:extLst>
              <a:ext uri="{FF2B5EF4-FFF2-40B4-BE49-F238E27FC236}">
                <a16:creationId xmlns:a16="http://schemas.microsoft.com/office/drawing/2014/main" id="{BA42380B-FF99-CA26-5029-61D1D19769A7}"/>
              </a:ext>
            </a:extLst>
          </p:cNvPr>
          <p:cNvSpPr/>
          <p:nvPr/>
        </p:nvSpPr>
        <p:spPr>
          <a:xfrm>
            <a:off x="2914650" y="1993900"/>
            <a:ext cx="546100" cy="3403600"/>
          </a:xfrm>
          <a:prstGeom prst="leftBrace">
            <a:avLst/>
          </a:prstGeom>
          <a:ln w="28575">
            <a:solidFill>
              <a:schemeClr val="accent2">
                <a:lumMod val="60000"/>
                <a:lumOff val="40000"/>
              </a:schemeClr>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dirty="0"/>
          </a:p>
        </p:txBody>
      </p:sp>
      <p:sp>
        <p:nvSpPr>
          <p:cNvPr id="9" name="Rectangle : coins arrondis 8">
            <a:extLst>
              <a:ext uri="{FF2B5EF4-FFF2-40B4-BE49-F238E27FC236}">
                <a16:creationId xmlns:a16="http://schemas.microsoft.com/office/drawing/2014/main" id="{42F0CB15-876E-B1C2-917F-500F5131B5FA}"/>
              </a:ext>
            </a:extLst>
          </p:cNvPr>
          <p:cNvSpPr/>
          <p:nvPr/>
        </p:nvSpPr>
        <p:spPr>
          <a:xfrm>
            <a:off x="372523" y="2603500"/>
            <a:ext cx="2313305" cy="2057400"/>
          </a:xfrm>
          <a:prstGeom prst="roundRect">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89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Ensemble des glucides ou sucres pas ou peu absorbés</a:t>
            </a:r>
          </a:p>
        </p:txBody>
      </p:sp>
      <p:grpSp>
        <p:nvGrpSpPr>
          <p:cNvPr id="21" name="Groupe 20">
            <a:extLst>
              <a:ext uri="{FF2B5EF4-FFF2-40B4-BE49-F238E27FC236}">
                <a16:creationId xmlns:a16="http://schemas.microsoft.com/office/drawing/2014/main" id="{DB058DDE-E572-E0D1-6A0E-CD9D9D659E50}"/>
              </a:ext>
            </a:extLst>
          </p:cNvPr>
          <p:cNvGrpSpPr/>
          <p:nvPr/>
        </p:nvGrpSpPr>
        <p:grpSpPr>
          <a:xfrm>
            <a:off x="6362700" y="1744746"/>
            <a:ext cx="4999373" cy="963440"/>
            <a:chOff x="6608427" y="1400474"/>
            <a:chExt cx="4999373" cy="963440"/>
          </a:xfrm>
        </p:grpSpPr>
        <p:pic>
          <p:nvPicPr>
            <p:cNvPr id="31" name="Image 30">
              <a:extLst>
                <a:ext uri="{FF2B5EF4-FFF2-40B4-BE49-F238E27FC236}">
                  <a16:creationId xmlns:a16="http://schemas.microsoft.com/office/drawing/2014/main" id="{84953E33-D2D9-EE7B-AE79-F78AD1FE3AA6}"/>
                </a:ext>
              </a:extLst>
            </p:cNvPr>
            <p:cNvPicPr>
              <a:picLocks noChangeAspect="1"/>
            </p:cNvPicPr>
            <p:nvPr/>
          </p:nvPicPr>
          <p:blipFill>
            <a:blip r:embed="rId3"/>
            <a:stretch>
              <a:fillRect/>
            </a:stretch>
          </p:blipFill>
          <p:spPr>
            <a:xfrm>
              <a:off x="10494807" y="1587172"/>
              <a:ext cx="1112993" cy="776742"/>
            </a:xfrm>
            <a:prstGeom prst="rect">
              <a:avLst/>
            </a:prstGeom>
          </p:spPr>
        </p:pic>
        <p:pic>
          <p:nvPicPr>
            <p:cNvPr id="33" name="Image 32">
              <a:extLst>
                <a:ext uri="{FF2B5EF4-FFF2-40B4-BE49-F238E27FC236}">
                  <a16:creationId xmlns:a16="http://schemas.microsoft.com/office/drawing/2014/main" id="{7E2EEEE6-C33A-71C2-016D-7DDFCD0058F4}"/>
                </a:ext>
              </a:extLst>
            </p:cNvPr>
            <p:cNvPicPr>
              <a:picLocks noChangeAspect="1"/>
            </p:cNvPicPr>
            <p:nvPr/>
          </p:nvPicPr>
          <p:blipFill>
            <a:blip r:embed="rId4"/>
            <a:stretch>
              <a:fillRect/>
            </a:stretch>
          </p:blipFill>
          <p:spPr>
            <a:xfrm>
              <a:off x="9270999" y="1460885"/>
              <a:ext cx="960733" cy="854407"/>
            </a:xfrm>
            <a:prstGeom prst="rect">
              <a:avLst/>
            </a:prstGeom>
          </p:spPr>
        </p:pic>
        <p:pic>
          <p:nvPicPr>
            <p:cNvPr id="3" name="Image 2">
              <a:extLst>
                <a:ext uri="{FF2B5EF4-FFF2-40B4-BE49-F238E27FC236}">
                  <a16:creationId xmlns:a16="http://schemas.microsoft.com/office/drawing/2014/main" id="{D158834E-47FE-0417-929E-BE547535C49C}"/>
                </a:ext>
              </a:extLst>
            </p:cNvPr>
            <p:cNvPicPr>
              <a:picLocks noChangeAspect="1"/>
            </p:cNvPicPr>
            <p:nvPr/>
          </p:nvPicPr>
          <p:blipFill>
            <a:blip r:embed="rId5"/>
            <a:stretch>
              <a:fillRect/>
            </a:stretch>
          </p:blipFill>
          <p:spPr>
            <a:xfrm>
              <a:off x="6608427" y="1400474"/>
              <a:ext cx="2487795" cy="889140"/>
            </a:xfrm>
            <a:prstGeom prst="rect">
              <a:avLst/>
            </a:prstGeom>
          </p:spPr>
        </p:pic>
      </p:grpSp>
      <p:pic>
        <p:nvPicPr>
          <p:cNvPr id="12" name="Image 11">
            <a:extLst>
              <a:ext uri="{FF2B5EF4-FFF2-40B4-BE49-F238E27FC236}">
                <a16:creationId xmlns:a16="http://schemas.microsoft.com/office/drawing/2014/main" id="{B765AF28-9C00-633B-07E7-04836E36413C}"/>
              </a:ext>
            </a:extLst>
          </p:cNvPr>
          <p:cNvPicPr>
            <a:picLocks noChangeAspect="1"/>
          </p:cNvPicPr>
          <p:nvPr/>
        </p:nvPicPr>
        <p:blipFill>
          <a:blip r:embed="rId6"/>
          <a:srcRect l="69408" t="26278"/>
          <a:stretch/>
        </p:blipFill>
        <p:spPr>
          <a:xfrm>
            <a:off x="9252515" y="4971311"/>
            <a:ext cx="1356244" cy="780082"/>
          </a:xfrm>
          <a:prstGeom prst="rect">
            <a:avLst/>
          </a:prstGeom>
        </p:spPr>
      </p:pic>
      <p:pic>
        <p:nvPicPr>
          <p:cNvPr id="15" name="Image 14">
            <a:extLst>
              <a:ext uri="{FF2B5EF4-FFF2-40B4-BE49-F238E27FC236}">
                <a16:creationId xmlns:a16="http://schemas.microsoft.com/office/drawing/2014/main" id="{3FF9F0AE-E57D-5FD5-7293-5CEDF1A2DB0A}"/>
              </a:ext>
            </a:extLst>
          </p:cNvPr>
          <p:cNvPicPr>
            <a:picLocks noChangeAspect="1"/>
          </p:cNvPicPr>
          <p:nvPr/>
        </p:nvPicPr>
        <p:blipFill>
          <a:blip r:embed="rId7"/>
          <a:srcRect r="36481"/>
          <a:stretch/>
        </p:blipFill>
        <p:spPr>
          <a:xfrm>
            <a:off x="6296967" y="3864463"/>
            <a:ext cx="1845555" cy="962159"/>
          </a:xfrm>
          <a:prstGeom prst="rect">
            <a:avLst/>
          </a:prstGeom>
        </p:spPr>
      </p:pic>
      <p:grpSp>
        <p:nvGrpSpPr>
          <p:cNvPr id="23" name="Groupe 22">
            <a:extLst>
              <a:ext uri="{FF2B5EF4-FFF2-40B4-BE49-F238E27FC236}">
                <a16:creationId xmlns:a16="http://schemas.microsoft.com/office/drawing/2014/main" id="{FF75B9A5-FAC1-560A-1C16-A7FB325F1E86}"/>
              </a:ext>
            </a:extLst>
          </p:cNvPr>
          <p:cNvGrpSpPr/>
          <p:nvPr/>
        </p:nvGrpSpPr>
        <p:grpSpPr>
          <a:xfrm>
            <a:off x="6500424" y="2849204"/>
            <a:ext cx="2350071" cy="1009136"/>
            <a:chOff x="6500424" y="2849204"/>
            <a:chExt cx="2350071" cy="1009136"/>
          </a:xfrm>
        </p:grpSpPr>
        <p:pic>
          <p:nvPicPr>
            <p:cNvPr id="20" name="Image 19">
              <a:extLst>
                <a:ext uri="{FF2B5EF4-FFF2-40B4-BE49-F238E27FC236}">
                  <a16:creationId xmlns:a16="http://schemas.microsoft.com/office/drawing/2014/main" id="{3E6370C7-721D-BF52-9719-F5AEF4AE827B}"/>
                </a:ext>
              </a:extLst>
            </p:cNvPr>
            <p:cNvPicPr>
              <a:picLocks noChangeAspect="1"/>
            </p:cNvPicPr>
            <p:nvPr/>
          </p:nvPicPr>
          <p:blipFill>
            <a:blip r:embed="rId8"/>
            <a:srcRect t="4716" r="19382"/>
            <a:stretch/>
          </p:blipFill>
          <p:spPr>
            <a:xfrm>
              <a:off x="6500424" y="2849204"/>
              <a:ext cx="2350071" cy="962159"/>
            </a:xfrm>
            <a:prstGeom prst="rect">
              <a:avLst/>
            </a:prstGeom>
            <a:solidFill>
              <a:schemeClr val="bg1">
                <a:alpha val="0"/>
              </a:schemeClr>
            </a:solidFill>
          </p:spPr>
        </p:pic>
        <p:sp>
          <p:nvSpPr>
            <p:cNvPr id="22" name="Organigramme : Connecteur 21">
              <a:extLst>
                <a:ext uri="{FF2B5EF4-FFF2-40B4-BE49-F238E27FC236}">
                  <a16:creationId xmlns:a16="http://schemas.microsoft.com/office/drawing/2014/main" id="{E943F2D7-106A-A345-5BCF-DE7B4D1C21E8}"/>
                </a:ext>
              </a:extLst>
            </p:cNvPr>
            <p:cNvSpPr/>
            <p:nvPr/>
          </p:nvSpPr>
          <p:spPr>
            <a:xfrm>
              <a:off x="6934200" y="3721146"/>
              <a:ext cx="143883" cy="137194"/>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5" name="Image 4">
            <a:extLst>
              <a:ext uri="{FF2B5EF4-FFF2-40B4-BE49-F238E27FC236}">
                <a16:creationId xmlns:a16="http://schemas.microsoft.com/office/drawing/2014/main" id="{F5D33930-BC05-A267-696D-C8F29F2740FF}"/>
              </a:ext>
            </a:extLst>
          </p:cNvPr>
          <p:cNvPicPr>
            <a:picLocks noChangeAspect="1"/>
          </p:cNvPicPr>
          <p:nvPr/>
        </p:nvPicPr>
        <p:blipFill>
          <a:blip r:embed="rId9"/>
          <a:stretch>
            <a:fillRect/>
          </a:stretch>
        </p:blipFill>
        <p:spPr>
          <a:xfrm>
            <a:off x="5337227" y="4852893"/>
            <a:ext cx="857045" cy="802533"/>
          </a:xfrm>
          <a:prstGeom prst="rect">
            <a:avLst/>
          </a:prstGeom>
        </p:spPr>
      </p:pic>
      <p:pic>
        <p:nvPicPr>
          <p:cNvPr id="11" name="Image 10">
            <a:extLst>
              <a:ext uri="{FF2B5EF4-FFF2-40B4-BE49-F238E27FC236}">
                <a16:creationId xmlns:a16="http://schemas.microsoft.com/office/drawing/2014/main" id="{5228023B-2A87-CBBE-A9AA-B50558DA6130}"/>
              </a:ext>
            </a:extLst>
          </p:cNvPr>
          <p:cNvPicPr>
            <a:picLocks noChangeAspect="1"/>
          </p:cNvPicPr>
          <p:nvPr/>
        </p:nvPicPr>
        <p:blipFill>
          <a:blip r:embed="rId10"/>
          <a:stretch>
            <a:fillRect/>
          </a:stretch>
        </p:blipFill>
        <p:spPr>
          <a:xfrm>
            <a:off x="9409817" y="3955501"/>
            <a:ext cx="960733" cy="780082"/>
          </a:xfrm>
          <a:prstGeom prst="rect">
            <a:avLst/>
          </a:prstGeom>
        </p:spPr>
      </p:pic>
      <p:pic>
        <p:nvPicPr>
          <p:cNvPr id="14" name="Image 13">
            <a:extLst>
              <a:ext uri="{FF2B5EF4-FFF2-40B4-BE49-F238E27FC236}">
                <a16:creationId xmlns:a16="http://schemas.microsoft.com/office/drawing/2014/main" id="{424E873D-DB72-9F5C-B0BF-4DA543A621FF}"/>
              </a:ext>
            </a:extLst>
          </p:cNvPr>
          <p:cNvPicPr>
            <a:picLocks noChangeAspect="1"/>
          </p:cNvPicPr>
          <p:nvPr/>
        </p:nvPicPr>
        <p:blipFill>
          <a:blip r:embed="rId11"/>
          <a:stretch>
            <a:fillRect/>
          </a:stretch>
        </p:blipFill>
        <p:spPr>
          <a:xfrm>
            <a:off x="10498372" y="3858340"/>
            <a:ext cx="960733" cy="916255"/>
          </a:xfrm>
          <a:prstGeom prst="rect">
            <a:avLst/>
          </a:prstGeom>
        </p:spPr>
      </p:pic>
      <p:pic>
        <p:nvPicPr>
          <p:cNvPr id="17" name="Image 16">
            <a:extLst>
              <a:ext uri="{FF2B5EF4-FFF2-40B4-BE49-F238E27FC236}">
                <a16:creationId xmlns:a16="http://schemas.microsoft.com/office/drawing/2014/main" id="{5C47B4EF-58FF-621B-D496-429B853E39E8}"/>
              </a:ext>
            </a:extLst>
          </p:cNvPr>
          <p:cNvPicPr>
            <a:picLocks noChangeAspect="1"/>
          </p:cNvPicPr>
          <p:nvPr/>
        </p:nvPicPr>
        <p:blipFill>
          <a:blip r:embed="rId12"/>
          <a:stretch>
            <a:fillRect/>
          </a:stretch>
        </p:blipFill>
        <p:spPr>
          <a:xfrm>
            <a:off x="6272442" y="4730282"/>
            <a:ext cx="1097101" cy="1021111"/>
          </a:xfrm>
          <a:prstGeom prst="rect">
            <a:avLst/>
          </a:prstGeom>
        </p:spPr>
      </p:pic>
      <p:pic>
        <p:nvPicPr>
          <p:cNvPr id="19" name="Image 18">
            <a:extLst>
              <a:ext uri="{FF2B5EF4-FFF2-40B4-BE49-F238E27FC236}">
                <a16:creationId xmlns:a16="http://schemas.microsoft.com/office/drawing/2014/main" id="{C5B3B6E2-69CF-EC18-5391-340E11F9FB4E}"/>
              </a:ext>
            </a:extLst>
          </p:cNvPr>
          <p:cNvPicPr>
            <a:picLocks noChangeAspect="1"/>
          </p:cNvPicPr>
          <p:nvPr/>
        </p:nvPicPr>
        <p:blipFill>
          <a:blip r:embed="rId13"/>
          <a:stretch>
            <a:fillRect/>
          </a:stretch>
        </p:blipFill>
        <p:spPr>
          <a:xfrm>
            <a:off x="7479818" y="4935010"/>
            <a:ext cx="1047505" cy="816383"/>
          </a:xfrm>
          <a:prstGeom prst="rect">
            <a:avLst/>
          </a:prstGeom>
        </p:spPr>
      </p:pic>
      <p:pic>
        <p:nvPicPr>
          <p:cNvPr id="27" name="Image 26">
            <a:extLst>
              <a:ext uri="{FF2B5EF4-FFF2-40B4-BE49-F238E27FC236}">
                <a16:creationId xmlns:a16="http://schemas.microsoft.com/office/drawing/2014/main" id="{E9697AA6-D492-F484-5747-0A53E9BD0094}"/>
              </a:ext>
            </a:extLst>
          </p:cNvPr>
          <p:cNvPicPr>
            <a:picLocks noChangeAspect="1"/>
          </p:cNvPicPr>
          <p:nvPr/>
        </p:nvPicPr>
        <p:blipFill>
          <a:blip r:embed="rId14"/>
          <a:stretch>
            <a:fillRect/>
          </a:stretch>
        </p:blipFill>
        <p:spPr>
          <a:xfrm>
            <a:off x="8637598" y="4771682"/>
            <a:ext cx="670145" cy="904370"/>
          </a:xfrm>
          <a:prstGeom prst="rect">
            <a:avLst/>
          </a:prstGeom>
        </p:spPr>
      </p:pic>
      <p:pic>
        <p:nvPicPr>
          <p:cNvPr id="29" name="Image 28">
            <a:extLst>
              <a:ext uri="{FF2B5EF4-FFF2-40B4-BE49-F238E27FC236}">
                <a16:creationId xmlns:a16="http://schemas.microsoft.com/office/drawing/2014/main" id="{C4CA168A-85D2-05B9-3A95-506F523B396C}"/>
              </a:ext>
            </a:extLst>
          </p:cNvPr>
          <p:cNvPicPr>
            <a:picLocks noChangeAspect="1"/>
          </p:cNvPicPr>
          <p:nvPr/>
        </p:nvPicPr>
        <p:blipFill>
          <a:blip r:embed="rId15"/>
          <a:stretch>
            <a:fillRect/>
          </a:stretch>
        </p:blipFill>
        <p:spPr>
          <a:xfrm>
            <a:off x="8170926" y="4046507"/>
            <a:ext cx="1095248" cy="662448"/>
          </a:xfrm>
          <a:prstGeom prst="rect">
            <a:avLst/>
          </a:prstGeom>
        </p:spPr>
      </p:pic>
      <p:pic>
        <p:nvPicPr>
          <p:cNvPr id="35" name="Image 34">
            <a:extLst>
              <a:ext uri="{FF2B5EF4-FFF2-40B4-BE49-F238E27FC236}">
                <a16:creationId xmlns:a16="http://schemas.microsoft.com/office/drawing/2014/main" id="{59A50F3A-4E30-DA9B-EB77-ED8BF199375C}"/>
              </a:ext>
            </a:extLst>
          </p:cNvPr>
          <p:cNvPicPr>
            <a:picLocks noChangeAspect="1"/>
          </p:cNvPicPr>
          <p:nvPr/>
        </p:nvPicPr>
        <p:blipFill>
          <a:blip r:embed="rId16"/>
          <a:stretch>
            <a:fillRect/>
          </a:stretch>
        </p:blipFill>
        <p:spPr>
          <a:xfrm>
            <a:off x="10498372" y="4771682"/>
            <a:ext cx="1132321" cy="1021111"/>
          </a:xfrm>
          <a:prstGeom prst="rect">
            <a:avLst/>
          </a:prstGeom>
        </p:spPr>
      </p:pic>
    </p:spTree>
    <p:extLst>
      <p:ext uri="{BB962C8B-B14F-4D97-AF65-F5344CB8AC3E}">
        <p14:creationId xmlns:p14="http://schemas.microsoft.com/office/powerpoint/2010/main" val="2317642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E30FE824-7576-BBD3-2D81-9CF01FB4092D}"/>
              </a:ext>
            </a:extLst>
          </p:cNvPr>
          <p:cNvSpPr txBox="1">
            <a:spLocks/>
          </p:cNvSpPr>
          <p:nvPr/>
        </p:nvSpPr>
        <p:spPr>
          <a:xfrm>
            <a:off x="727228" y="574488"/>
            <a:ext cx="9953472" cy="108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Syndrome de l’intestin irritable : traitement</a:t>
            </a:r>
          </a:p>
        </p:txBody>
      </p:sp>
      <p:sp>
        <p:nvSpPr>
          <p:cNvPr id="6" name="ZoneTexte 5">
            <a:extLst>
              <a:ext uri="{FF2B5EF4-FFF2-40B4-BE49-F238E27FC236}">
                <a16:creationId xmlns:a16="http://schemas.microsoft.com/office/drawing/2014/main" id="{6B65F2F3-B35C-E5D6-8D9E-E21A3D288252}"/>
              </a:ext>
            </a:extLst>
          </p:cNvPr>
          <p:cNvSpPr txBox="1"/>
          <p:nvPr/>
        </p:nvSpPr>
        <p:spPr>
          <a:xfrm>
            <a:off x="-25400" y="6437571"/>
            <a:ext cx="6096000" cy="430887"/>
          </a:xfrm>
          <a:prstGeom prst="rect">
            <a:avLst/>
          </a:prstGeom>
          <a:noFill/>
        </p:spPr>
        <p:txBody>
          <a:bodyPr wrap="square">
            <a:spAutoFit/>
          </a:bodyPr>
          <a:lstStyle/>
          <a:p>
            <a:r>
              <a:rPr lang="fr-FR" sz="1100" i="1" dirty="0">
                <a:solidFill>
                  <a:srgbClr val="58585A"/>
                </a:solidFill>
              </a:rPr>
              <a:t>Ford AC et al. Lancet 2023;402:1773-85</a:t>
            </a:r>
          </a:p>
          <a:p>
            <a:r>
              <a:rPr lang="fr-FR" sz="1100" i="1" dirty="0" err="1">
                <a:solidFill>
                  <a:srgbClr val="58585A"/>
                </a:solidFill>
              </a:rPr>
              <a:t>Chkolnaia</a:t>
            </a:r>
            <a:r>
              <a:rPr lang="fr-FR" sz="1100" i="1" dirty="0">
                <a:solidFill>
                  <a:srgbClr val="58585A"/>
                </a:solidFill>
              </a:rPr>
              <a:t> Z et al. </a:t>
            </a:r>
            <a:r>
              <a:rPr lang="fr-FR" sz="1100" i="1" dirty="0" err="1">
                <a:solidFill>
                  <a:srgbClr val="58585A"/>
                </a:solidFill>
              </a:rPr>
              <a:t>Hepato</a:t>
            </a:r>
            <a:r>
              <a:rPr lang="fr-FR" sz="1100" i="1" dirty="0">
                <a:solidFill>
                  <a:srgbClr val="58585A"/>
                </a:solidFill>
              </a:rPr>
              <a:t>-Gastro et Oncologie Digestive 2024;31:533-538</a:t>
            </a:r>
            <a:endParaRPr lang="fr-FR" sz="1100" b="0" i="1" dirty="0">
              <a:solidFill>
                <a:srgbClr val="58585A"/>
              </a:solidFill>
              <a:effectLst/>
            </a:endParaRPr>
          </a:p>
        </p:txBody>
      </p:sp>
      <p:pic>
        <p:nvPicPr>
          <p:cNvPr id="8" name="Image 7">
            <a:extLst>
              <a:ext uri="{FF2B5EF4-FFF2-40B4-BE49-F238E27FC236}">
                <a16:creationId xmlns:a16="http://schemas.microsoft.com/office/drawing/2014/main" id="{236CDCCE-E09A-536E-E134-A20DF4092EE4}"/>
              </a:ext>
            </a:extLst>
          </p:cNvPr>
          <p:cNvPicPr>
            <a:picLocks noChangeAspect="1"/>
          </p:cNvPicPr>
          <p:nvPr/>
        </p:nvPicPr>
        <p:blipFill>
          <a:blip r:embed="rId3"/>
          <a:stretch>
            <a:fillRect/>
          </a:stretch>
        </p:blipFill>
        <p:spPr>
          <a:xfrm>
            <a:off x="355600" y="3504863"/>
            <a:ext cx="11480800" cy="2481527"/>
          </a:xfrm>
          <a:prstGeom prst="rect">
            <a:avLst/>
          </a:prstGeom>
        </p:spPr>
      </p:pic>
      <p:sp>
        <p:nvSpPr>
          <p:cNvPr id="9" name="Espace réservé du contenu 2">
            <a:extLst>
              <a:ext uri="{FF2B5EF4-FFF2-40B4-BE49-F238E27FC236}">
                <a16:creationId xmlns:a16="http://schemas.microsoft.com/office/drawing/2014/main" id="{D007D7D4-D221-2525-4DA0-D4570DED1D71}"/>
              </a:ext>
            </a:extLst>
          </p:cNvPr>
          <p:cNvSpPr>
            <a:spLocks noGrp="1"/>
          </p:cNvSpPr>
          <p:nvPr>
            <p:ph idx="1"/>
          </p:nvPr>
        </p:nvSpPr>
        <p:spPr>
          <a:xfrm>
            <a:off x="581192" y="1488744"/>
            <a:ext cx="11029615" cy="1905000"/>
          </a:xfrm>
        </p:spPr>
        <p:txBody>
          <a:bodyPr>
            <a:normAutofit/>
          </a:bodyPr>
          <a:lstStyle/>
          <a:p>
            <a:r>
              <a:rPr lang="fr-FR" sz="2400" dirty="0"/>
              <a:t>Essai ATLANTIS, phase III, 463 patients randomisés</a:t>
            </a:r>
          </a:p>
          <a:p>
            <a:r>
              <a:rPr lang="fr-FR" sz="2400" dirty="0"/>
              <a:t>Anglaise, 55 cabinets de médecine générale</a:t>
            </a:r>
          </a:p>
          <a:p>
            <a:r>
              <a:rPr lang="fr-FR" sz="2400" dirty="0"/>
              <a:t>Double aveugle: </a:t>
            </a:r>
            <a:r>
              <a:rPr lang="fr-FR" sz="2400" dirty="0" err="1"/>
              <a:t>Amitriptyline</a:t>
            </a:r>
            <a:r>
              <a:rPr lang="fr-FR" sz="2400" dirty="0"/>
              <a:t> (10 -&gt; 30mg/j) vs placebo à M6</a:t>
            </a:r>
          </a:p>
        </p:txBody>
      </p:sp>
      <p:sp>
        <p:nvSpPr>
          <p:cNvPr id="13" name="Ellipse 12">
            <a:extLst>
              <a:ext uri="{FF2B5EF4-FFF2-40B4-BE49-F238E27FC236}">
                <a16:creationId xmlns:a16="http://schemas.microsoft.com/office/drawing/2014/main" id="{D0A04580-4191-DC71-2371-18E57FD8AF5B}"/>
              </a:ext>
            </a:extLst>
          </p:cNvPr>
          <p:cNvSpPr/>
          <p:nvPr/>
        </p:nvSpPr>
        <p:spPr>
          <a:xfrm>
            <a:off x="10934700" y="4907882"/>
            <a:ext cx="800100" cy="431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41BA172E-51D3-920D-3AEA-92466FDEDCCA}"/>
              </a:ext>
            </a:extLst>
          </p:cNvPr>
          <p:cNvSpPr txBox="1"/>
          <p:nvPr/>
        </p:nvSpPr>
        <p:spPr>
          <a:xfrm>
            <a:off x="6567564" y="6306090"/>
            <a:ext cx="5497436" cy="339161"/>
          </a:xfrm>
          <a:prstGeom prst="rect">
            <a:avLst/>
          </a:prstGeom>
          <a:noFill/>
        </p:spPr>
        <p:txBody>
          <a:bodyPr wrap="square" rtlCol="0">
            <a:spAutoFit/>
          </a:bodyPr>
          <a:lstStyle/>
          <a:p>
            <a:r>
              <a:rPr lang="fr-FR" sz="1600" dirty="0"/>
              <a:t>IBS-SSS : Irritable </a:t>
            </a:r>
            <a:r>
              <a:rPr lang="fr-FR" sz="1600" dirty="0" err="1"/>
              <a:t>Bowel</a:t>
            </a:r>
            <a:r>
              <a:rPr lang="fr-FR" sz="1600" dirty="0"/>
              <a:t> Syndrome </a:t>
            </a:r>
            <a:r>
              <a:rPr lang="fr-FR" sz="1600" dirty="0" err="1"/>
              <a:t>Severity</a:t>
            </a:r>
            <a:r>
              <a:rPr lang="fr-FR" sz="1600" dirty="0"/>
              <a:t> </a:t>
            </a:r>
            <a:r>
              <a:rPr lang="fr-FR" sz="1600" dirty="0" err="1"/>
              <a:t>Scoring</a:t>
            </a:r>
            <a:r>
              <a:rPr lang="fr-FR" sz="1600" dirty="0"/>
              <a:t> System</a:t>
            </a:r>
          </a:p>
        </p:txBody>
      </p:sp>
      <p:sp>
        <p:nvSpPr>
          <p:cNvPr id="15" name="Ellipse 14">
            <a:extLst>
              <a:ext uri="{FF2B5EF4-FFF2-40B4-BE49-F238E27FC236}">
                <a16:creationId xmlns:a16="http://schemas.microsoft.com/office/drawing/2014/main" id="{2544C501-AE97-562E-9EC3-3DEEAEE92780}"/>
              </a:ext>
            </a:extLst>
          </p:cNvPr>
          <p:cNvSpPr/>
          <p:nvPr/>
        </p:nvSpPr>
        <p:spPr>
          <a:xfrm>
            <a:off x="7569200" y="3464257"/>
            <a:ext cx="800100" cy="431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0783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3E058-CB88-03AE-F6A2-D6F166EA91CD}"/>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4B3F0770-2129-30ED-7839-8E0E616B609B}"/>
              </a:ext>
            </a:extLst>
          </p:cNvPr>
          <p:cNvSpPr txBox="1">
            <a:spLocks/>
          </p:cNvSpPr>
          <p:nvPr/>
        </p:nvSpPr>
        <p:spPr>
          <a:xfrm>
            <a:off x="727228" y="574488"/>
            <a:ext cx="9953472" cy="10892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Syndrome de l’intestin irritable : traitement</a:t>
            </a:r>
          </a:p>
        </p:txBody>
      </p:sp>
      <p:sp>
        <p:nvSpPr>
          <p:cNvPr id="6" name="ZoneTexte 5">
            <a:extLst>
              <a:ext uri="{FF2B5EF4-FFF2-40B4-BE49-F238E27FC236}">
                <a16:creationId xmlns:a16="http://schemas.microsoft.com/office/drawing/2014/main" id="{0434EC61-ADC5-39A1-C961-2057E02617D4}"/>
              </a:ext>
            </a:extLst>
          </p:cNvPr>
          <p:cNvSpPr txBox="1"/>
          <p:nvPr/>
        </p:nvSpPr>
        <p:spPr>
          <a:xfrm>
            <a:off x="0" y="6475671"/>
            <a:ext cx="6096000" cy="430887"/>
          </a:xfrm>
          <a:prstGeom prst="rect">
            <a:avLst/>
          </a:prstGeom>
          <a:noFill/>
        </p:spPr>
        <p:txBody>
          <a:bodyPr wrap="square">
            <a:spAutoFit/>
          </a:bodyPr>
          <a:lstStyle/>
          <a:p>
            <a:r>
              <a:rPr lang="fr-FR" sz="1100" i="1" dirty="0">
                <a:solidFill>
                  <a:srgbClr val="58585A"/>
                </a:solidFill>
              </a:rPr>
              <a:t>Ford AC et al. Lancet 2023;402:1773-85</a:t>
            </a:r>
          </a:p>
          <a:p>
            <a:r>
              <a:rPr lang="fr-FR" sz="1100" i="1" dirty="0" err="1">
                <a:solidFill>
                  <a:srgbClr val="58585A"/>
                </a:solidFill>
              </a:rPr>
              <a:t>Chkolnaia</a:t>
            </a:r>
            <a:r>
              <a:rPr lang="fr-FR" sz="1100" i="1" dirty="0">
                <a:solidFill>
                  <a:srgbClr val="58585A"/>
                </a:solidFill>
              </a:rPr>
              <a:t> Z et al. </a:t>
            </a:r>
            <a:r>
              <a:rPr lang="fr-FR" sz="1100" i="1" dirty="0" err="1">
                <a:solidFill>
                  <a:srgbClr val="58585A"/>
                </a:solidFill>
              </a:rPr>
              <a:t>Hepato</a:t>
            </a:r>
            <a:r>
              <a:rPr lang="fr-FR" sz="1100" i="1" dirty="0">
                <a:solidFill>
                  <a:srgbClr val="58585A"/>
                </a:solidFill>
              </a:rPr>
              <a:t>-Gastro et Oncologie Digestive 2024;31:533-538</a:t>
            </a:r>
            <a:endParaRPr lang="fr-FR" sz="1100" b="0" i="1" dirty="0">
              <a:solidFill>
                <a:srgbClr val="58585A"/>
              </a:solidFill>
              <a:effectLst/>
            </a:endParaRPr>
          </a:p>
        </p:txBody>
      </p:sp>
      <p:sp>
        <p:nvSpPr>
          <p:cNvPr id="9" name="Espace réservé du contenu 2">
            <a:extLst>
              <a:ext uri="{FF2B5EF4-FFF2-40B4-BE49-F238E27FC236}">
                <a16:creationId xmlns:a16="http://schemas.microsoft.com/office/drawing/2014/main" id="{1F1B4D43-EF8D-7A27-A8BA-A38B3A031AAA}"/>
              </a:ext>
            </a:extLst>
          </p:cNvPr>
          <p:cNvSpPr>
            <a:spLocks noGrp="1"/>
          </p:cNvSpPr>
          <p:nvPr>
            <p:ph idx="1"/>
          </p:nvPr>
        </p:nvSpPr>
        <p:spPr>
          <a:xfrm>
            <a:off x="581192" y="1363756"/>
            <a:ext cx="11029615" cy="1223518"/>
          </a:xfrm>
        </p:spPr>
        <p:txBody>
          <a:bodyPr>
            <a:normAutofit/>
          </a:bodyPr>
          <a:lstStyle/>
          <a:p>
            <a:r>
              <a:rPr lang="fr-FR" sz="2400" dirty="0"/>
              <a:t>Essai ATLANTIS, phase III, 463 patients randomisés</a:t>
            </a:r>
          </a:p>
        </p:txBody>
      </p:sp>
      <p:sp>
        <p:nvSpPr>
          <p:cNvPr id="14" name="ZoneTexte 13">
            <a:extLst>
              <a:ext uri="{FF2B5EF4-FFF2-40B4-BE49-F238E27FC236}">
                <a16:creationId xmlns:a16="http://schemas.microsoft.com/office/drawing/2014/main" id="{A495EF4E-953E-6E91-65B5-D70F23EBDC64}"/>
              </a:ext>
            </a:extLst>
          </p:cNvPr>
          <p:cNvSpPr txBox="1"/>
          <p:nvPr/>
        </p:nvSpPr>
        <p:spPr>
          <a:xfrm>
            <a:off x="6248403" y="6161188"/>
            <a:ext cx="5497436" cy="338554"/>
          </a:xfrm>
          <a:prstGeom prst="rect">
            <a:avLst/>
          </a:prstGeom>
          <a:noFill/>
        </p:spPr>
        <p:txBody>
          <a:bodyPr wrap="square" rtlCol="0">
            <a:spAutoFit/>
          </a:bodyPr>
          <a:lstStyle/>
          <a:p>
            <a:r>
              <a:rPr lang="fr-FR" sz="1600" dirty="0"/>
              <a:t>ASEC : </a:t>
            </a:r>
            <a:r>
              <a:rPr lang="fr-FR" sz="1600" dirty="0" err="1"/>
              <a:t>Antidepressant</a:t>
            </a:r>
            <a:r>
              <a:rPr lang="fr-FR" sz="1600" dirty="0"/>
              <a:t> </a:t>
            </a:r>
            <a:r>
              <a:rPr lang="fr-FR" sz="1600" dirty="0" err="1"/>
              <a:t>Side-Effect</a:t>
            </a:r>
            <a:r>
              <a:rPr lang="fr-FR" sz="1600" dirty="0"/>
              <a:t> Checklist</a:t>
            </a:r>
          </a:p>
        </p:txBody>
      </p:sp>
      <p:sp>
        <p:nvSpPr>
          <p:cNvPr id="4" name="Espace réservé du contenu 2">
            <a:extLst>
              <a:ext uri="{FF2B5EF4-FFF2-40B4-BE49-F238E27FC236}">
                <a16:creationId xmlns:a16="http://schemas.microsoft.com/office/drawing/2014/main" id="{6453C575-BEA5-FBFE-5FDE-18E6AE1275C0}"/>
              </a:ext>
            </a:extLst>
          </p:cNvPr>
          <p:cNvSpPr txBox="1">
            <a:spLocks/>
          </p:cNvSpPr>
          <p:nvPr/>
        </p:nvSpPr>
        <p:spPr>
          <a:xfrm>
            <a:off x="581192" y="2355875"/>
            <a:ext cx="11029615" cy="1223518"/>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400" dirty="0"/>
              <a:t>Tolérance :</a:t>
            </a:r>
          </a:p>
        </p:txBody>
      </p:sp>
      <p:sp>
        <p:nvSpPr>
          <p:cNvPr id="7" name="ZoneTexte 6">
            <a:extLst>
              <a:ext uri="{FF2B5EF4-FFF2-40B4-BE49-F238E27FC236}">
                <a16:creationId xmlns:a16="http://schemas.microsoft.com/office/drawing/2014/main" id="{1FD4867A-036F-941F-D18D-0E127D56591C}"/>
              </a:ext>
            </a:extLst>
          </p:cNvPr>
          <p:cNvSpPr txBox="1"/>
          <p:nvPr/>
        </p:nvSpPr>
        <p:spPr>
          <a:xfrm>
            <a:off x="727228" y="4160630"/>
            <a:ext cx="4711701" cy="1200329"/>
          </a:xfrm>
          <a:prstGeom prst="rect">
            <a:avLst/>
          </a:prstGeom>
          <a:noFill/>
          <a:ln w="28575">
            <a:solidFill>
              <a:schemeClr val="accent1"/>
            </a:solidFill>
          </a:ln>
        </p:spPr>
        <p:txBody>
          <a:bodyPr wrap="square" rtlCol="0">
            <a:spAutoFit/>
          </a:bodyPr>
          <a:lstStyle/>
          <a:p>
            <a:r>
              <a:rPr lang="fr-FR" sz="2400" dirty="0">
                <a:solidFill>
                  <a:schemeClr val="tx1">
                    <a:lumMod val="75000"/>
                    <a:lumOff val="25000"/>
                  </a:schemeClr>
                </a:solidFill>
              </a:rPr>
              <a:t>Pas de différence à 6 mois du score ASEC (différence moyenne de 0,26; IC95: -0,98-1,51; p=0,68)</a:t>
            </a:r>
          </a:p>
        </p:txBody>
      </p:sp>
      <p:sp>
        <p:nvSpPr>
          <p:cNvPr id="10" name="ZoneTexte 9">
            <a:extLst>
              <a:ext uri="{FF2B5EF4-FFF2-40B4-BE49-F238E27FC236}">
                <a16:creationId xmlns:a16="http://schemas.microsoft.com/office/drawing/2014/main" id="{BE0922FF-E7D1-AAF6-4271-2E1B8DAD6093}"/>
              </a:ext>
            </a:extLst>
          </p:cNvPr>
          <p:cNvSpPr txBox="1"/>
          <p:nvPr/>
        </p:nvSpPr>
        <p:spPr>
          <a:xfrm>
            <a:off x="6248403" y="3002886"/>
            <a:ext cx="5118099" cy="2677656"/>
          </a:xfrm>
          <a:prstGeom prst="rect">
            <a:avLst/>
          </a:prstGeom>
          <a:noFill/>
          <a:ln w="28575">
            <a:solidFill>
              <a:schemeClr val="accent1"/>
            </a:solidFill>
          </a:ln>
        </p:spPr>
        <p:txBody>
          <a:bodyPr wrap="square" rtlCol="0">
            <a:spAutoFit/>
          </a:bodyPr>
          <a:lstStyle/>
          <a:p>
            <a:r>
              <a:rPr lang="fr-FR" sz="2400" u="sng" dirty="0">
                <a:solidFill>
                  <a:schemeClr val="tx1">
                    <a:lumMod val="75000"/>
                    <a:lumOff val="25000"/>
                  </a:schemeClr>
                </a:solidFill>
              </a:rPr>
              <a:t>Effets indésirables </a:t>
            </a:r>
            <a:r>
              <a:rPr lang="fr-FR" sz="2400" dirty="0">
                <a:solidFill>
                  <a:schemeClr val="tx1">
                    <a:lumMod val="75000"/>
                    <a:lumOff val="25000"/>
                  </a:schemeClr>
                </a:solidFill>
              </a:rPr>
              <a:t>(sévères &lt; 5%)</a:t>
            </a:r>
          </a:p>
          <a:p>
            <a:pPr marL="342900" indent="-342900">
              <a:buFontTx/>
              <a:buChar char="-"/>
            </a:pPr>
            <a:r>
              <a:rPr lang="fr-FR" sz="2400" dirty="0">
                <a:solidFill>
                  <a:schemeClr val="tx1">
                    <a:lumMod val="75000"/>
                    <a:lumOff val="25000"/>
                  </a:schemeClr>
                </a:solidFill>
              </a:rPr>
              <a:t>Sècheresse buccale (90/166; 54%)</a:t>
            </a:r>
          </a:p>
          <a:p>
            <a:pPr marL="342900" indent="-342900">
              <a:buFontTx/>
              <a:buChar char="-"/>
            </a:pPr>
            <a:r>
              <a:rPr lang="fr-FR" sz="2400" dirty="0">
                <a:solidFill>
                  <a:schemeClr val="tx1">
                    <a:lumMod val="75000"/>
                    <a:lumOff val="25000"/>
                  </a:schemeClr>
                </a:solidFill>
              </a:rPr>
              <a:t>Somnolence (88/166; 53%)</a:t>
            </a:r>
          </a:p>
          <a:p>
            <a:pPr marL="342900" indent="-342900">
              <a:buFontTx/>
              <a:buChar char="-"/>
            </a:pPr>
            <a:r>
              <a:rPr lang="fr-FR" sz="2400" dirty="0">
                <a:solidFill>
                  <a:schemeClr val="tx1">
                    <a:lumMod val="75000"/>
                    <a:lumOff val="25000"/>
                  </a:schemeClr>
                </a:solidFill>
              </a:rPr>
              <a:t>Troubles urinaires (36/166; 22%)</a:t>
            </a:r>
          </a:p>
          <a:p>
            <a:pPr marL="342900" indent="-342900">
              <a:buFontTx/>
              <a:buChar char="-"/>
            </a:pPr>
            <a:r>
              <a:rPr lang="fr-FR" sz="2400" dirty="0">
                <a:solidFill>
                  <a:schemeClr val="tx1">
                    <a:lumMod val="75000"/>
                    <a:lumOff val="25000"/>
                  </a:schemeClr>
                </a:solidFill>
              </a:rPr>
              <a:t>Troubles de la vue (28/166; 17%)</a:t>
            </a:r>
          </a:p>
          <a:p>
            <a:pPr marL="342900" indent="-342900">
              <a:buFontTx/>
              <a:buChar char="-"/>
            </a:pPr>
            <a:r>
              <a:rPr lang="fr-FR" sz="2400" dirty="0">
                <a:solidFill>
                  <a:schemeClr val="tx1">
                    <a:lumMod val="75000"/>
                    <a:lumOff val="25000"/>
                  </a:schemeClr>
                </a:solidFill>
              </a:rPr>
              <a:t>Constipation et diarrhée sévère &lt; 10%</a:t>
            </a:r>
          </a:p>
        </p:txBody>
      </p:sp>
      <p:pic>
        <p:nvPicPr>
          <p:cNvPr id="12" name="Image 11">
            <a:extLst>
              <a:ext uri="{FF2B5EF4-FFF2-40B4-BE49-F238E27FC236}">
                <a16:creationId xmlns:a16="http://schemas.microsoft.com/office/drawing/2014/main" id="{F79120CC-8D66-0AAC-CD7E-D2C210AF5FEA}"/>
              </a:ext>
            </a:extLst>
          </p:cNvPr>
          <p:cNvPicPr>
            <a:picLocks noChangeAspect="1"/>
          </p:cNvPicPr>
          <p:nvPr/>
        </p:nvPicPr>
        <p:blipFill>
          <a:blip r:embed="rId3"/>
          <a:stretch>
            <a:fillRect/>
          </a:stretch>
        </p:blipFill>
        <p:spPr>
          <a:xfrm>
            <a:off x="4776849" y="2956606"/>
            <a:ext cx="1324160" cy="1066949"/>
          </a:xfrm>
          <a:prstGeom prst="rect">
            <a:avLst/>
          </a:prstGeom>
        </p:spPr>
      </p:pic>
    </p:spTree>
    <p:extLst>
      <p:ext uri="{BB962C8B-B14F-4D97-AF65-F5344CB8AC3E}">
        <p14:creationId xmlns:p14="http://schemas.microsoft.com/office/powerpoint/2010/main" val="287383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B8BA5-02B8-9D0A-21F7-E48273E92F4F}"/>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31A6D41F-91FE-5A6D-58CE-66C5593AFFB8}"/>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a:t>
            </a:r>
          </a:p>
        </p:txBody>
      </p:sp>
      <p:pic>
        <p:nvPicPr>
          <p:cNvPr id="16" name="Image 15">
            <a:extLst>
              <a:ext uri="{FF2B5EF4-FFF2-40B4-BE49-F238E27FC236}">
                <a16:creationId xmlns:a16="http://schemas.microsoft.com/office/drawing/2014/main" id="{997325ED-3377-87E5-E3A9-9069B9CCB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12" y="1647994"/>
            <a:ext cx="1365723" cy="1365723"/>
          </a:xfrm>
          <a:prstGeom prst="rect">
            <a:avLst/>
          </a:prstGeom>
        </p:spPr>
      </p:pic>
      <p:grpSp>
        <p:nvGrpSpPr>
          <p:cNvPr id="20" name="Groupe 19">
            <a:extLst>
              <a:ext uri="{FF2B5EF4-FFF2-40B4-BE49-F238E27FC236}">
                <a16:creationId xmlns:a16="http://schemas.microsoft.com/office/drawing/2014/main" id="{842315B3-3C26-520F-261A-3E2CFFCF65E5}"/>
              </a:ext>
            </a:extLst>
          </p:cNvPr>
          <p:cNvGrpSpPr/>
          <p:nvPr/>
        </p:nvGrpSpPr>
        <p:grpSpPr>
          <a:xfrm>
            <a:off x="2026093" y="1693475"/>
            <a:ext cx="3060404" cy="1520297"/>
            <a:chOff x="1073593" y="1908703"/>
            <a:chExt cx="3060404" cy="1520297"/>
          </a:xfrm>
        </p:grpSpPr>
        <p:sp>
          <p:nvSpPr>
            <p:cNvPr id="21" name="Ellipse 20">
              <a:extLst>
                <a:ext uri="{FF2B5EF4-FFF2-40B4-BE49-F238E27FC236}">
                  <a16:creationId xmlns:a16="http://schemas.microsoft.com/office/drawing/2014/main" id="{80FF45BF-83B2-8998-ED50-3EAD89385EEE}"/>
                </a:ext>
              </a:extLst>
            </p:cNvPr>
            <p:cNvSpPr/>
            <p:nvPr/>
          </p:nvSpPr>
          <p:spPr>
            <a:xfrm>
              <a:off x="1073593" y="1908703"/>
              <a:ext cx="3060404" cy="1520297"/>
            </a:xfrm>
            <a:prstGeom prst="ellips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89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Constipation chronique</a:t>
              </a:r>
            </a:p>
          </p:txBody>
        </p:sp>
        <p:sp>
          <p:nvSpPr>
            <p:cNvPr id="22" name="ZoneTexte 21">
              <a:extLst>
                <a:ext uri="{FF2B5EF4-FFF2-40B4-BE49-F238E27FC236}">
                  <a16:creationId xmlns:a16="http://schemas.microsoft.com/office/drawing/2014/main" id="{B1727C90-9DE8-FBB5-2D1D-9139BFB5B721}"/>
                </a:ext>
              </a:extLst>
            </p:cNvPr>
            <p:cNvSpPr txBox="1"/>
            <p:nvPr/>
          </p:nvSpPr>
          <p:spPr>
            <a:xfrm>
              <a:off x="2133600" y="3028890"/>
              <a:ext cx="1033450" cy="400110"/>
            </a:xfrm>
            <a:prstGeom prst="rect">
              <a:avLst/>
            </a:prstGeom>
            <a:noFill/>
          </p:spPr>
          <p:txBody>
            <a:bodyPr wrap="square" rtlCol="0">
              <a:spAutoFit/>
            </a:bodyPr>
            <a:lstStyle/>
            <a:p>
              <a:r>
                <a:rPr lang="fr-FR" sz="2000" dirty="0"/>
                <a:t>16-20%</a:t>
              </a:r>
            </a:p>
          </p:txBody>
        </p:sp>
      </p:grpSp>
      <p:grpSp>
        <p:nvGrpSpPr>
          <p:cNvPr id="2" name="Groupe 1">
            <a:extLst>
              <a:ext uri="{FF2B5EF4-FFF2-40B4-BE49-F238E27FC236}">
                <a16:creationId xmlns:a16="http://schemas.microsoft.com/office/drawing/2014/main" id="{DEB811D0-0074-BA14-5060-207C11778B67}"/>
              </a:ext>
            </a:extLst>
          </p:cNvPr>
          <p:cNvGrpSpPr/>
          <p:nvPr/>
        </p:nvGrpSpPr>
        <p:grpSpPr>
          <a:xfrm>
            <a:off x="7721601" y="1693475"/>
            <a:ext cx="3060404" cy="1520297"/>
            <a:chOff x="4642001" y="4668672"/>
            <a:chExt cx="3060404" cy="1520297"/>
          </a:xfrm>
        </p:grpSpPr>
        <p:sp>
          <p:nvSpPr>
            <p:cNvPr id="3" name="Ellipse 2">
              <a:extLst>
                <a:ext uri="{FF2B5EF4-FFF2-40B4-BE49-F238E27FC236}">
                  <a16:creationId xmlns:a16="http://schemas.microsoft.com/office/drawing/2014/main" id="{AC3F2400-F3B0-011C-A59E-9046044C986E}"/>
                </a:ext>
              </a:extLst>
            </p:cNvPr>
            <p:cNvSpPr/>
            <p:nvPr/>
          </p:nvSpPr>
          <p:spPr>
            <a:xfrm>
              <a:off x="4642001" y="4668672"/>
              <a:ext cx="3060404" cy="1520297"/>
            </a:xfrm>
            <a:prstGeom prst="ellipse">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Intolérance au lactose</a:t>
              </a:r>
            </a:p>
          </p:txBody>
        </p:sp>
        <p:sp>
          <p:nvSpPr>
            <p:cNvPr id="5" name="ZoneTexte 4">
              <a:extLst>
                <a:ext uri="{FF2B5EF4-FFF2-40B4-BE49-F238E27FC236}">
                  <a16:creationId xmlns:a16="http://schemas.microsoft.com/office/drawing/2014/main" id="{B35F4799-95CD-AA9F-5A37-3F0C0AE54067}"/>
                </a:ext>
              </a:extLst>
            </p:cNvPr>
            <p:cNvSpPr txBox="1"/>
            <p:nvPr/>
          </p:nvSpPr>
          <p:spPr>
            <a:xfrm>
              <a:off x="5880100" y="5788859"/>
              <a:ext cx="698500" cy="400110"/>
            </a:xfrm>
            <a:prstGeom prst="rect">
              <a:avLst/>
            </a:prstGeom>
            <a:noFill/>
          </p:spPr>
          <p:txBody>
            <a:bodyPr wrap="square" rtlCol="0">
              <a:spAutoFit/>
            </a:bodyPr>
            <a:lstStyle/>
            <a:p>
              <a:r>
                <a:rPr lang="fr-FR" sz="2000" dirty="0"/>
                <a:t>20%</a:t>
              </a:r>
            </a:p>
          </p:txBody>
        </p:sp>
      </p:grpSp>
      <p:pic>
        <p:nvPicPr>
          <p:cNvPr id="6" name="Image 5">
            <a:extLst>
              <a:ext uri="{FF2B5EF4-FFF2-40B4-BE49-F238E27FC236}">
                <a16:creationId xmlns:a16="http://schemas.microsoft.com/office/drawing/2014/main" id="{D531A334-C4F3-C357-40C3-DAC0BD911F89}"/>
              </a:ext>
            </a:extLst>
          </p:cNvPr>
          <p:cNvPicPr>
            <a:picLocks noChangeAspect="1"/>
          </p:cNvPicPr>
          <p:nvPr/>
        </p:nvPicPr>
        <p:blipFill>
          <a:blip r:embed="rId4"/>
          <a:stretch>
            <a:fillRect/>
          </a:stretch>
        </p:blipFill>
        <p:spPr>
          <a:xfrm>
            <a:off x="6378330" y="1808503"/>
            <a:ext cx="1174948" cy="1268722"/>
          </a:xfrm>
          <a:prstGeom prst="rect">
            <a:avLst/>
          </a:prstGeom>
        </p:spPr>
      </p:pic>
      <p:grpSp>
        <p:nvGrpSpPr>
          <p:cNvPr id="7" name="Groupe 6">
            <a:extLst>
              <a:ext uri="{FF2B5EF4-FFF2-40B4-BE49-F238E27FC236}">
                <a16:creationId xmlns:a16="http://schemas.microsoft.com/office/drawing/2014/main" id="{40BA8480-9CE1-5A3C-7C86-F39B17AE9B10}"/>
              </a:ext>
            </a:extLst>
          </p:cNvPr>
          <p:cNvGrpSpPr/>
          <p:nvPr/>
        </p:nvGrpSpPr>
        <p:grpSpPr>
          <a:xfrm>
            <a:off x="2089593" y="4033127"/>
            <a:ext cx="3166757" cy="1850677"/>
            <a:chOff x="7827950" y="4266521"/>
            <a:chExt cx="3166757" cy="1850677"/>
          </a:xfrm>
        </p:grpSpPr>
        <p:sp>
          <p:nvSpPr>
            <p:cNvPr id="10" name="Ellipse 9">
              <a:extLst>
                <a:ext uri="{FF2B5EF4-FFF2-40B4-BE49-F238E27FC236}">
                  <a16:creationId xmlns:a16="http://schemas.microsoft.com/office/drawing/2014/main" id="{B6244C2D-2A23-7496-0263-973B89DD7CB4}"/>
                </a:ext>
              </a:extLst>
            </p:cNvPr>
            <p:cNvSpPr/>
            <p:nvPr/>
          </p:nvSpPr>
          <p:spPr>
            <a:xfrm>
              <a:off x="7827950" y="4266521"/>
              <a:ext cx="3166757" cy="1833728"/>
            </a:xfrm>
            <a:prstGeom prst="ellipse">
              <a:avLst/>
            </a:prstGeom>
            <a:solidFill>
              <a:schemeClr val="accent4">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Maladie diverticulaire chronique</a:t>
              </a:r>
            </a:p>
          </p:txBody>
        </p:sp>
        <p:sp>
          <p:nvSpPr>
            <p:cNvPr id="11" name="ZoneTexte 10">
              <a:extLst>
                <a:ext uri="{FF2B5EF4-FFF2-40B4-BE49-F238E27FC236}">
                  <a16:creationId xmlns:a16="http://schemas.microsoft.com/office/drawing/2014/main" id="{30443C42-B482-5A32-0BDA-15E7839BFD6E}"/>
                </a:ext>
              </a:extLst>
            </p:cNvPr>
            <p:cNvSpPr txBox="1"/>
            <p:nvPr/>
          </p:nvSpPr>
          <p:spPr>
            <a:xfrm>
              <a:off x="8949378" y="5717088"/>
              <a:ext cx="1350322" cy="400110"/>
            </a:xfrm>
            <a:prstGeom prst="rect">
              <a:avLst/>
            </a:prstGeom>
            <a:noFill/>
          </p:spPr>
          <p:txBody>
            <a:bodyPr wrap="square" rtlCol="0">
              <a:spAutoFit/>
            </a:bodyPr>
            <a:lstStyle/>
            <a:p>
              <a:r>
                <a:rPr lang="fr-FR" sz="2000" dirty="0"/>
                <a:t>20-60%</a:t>
              </a:r>
            </a:p>
          </p:txBody>
        </p:sp>
      </p:grpSp>
      <p:sp>
        <p:nvSpPr>
          <p:cNvPr id="13" name="Ellipse 12">
            <a:extLst>
              <a:ext uri="{FF2B5EF4-FFF2-40B4-BE49-F238E27FC236}">
                <a16:creationId xmlns:a16="http://schemas.microsoft.com/office/drawing/2014/main" id="{3D452099-699D-8134-D992-1DF3C7C27050}"/>
              </a:ext>
            </a:extLst>
          </p:cNvPr>
          <p:cNvSpPr/>
          <p:nvPr/>
        </p:nvSpPr>
        <p:spPr>
          <a:xfrm>
            <a:off x="7553278" y="4033127"/>
            <a:ext cx="3166757" cy="1833728"/>
          </a:xfrm>
          <a:prstGeom prst="ellipse">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Pullulation microbienne intestinale (SIBO)</a:t>
            </a:r>
          </a:p>
        </p:txBody>
      </p:sp>
      <p:pic>
        <p:nvPicPr>
          <p:cNvPr id="24" name="Image 23">
            <a:extLst>
              <a:ext uri="{FF2B5EF4-FFF2-40B4-BE49-F238E27FC236}">
                <a16:creationId xmlns:a16="http://schemas.microsoft.com/office/drawing/2014/main" id="{C137FA58-EB95-7B0A-09D0-90D705BFFD45}"/>
              </a:ext>
            </a:extLst>
          </p:cNvPr>
          <p:cNvPicPr>
            <a:picLocks noChangeAspect="1"/>
          </p:cNvPicPr>
          <p:nvPr/>
        </p:nvPicPr>
        <p:blipFill>
          <a:blip r:embed="rId5"/>
          <a:stretch>
            <a:fillRect/>
          </a:stretch>
        </p:blipFill>
        <p:spPr>
          <a:xfrm>
            <a:off x="446309" y="4329133"/>
            <a:ext cx="1469332" cy="1268722"/>
          </a:xfrm>
          <a:prstGeom prst="rect">
            <a:avLst/>
          </a:prstGeom>
        </p:spPr>
      </p:pic>
    </p:spTree>
    <p:extLst>
      <p:ext uri="{BB962C8B-B14F-4D97-AF65-F5344CB8AC3E}">
        <p14:creationId xmlns:p14="http://schemas.microsoft.com/office/powerpoint/2010/main" val="4260514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FC53C-EBFA-6B55-6D4D-F76AE0471E7F}"/>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FE30D230-886B-ADEA-0768-C437F0AFDB99}"/>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a:t>
            </a:r>
          </a:p>
        </p:txBody>
      </p:sp>
      <p:pic>
        <p:nvPicPr>
          <p:cNvPr id="16" name="Image 15">
            <a:extLst>
              <a:ext uri="{FF2B5EF4-FFF2-40B4-BE49-F238E27FC236}">
                <a16:creationId xmlns:a16="http://schemas.microsoft.com/office/drawing/2014/main" id="{7D14E6CD-D1F6-EEC4-2671-D2B2F0592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12" y="1647994"/>
            <a:ext cx="1365723" cy="1365723"/>
          </a:xfrm>
          <a:prstGeom prst="rect">
            <a:avLst/>
          </a:prstGeom>
        </p:spPr>
      </p:pic>
      <p:sp>
        <p:nvSpPr>
          <p:cNvPr id="4" name="Rectangle 3">
            <a:extLst>
              <a:ext uri="{FF2B5EF4-FFF2-40B4-BE49-F238E27FC236}">
                <a16:creationId xmlns:a16="http://schemas.microsoft.com/office/drawing/2014/main" id="{46B3BB15-4F28-4D95-319F-C7B3D440737C}"/>
              </a:ext>
            </a:extLst>
          </p:cNvPr>
          <p:cNvSpPr/>
          <p:nvPr/>
        </p:nvSpPr>
        <p:spPr>
          <a:xfrm>
            <a:off x="5397961" y="2453623"/>
            <a:ext cx="6480995" cy="4136814"/>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ltLang="fr-FR" sz="2200" dirty="0">
                <a:solidFill>
                  <a:sysClr val="windowText" lastClr="000000"/>
                </a:solidFill>
              </a:rPr>
              <a:t>Symptômes évoluant depuis au moins 6 mois, et présents au cours des 3 derniers mois</a:t>
            </a:r>
          </a:p>
          <a:p>
            <a:pPr>
              <a:buFont typeface="Arial" panose="020B0604020202020204" pitchFamily="34" charset="0"/>
              <a:buNone/>
            </a:pPr>
            <a:r>
              <a:rPr lang="fr-FR" altLang="fr-FR" sz="2200" dirty="0">
                <a:solidFill>
                  <a:sysClr val="windowText" lastClr="000000"/>
                </a:solidFill>
              </a:rPr>
              <a:t> </a:t>
            </a:r>
          </a:p>
          <a:p>
            <a:pPr>
              <a:buFont typeface="Arial" panose="020B0604020202020204" pitchFamily="34" charset="0"/>
              <a:buNone/>
            </a:pPr>
            <a:r>
              <a:rPr lang="fr-FR" altLang="fr-FR" sz="2200" dirty="0">
                <a:solidFill>
                  <a:sysClr val="windowText" lastClr="000000"/>
                </a:solidFill>
              </a:rPr>
              <a:t>- Efforts d’évacuation</a:t>
            </a:r>
          </a:p>
          <a:p>
            <a:pPr>
              <a:buFont typeface="Arial" panose="020B0604020202020204" pitchFamily="34" charset="0"/>
              <a:buNone/>
            </a:pPr>
            <a:r>
              <a:rPr lang="fr-FR" altLang="fr-FR" sz="2200" dirty="0">
                <a:solidFill>
                  <a:sysClr val="windowText" lastClr="000000"/>
                </a:solidFill>
              </a:rPr>
              <a:t>- Selles dures</a:t>
            </a:r>
          </a:p>
          <a:p>
            <a:pPr>
              <a:buFont typeface="Arial" panose="020B0604020202020204" pitchFamily="34" charset="0"/>
              <a:buNone/>
            </a:pPr>
            <a:r>
              <a:rPr lang="fr-FR" altLang="fr-FR" sz="2200" dirty="0">
                <a:solidFill>
                  <a:sysClr val="windowText" lastClr="000000"/>
                </a:solidFill>
              </a:rPr>
              <a:t>- Sensation d’exonération incomplète</a:t>
            </a:r>
          </a:p>
          <a:p>
            <a:pPr>
              <a:buFont typeface="Arial" panose="020B0604020202020204" pitchFamily="34" charset="0"/>
              <a:buNone/>
            </a:pPr>
            <a:r>
              <a:rPr lang="fr-FR" altLang="fr-FR" sz="2200" dirty="0">
                <a:solidFill>
                  <a:sysClr val="windowText" lastClr="000000"/>
                </a:solidFill>
              </a:rPr>
              <a:t>- Sensation de blocage ou d’obstruction ano-rectale</a:t>
            </a:r>
          </a:p>
          <a:p>
            <a:pPr>
              <a:buFont typeface="Arial" panose="020B0604020202020204" pitchFamily="34" charset="0"/>
              <a:buNone/>
            </a:pPr>
            <a:r>
              <a:rPr lang="fr-FR" altLang="fr-FR" sz="2200" dirty="0">
                <a:solidFill>
                  <a:sysClr val="windowText" lastClr="000000"/>
                </a:solidFill>
              </a:rPr>
              <a:t>- Nécessité de manœuvres manuelles pour faciliter la défécation (évacuation digitale, pression pelvienne externe)</a:t>
            </a:r>
          </a:p>
          <a:p>
            <a:pPr>
              <a:buFont typeface="Arial" panose="020B0604020202020204" pitchFamily="34" charset="0"/>
              <a:buNone/>
            </a:pPr>
            <a:r>
              <a:rPr lang="fr-FR" altLang="fr-FR" sz="2200" dirty="0">
                <a:solidFill>
                  <a:sysClr val="windowText" lastClr="000000"/>
                </a:solidFill>
              </a:rPr>
              <a:t>- Moins de 3 défécations par semaine</a:t>
            </a:r>
          </a:p>
          <a:p>
            <a:pPr>
              <a:buFont typeface="Arial" panose="020B0604020202020204" pitchFamily="34" charset="0"/>
              <a:buNone/>
            </a:pPr>
            <a:endParaRPr lang="fr-FR" altLang="fr-FR" sz="2200" dirty="0">
              <a:solidFill>
                <a:sysClr val="windowText" lastClr="000000"/>
              </a:solidFill>
            </a:endParaRPr>
          </a:p>
        </p:txBody>
      </p:sp>
      <p:sp>
        <p:nvSpPr>
          <p:cNvPr id="8" name="ZoneTexte 7">
            <a:extLst>
              <a:ext uri="{FF2B5EF4-FFF2-40B4-BE49-F238E27FC236}">
                <a16:creationId xmlns:a16="http://schemas.microsoft.com/office/drawing/2014/main" id="{DFA51217-A78F-9A62-54B4-45BF44C03443}"/>
              </a:ext>
            </a:extLst>
          </p:cNvPr>
          <p:cNvSpPr txBox="1"/>
          <p:nvPr/>
        </p:nvSpPr>
        <p:spPr>
          <a:xfrm>
            <a:off x="571012" y="4749026"/>
            <a:ext cx="1690190" cy="830997"/>
          </a:xfrm>
          <a:prstGeom prst="rect">
            <a:avLst/>
          </a:prstGeom>
          <a:noFill/>
          <a:ln w="38100">
            <a:solidFill>
              <a:srgbClr val="FFC000"/>
            </a:solidFill>
          </a:ln>
        </p:spPr>
        <p:txBody>
          <a:bodyPr wrap="square" rtlCol="0">
            <a:spAutoFit/>
          </a:bodyPr>
          <a:lstStyle/>
          <a:p>
            <a:pPr algn="ctr"/>
            <a:r>
              <a:rPr lang="fr-FR" sz="2400" b="1" dirty="0"/>
              <a:t>Critères de ROME IV</a:t>
            </a:r>
          </a:p>
        </p:txBody>
      </p:sp>
      <p:sp>
        <p:nvSpPr>
          <p:cNvPr id="18" name="Accolade ouvrante 17">
            <a:extLst>
              <a:ext uri="{FF2B5EF4-FFF2-40B4-BE49-F238E27FC236}">
                <a16:creationId xmlns:a16="http://schemas.microsoft.com/office/drawing/2014/main" id="{E9741AF7-91D0-7D59-C391-D79599D80C39}"/>
              </a:ext>
            </a:extLst>
          </p:cNvPr>
          <p:cNvSpPr/>
          <p:nvPr/>
        </p:nvSpPr>
        <p:spPr>
          <a:xfrm>
            <a:off x="4713419" y="3869432"/>
            <a:ext cx="528810" cy="2340867"/>
          </a:xfrm>
          <a:prstGeom prst="leftBrace">
            <a:avLst/>
          </a:prstGeom>
          <a:ln w="28575">
            <a:solidFill>
              <a:srgbClr val="FF99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07F97D46-D377-D58A-6426-44CC1FC391AD}"/>
              </a:ext>
            </a:extLst>
          </p:cNvPr>
          <p:cNvSpPr txBox="1"/>
          <p:nvPr/>
        </p:nvSpPr>
        <p:spPr>
          <a:xfrm>
            <a:off x="2571033" y="4316590"/>
            <a:ext cx="2064520" cy="1446550"/>
          </a:xfrm>
          <a:prstGeom prst="rect">
            <a:avLst/>
          </a:prstGeom>
          <a:noFill/>
        </p:spPr>
        <p:txBody>
          <a:bodyPr wrap="square" rtlCol="0">
            <a:spAutoFit/>
          </a:bodyPr>
          <a:lstStyle/>
          <a:p>
            <a:r>
              <a:rPr lang="fr-FR" sz="2200" dirty="0"/>
              <a:t>Au moins 2 critères pendant 25% des défécations</a:t>
            </a:r>
          </a:p>
        </p:txBody>
      </p:sp>
      <p:grpSp>
        <p:nvGrpSpPr>
          <p:cNvPr id="20" name="Groupe 19">
            <a:extLst>
              <a:ext uri="{FF2B5EF4-FFF2-40B4-BE49-F238E27FC236}">
                <a16:creationId xmlns:a16="http://schemas.microsoft.com/office/drawing/2014/main" id="{B83F9DB4-D4A8-7E02-88ED-A0D28E7F9E8D}"/>
              </a:ext>
            </a:extLst>
          </p:cNvPr>
          <p:cNvGrpSpPr/>
          <p:nvPr/>
        </p:nvGrpSpPr>
        <p:grpSpPr>
          <a:xfrm>
            <a:off x="2026093" y="1693475"/>
            <a:ext cx="3060404" cy="1520297"/>
            <a:chOff x="1073593" y="1908703"/>
            <a:chExt cx="3060404" cy="1520297"/>
          </a:xfrm>
        </p:grpSpPr>
        <p:sp>
          <p:nvSpPr>
            <p:cNvPr id="21" name="Ellipse 20">
              <a:extLst>
                <a:ext uri="{FF2B5EF4-FFF2-40B4-BE49-F238E27FC236}">
                  <a16:creationId xmlns:a16="http://schemas.microsoft.com/office/drawing/2014/main" id="{148748A9-60DF-0500-3B50-48A4A8AEE48F}"/>
                </a:ext>
              </a:extLst>
            </p:cNvPr>
            <p:cNvSpPr/>
            <p:nvPr/>
          </p:nvSpPr>
          <p:spPr>
            <a:xfrm>
              <a:off x="1073593" y="1908703"/>
              <a:ext cx="3060404" cy="1520297"/>
            </a:xfrm>
            <a:prstGeom prst="ellips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89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solidFill>
                    <a:schemeClr val="dk1"/>
                  </a:solidFill>
                </a:rPr>
                <a:t>Constipation chronique</a:t>
              </a:r>
            </a:p>
          </p:txBody>
        </p:sp>
        <p:sp>
          <p:nvSpPr>
            <p:cNvPr id="22" name="ZoneTexte 21">
              <a:extLst>
                <a:ext uri="{FF2B5EF4-FFF2-40B4-BE49-F238E27FC236}">
                  <a16:creationId xmlns:a16="http://schemas.microsoft.com/office/drawing/2014/main" id="{27C09204-1E50-989E-CC8D-5577DA483F13}"/>
                </a:ext>
              </a:extLst>
            </p:cNvPr>
            <p:cNvSpPr txBox="1"/>
            <p:nvPr/>
          </p:nvSpPr>
          <p:spPr>
            <a:xfrm>
              <a:off x="2133600" y="3028890"/>
              <a:ext cx="1033450" cy="400110"/>
            </a:xfrm>
            <a:prstGeom prst="rect">
              <a:avLst/>
            </a:prstGeom>
            <a:noFill/>
          </p:spPr>
          <p:txBody>
            <a:bodyPr wrap="square" rtlCol="0">
              <a:spAutoFit/>
            </a:bodyPr>
            <a:lstStyle/>
            <a:p>
              <a:r>
                <a:rPr lang="fr-FR" sz="2000" dirty="0"/>
                <a:t>16-20%</a:t>
              </a:r>
            </a:p>
          </p:txBody>
        </p:sp>
      </p:grpSp>
    </p:spTree>
    <p:extLst>
      <p:ext uri="{BB962C8B-B14F-4D97-AF65-F5344CB8AC3E}">
        <p14:creationId xmlns:p14="http://schemas.microsoft.com/office/powerpoint/2010/main" val="397891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8"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D77E4-2FFC-3885-B86E-E8550A8C62DC}"/>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9B2A5328-ABF9-0B7F-2E90-A52D1E56CE23}"/>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a:t>
            </a:r>
          </a:p>
        </p:txBody>
      </p:sp>
      <p:grpSp>
        <p:nvGrpSpPr>
          <p:cNvPr id="11" name="Groupe 10">
            <a:extLst>
              <a:ext uri="{FF2B5EF4-FFF2-40B4-BE49-F238E27FC236}">
                <a16:creationId xmlns:a16="http://schemas.microsoft.com/office/drawing/2014/main" id="{8D860FE2-7F5C-58ED-1FB6-ADA6D3034DFC}"/>
              </a:ext>
            </a:extLst>
          </p:cNvPr>
          <p:cNvGrpSpPr/>
          <p:nvPr/>
        </p:nvGrpSpPr>
        <p:grpSpPr>
          <a:xfrm>
            <a:off x="1600201" y="1691453"/>
            <a:ext cx="3060404" cy="1520297"/>
            <a:chOff x="4642001" y="4668672"/>
            <a:chExt cx="3060404" cy="1520297"/>
          </a:xfrm>
        </p:grpSpPr>
        <p:sp>
          <p:nvSpPr>
            <p:cNvPr id="3" name="Ellipse 2">
              <a:extLst>
                <a:ext uri="{FF2B5EF4-FFF2-40B4-BE49-F238E27FC236}">
                  <a16:creationId xmlns:a16="http://schemas.microsoft.com/office/drawing/2014/main" id="{A4A75767-7445-AB01-3518-A0931807168A}"/>
                </a:ext>
              </a:extLst>
            </p:cNvPr>
            <p:cNvSpPr/>
            <p:nvPr/>
          </p:nvSpPr>
          <p:spPr>
            <a:xfrm>
              <a:off x="4642001" y="4668672"/>
              <a:ext cx="3060404" cy="1520297"/>
            </a:xfrm>
            <a:prstGeom prst="ellipse">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Intolérance au lactose</a:t>
              </a:r>
            </a:p>
          </p:txBody>
        </p:sp>
        <p:sp>
          <p:nvSpPr>
            <p:cNvPr id="10" name="ZoneTexte 9">
              <a:extLst>
                <a:ext uri="{FF2B5EF4-FFF2-40B4-BE49-F238E27FC236}">
                  <a16:creationId xmlns:a16="http://schemas.microsoft.com/office/drawing/2014/main" id="{14BBE9E5-656A-6067-C671-3540B6480CC2}"/>
                </a:ext>
              </a:extLst>
            </p:cNvPr>
            <p:cNvSpPr txBox="1"/>
            <p:nvPr/>
          </p:nvSpPr>
          <p:spPr>
            <a:xfrm>
              <a:off x="5880100" y="5788859"/>
              <a:ext cx="698500" cy="400110"/>
            </a:xfrm>
            <a:prstGeom prst="rect">
              <a:avLst/>
            </a:prstGeom>
            <a:noFill/>
          </p:spPr>
          <p:txBody>
            <a:bodyPr wrap="square" rtlCol="0">
              <a:spAutoFit/>
            </a:bodyPr>
            <a:lstStyle/>
            <a:p>
              <a:r>
                <a:rPr lang="fr-FR" sz="2000" dirty="0"/>
                <a:t>20%</a:t>
              </a:r>
            </a:p>
          </p:txBody>
        </p:sp>
      </p:grpSp>
      <p:sp>
        <p:nvSpPr>
          <p:cNvPr id="17" name="Rectangle 16">
            <a:extLst>
              <a:ext uri="{FF2B5EF4-FFF2-40B4-BE49-F238E27FC236}">
                <a16:creationId xmlns:a16="http://schemas.microsoft.com/office/drawing/2014/main" id="{C0EDBDB5-86E2-B81E-78B4-92FD957C8F11}"/>
              </a:ext>
            </a:extLst>
          </p:cNvPr>
          <p:cNvSpPr/>
          <p:nvPr/>
        </p:nvSpPr>
        <p:spPr>
          <a:xfrm>
            <a:off x="5199095" y="1824143"/>
            <a:ext cx="6480995" cy="1384301"/>
          </a:xfrm>
          <a:prstGeom prst="rect">
            <a:avLst/>
          </a:prstGeom>
          <a:noFill/>
          <a:ln w="381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ltLang="fr-FR" sz="2200" dirty="0">
                <a:solidFill>
                  <a:sysClr val="windowText" lastClr="000000"/>
                </a:solidFill>
              </a:rPr>
              <a:t>Diarrhée, ballonnements, crampes abdominales, nausées/vomissements suite à l’ingestion de lactose</a:t>
            </a:r>
          </a:p>
        </p:txBody>
      </p:sp>
      <p:sp>
        <p:nvSpPr>
          <p:cNvPr id="19" name="ZoneTexte 18">
            <a:extLst>
              <a:ext uri="{FF2B5EF4-FFF2-40B4-BE49-F238E27FC236}">
                <a16:creationId xmlns:a16="http://schemas.microsoft.com/office/drawing/2014/main" id="{B365943E-AAF7-D196-AA47-EBF44F32AA4B}"/>
              </a:ext>
            </a:extLst>
          </p:cNvPr>
          <p:cNvSpPr txBox="1"/>
          <p:nvPr/>
        </p:nvSpPr>
        <p:spPr>
          <a:xfrm>
            <a:off x="844405" y="3721559"/>
            <a:ext cx="3556296" cy="430887"/>
          </a:xfrm>
          <a:prstGeom prst="rect">
            <a:avLst/>
          </a:prstGeom>
          <a:noFill/>
        </p:spPr>
        <p:txBody>
          <a:bodyPr wrap="square" rtlCol="0">
            <a:spAutoFit/>
          </a:bodyPr>
          <a:lstStyle/>
          <a:p>
            <a:pPr marL="342900" indent="-342900">
              <a:buClr>
                <a:schemeClr val="accent1"/>
              </a:buClr>
              <a:buFont typeface="Wingdings" panose="05000000000000000000" pitchFamily="2" charset="2"/>
              <a:buChar char="§"/>
            </a:pPr>
            <a:r>
              <a:rPr lang="fr-FR" sz="2200" dirty="0">
                <a:solidFill>
                  <a:sysClr val="windowText" lastClr="000000"/>
                </a:solidFill>
              </a:rPr>
              <a:t>Diagnostic clinique +++</a:t>
            </a:r>
          </a:p>
        </p:txBody>
      </p:sp>
      <p:grpSp>
        <p:nvGrpSpPr>
          <p:cNvPr id="24" name="Groupe 23">
            <a:extLst>
              <a:ext uri="{FF2B5EF4-FFF2-40B4-BE49-F238E27FC236}">
                <a16:creationId xmlns:a16="http://schemas.microsoft.com/office/drawing/2014/main" id="{DFB14262-B06D-A945-7F9C-ADD837FF32DC}"/>
              </a:ext>
            </a:extLst>
          </p:cNvPr>
          <p:cNvGrpSpPr/>
          <p:nvPr/>
        </p:nvGrpSpPr>
        <p:grpSpPr>
          <a:xfrm>
            <a:off x="1600201" y="4508405"/>
            <a:ext cx="9747395" cy="2228443"/>
            <a:chOff x="266648" y="2100378"/>
            <a:chExt cx="12192000" cy="2960460"/>
          </a:xfrm>
        </p:grpSpPr>
        <p:pic>
          <p:nvPicPr>
            <p:cNvPr id="22" name="Image 21">
              <a:extLst>
                <a:ext uri="{FF2B5EF4-FFF2-40B4-BE49-F238E27FC236}">
                  <a16:creationId xmlns:a16="http://schemas.microsoft.com/office/drawing/2014/main" id="{6DC749CD-9C4A-0696-3B1E-88EF5931F07C}"/>
                </a:ext>
              </a:extLst>
            </p:cNvPr>
            <p:cNvPicPr>
              <a:picLocks noChangeAspect="1"/>
            </p:cNvPicPr>
            <p:nvPr/>
          </p:nvPicPr>
          <p:blipFill>
            <a:blip r:embed="rId3"/>
            <a:stretch>
              <a:fillRect/>
            </a:stretch>
          </p:blipFill>
          <p:spPr>
            <a:xfrm>
              <a:off x="266648" y="2100378"/>
              <a:ext cx="12192000" cy="2960460"/>
            </a:xfrm>
            <a:prstGeom prst="rect">
              <a:avLst/>
            </a:prstGeom>
          </p:spPr>
        </p:pic>
        <p:sp>
          <p:nvSpPr>
            <p:cNvPr id="23" name="Rectangle 22">
              <a:extLst>
                <a:ext uri="{FF2B5EF4-FFF2-40B4-BE49-F238E27FC236}">
                  <a16:creationId xmlns:a16="http://schemas.microsoft.com/office/drawing/2014/main" id="{AF7B7EAD-3159-0B05-CD6F-4E906B04FB66}"/>
                </a:ext>
              </a:extLst>
            </p:cNvPr>
            <p:cNvSpPr/>
            <p:nvPr/>
          </p:nvSpPr>
          <p:spPr>
            <a:xfrm>
              <a:off x="266648" y="4267200"/>
              <a:ext cx="4000552" cy="7376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460A4749-4B1E-7132-E1FA-22A1DA3ED48B}"/>
              </a:ext>
            </a:extLst>
          </p:cNvPr>
          <p:cNvSpPr txBox="1"/>
          <p:nvPr/>
        </p:nvSpPr>
        <p:spPr>
          <a:xfrm>
            <a:off x="844404" y="4292962"/>
            <a:ext cx="4718195" cy="430887"/>
          </a:xfrm>
          <a:prstGeom prst="rect">
            <a:avLst/>
          </a:prstGeom>
          <a:noFill/>
        </p:spPr>
        <p:txBody>
          <a:bodyPr wrap="square" rtlCol="0">
            <a:spAutoFit/>
          </a:bodyPr>
          <a:lstStyle/>
          <a:p>
            <a:pPr marL="342900" indent="-342900">
              <a:buClr>
                <a:schemeClr val="accent1"/>
              </a:buClr>
              <a:buFont typeface="Wingdings" panose="05000000000000000000" pitchFamily="2" charset="2"/>
              <a:buChar char="§"/>
            </a:pPr>
            <a:r>
              <a:rPr lang="fr-FR" sz="2200" dirty="0">
                <a:solidFill>
                  <a:sysClr val="windowText" lastClr="000000"/>
                </a:solidFill>
              </a:rPr>
              <a:t>Test respiratoire à l’hydrogène</a:t>
            </a:r>
          </a:p>
        </p:txBody>
      </p:sp>
      <p:pic>
        <p:nvPicPr>
          <p:cNvPr id="29" name="Image 28">
            <a:extLst>
              <a:ext uri="{FF2B5EF4-FFF2-40B4-BE49-F238E27FC236}">
                <a16:creationId xmlns:a16="http://schemas.microsoft.com/office/drawing/2014/main" id="{AFCA2EFB-FA7A-FD9E-0393-2E90890163AF}"/>
              </a:ext>
            </a:extLst>
          </p:cNvPr>
          <p:cNvPicPr>
            <a:picLocks noChangeAspect="1"/>
          </p:cNvPicPr>
          <p:nvPr/>
        </p:nvPicPr>
        <p:blipFill>
          <a:blip r:embed="rId4"/>
          <a:stretch>
            <a:fillRect/>
          </a:stretch>
        </p:blipFill>
        <p:spPr>
          <a:xfrm>
            <a:off x="256930" y="1806481"/>
            <a:ext cx="1174948" cy="1268722"/>
          </a:xfrm>
          <a:prstGeom prst="rect">
            <a:avLst/>
          </a:prstGeom>
        </p:spPr>
      </p:pic>
    </p:spTree>
    <p:extLst>
      <p:ext uri="{BB962C8B-B14F-4D97-AF65-F5344CB8AC3E}">
        <p14:creationId xmlns:p14="http://schemas.microsoft.com/office/powerpoint/2010/main" val="171468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2EF64-B3AE-9082-B892-663E18F16867}"/>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A623C1F-A93B-26FB-9807-FAAABC2CA93A}"/>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a:t>
            </a:r>
          </a:p>
        </p:txBody>
      </p:sp>
      <p:sp>
        <p:nvSpPr>
          <p:cNvPr id="6" name="ZoneTexte 5">
            <a:extLst>
              <a:ext uri="{FF2B5EF4-FFF2-40B4-BE49-F238E27FC236}">
                <a16:creationId xmlns:a16="http://schemas.microsoft.com/office/drawing/2014/main" id="{BD5E3F83-F280-140F-7614-499BAD73C951}"/>
              </a:ext>
            </a:extLst>
          </p:cNvPr>
          <p:cNvSpPr txBox="1"/>
          <p:nvPr/>
        </p:nvSpPr>
        <p:spPr>
          <a:xfrm>
            <a:off x="9906315" y="6596390"/>
            <a:ext cx="2830392" cy="261610"/>
          </a:xfrm>
          <a:prstGeom prst="rect">
            <a:avLst/>
          </a:prstGeom>
          <a:noFill/>
        </p:spPr>
        <p:txBody>
          <a:bodyPr wrap="square">
            <a:spAutoFit/>
          </a:bodyPr>
          <a:lstStyle/>
          <a:p>
            <a:r>
              <a:rPr lang="fr-FR" sz="1100" i="1" dirty="0">
                <a:solidFill>
                  <a:srgbClr val="58585A"/>
                </a:solidFill>
              </a:rPr>
              <a:t>Image scanner : info-radiologie.ch</a:t>
            </a:r>
            <a:endParaRPr lang="fr-FR" sz="1100" i="1" dirty="0"/>
          </a:p>
        </p:txBody>
      </p:sp>
      <p:grpSp>
        <p:nvGrpSpPr>
          <p:cNvPr id="15" name="Groupe 14">
            <a:extLst>
              <a:ext uri="{FF2B5EF4-FFF2-40B4-BE49-F238E27FC236}">
                <a16:creationId xmlns:a16="http://schemas.microsoft.com/office/drawing/2014/main" id="{136F89AF-95A6-98A5-72D1-F500ABA29C2D}"/>
              </a:ext>
            </a:extLst>
          </p:cNvPr>
          <p:cNvGrpSpPr/>
          <p:nvPr/>
        </p:nvGrpSpPr>
        <p:grpSpPr>
          <a:xfrm>
            <a:off x="1469161" y="1582631"/>
            <a:ext cx="3166757" cy="1850677"/>
            <a:chOff x="7827950" y="4266521"/>
            <a:chExt cx="3166757" cy="1850677"/>
          </a:xfrm>
        </p:grpSpPr>
        <p:sp>
          <p:nvSpPr>
            <p:cNvPr id="5" name="Ellipse 4">
              <a:extLst>
                <a:ext uri="{FF2B5EF4-FFF2-40B4-BE49-F238E27FC236}">
                  <a16:creationId xmlns:a16="http://schemas.microsoft.com/office/drawing/2014/main" id="{90C70C84-68FE-4506-8F9B-32B2B1BDCA49}"/>
                </a:ext>
              </a:extLst>
            </p:cNvPr>
            <p:cNvSpPr/>
            <p:nvPr/>
          </p:nvSpPr>
          <p:spPr>
            <a:xfrm>
              <a:off x="7827950" y="4266521"/>
              <a:ext cx="3166757" cy="1833728"/>
            </a:xfrm>
            <a:prstGeom prst="ellipse">
              <a:avLst/>
            </a:prstGeom>
            <a:solidFill>
              <a:schemeClr val="accent4">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Maladie diverticulaire chronique</a:t>
              </a:r>
            </a:p>
          </p:txBody>
        </p:sp>
        <p:sp>
          <p:nvSpPr>
            <p:cNvPr id="14" name="ZoneTexte 13">
              <a:extLst>
                <a:ext uri="{FF2B5EF4-FFF2-40B4-BE49-F238E27FC236}">
                  <a16:creationId xmlns:a16="http://schemas.microsoft.com/office/drawing/2014/main" id="{632F5BE7-C724-9213-B204-7EB9C86CFDE7}"/>
                </a:ext>
              </a:extLst>
            </p:cNvPr>
            <p:cNvSpPr txBox="1"/>
            <p:nvPr/>
          </p:nvSpPr>
          <p:spPr>
            <a:xfrm>
              <a:off x="8949378" y="5717088"/>
              <a:ext cx="1350322" cy="400110"/>
            </a:xfrm>
            <a:prstGeom prst="rect">
              <a:avLst/>
            </a:prstGeom>
            <a:noFill/>
          </p:spPr>
          <p:txBody>
            <a:bodyPr wrap="square" rtlCol="0">
              <a:spAutoFit/>
            </a:bodyPr>
            <a:lstStyle/>
            <a:p>
              <a:r>
                <a:rPr lang="fr-FR" sz="2000" dirty="0"/>
                <a:t>20-60%</a:t>
              </a:r>
            </a:p>
          </p:txBody>
        </p:sp>
      </p:grpSp>
      <p:pic>
        <p:nvPicPr>
          <p:cNvPr id="19" name="Image 18">
            <a:extLst>
              <a:ext uri="{FF2B5EF4-FFF2-40B4-BE49-F238E27FC236}">
                <a16:creationId xmlns:a16="http://schemas.microsoft.com/office/drawing/2014/main" id="{D69724F5-F80B-E24A-8F97-49EE87472056}"/>
              </a:ext>
            </a:extLst>
          </p:cNvPr>
          <p:cNvPicPr>
            <a:picLocks noChangeAspect="1"/>
          </p:cNvPicPr>
          <p:nvPr/>
        </p:nvPicPr>
        <p:blipFill>
          <a:blip r:embed="rId3"/>
          <a:stretch>
            <a:fillRect/>
          </a:stretch>
        </p:blipFill>
        <p:spPr>
          <a:xfrm>
            <a:off x="4635918" y="3576326"/>
            <a:ext cx="3302170" cy="2463927"/>
          </a:xfrm>
          <a:prstGeom prst="rect">
            <a:avLst/>
          </a:prstGeom>
        </p:spPr>
      </p:pic>
      <p:sp>
        <p:nvSpPr>
          <p:cNvPr id="20" name="ZoneTexte 19">
            <a:extLst>
              <a:ext uri="{FF2B5EF4-FFF2-40B4-BE49-F238E27FC236}">
                <a16:creationId xmlns:a16="http://schemas.microsoft.com/office/drawing/2014/main" id="{0FFE581C-83CE-6C65-481C-FB9AD6C68EEE}"/>
              </a:ext>
            </a:extLst>
          </p:cNvPr>
          <p:cNvSpPr txBox="1"/>
          <p:nvPr/>
        </p:nvSpPr>
        <p:spPr>
          <a:xfrm>
            <a:off x="762480" y="3907119"/>
            <a:ext cx="3556296" cy="769441"/>
          </a:xfrm>
          <a:prstGeom prst="rect">
            <a:avLst/>
          </a:prstGeom>
          <a:noFill/>
        </p:spPr>
        <p:txBody>
          <a:bodyPr wrap="square" rtlCol="0">
            <a:spAutoFit/>
          </a:bodyPr>
          <a:lstStyle/>
          <a:p>
            <a:pPr marL="342900" indent="-342900">
              <a:buClr>
                <a:schemeClr val="accent4">
                  <a:lumMod val="60000"/>
                  <a:lumOff val="40000"/>
                </a:schemeClr>
              </a:buClr>
              <a:buFont typeface="Wingdings" panose="05000000000000000000" pitchFamily="2" charset="2"/>
              <a:buChar char="§"/>
            </a:pPr>
            <a:r>
              <a:rPr lang="fr-FR" sz="2200" dirty="0">
                <a:solidFill>
                  <a:sysClr val="windowText" lastClr="000000"/>
                </a:solidFill>
              </a:rPr>
              <a:t>Diverticulose simple: non douloureuse</a:t>
            </a:r>
          </a:p>
        </p:txBody>
      </p:sp>
      <p:pic>
        <p:nvPicPr>
          <p:cNvPr id="8" name="Image 7">
            <a:extLst>
              <a:ext uri="{FF2B5EF4-FFF2-40B4-BE49-F238E27FC236}">
                <a16:creationId xmlns:a16="http://schemas.microsoft.com/office/drawing/2014/main" id="{A6667136-8AA6-8C0B-D0F4-578C4B56D7E4}"/>
              </a:ext>
            </a:extLst>
          </p:cNvPr>
          <p:cNvPicPr>
            <a:picLocks noChangeAspect="1"/>
          </p:cNvPicPr>
          <p:nvPr/>
        </p:nvPicPr>
        <p:blipFill>
          <a:blip r:embed="rId4"/>
          <a:stretch>
            <a:fillRect/>
          </a:stretch>
        </p:blipFill>
        <p:spPr>
          <a:xfrm>
            <a:off x="8255230" y="3661497"/>
            <a:ext cx="3302170" cy="2301781"/>
          </a:xfrm>
          <a:prstGeom prst="rect">
            <a:avLst/>
          </a:prstGeom>
        </p:spPr>
      </p:pic>
      <p:sp>
        <p:nvSpPr>
          <p:cNvPr id="21" name="ZoneTexte 20">
            <a:extLst>
              <a:ext uri="{FF2B5EF4-FFF2-40B4-BE49-F238E27FC236}">
                <a16:creationId xmlns:a16="http://schemas.microsoft.com/office/drawing/2014/main" id="{D3F55486-3FD9-C2A1-FAF3-279275504F22}"/>
              </a:ext>
            </a:extLst>
          </p:cNvPr>
          <p:cNvSpPr txBox="1"/>
          <p:nvPr/>
        </p:nvSpPr>
        <p:spPr>
          <a:xfrm>
            <a:off x="762480" y="4880682"/>
            <a:ext cx="3556296" cy="430887"/>
          </a:xfrm>
          <a:prstGeom prst="rect">
            <a:avLst/>
          </a:prstGeom>
          <a:noFill/>
        </p:spPr>
        <p:txBody>
          <a:bodyPr wrap="square" rtlCol="0">
            <a:spAutoFit/>
          </a:bodyPr>
          <a:lstStyle/>
          <a:p>
            <a:pPr marL="342900" indent="-342900">
              <a:buClr>
                <a:schemeClr val="accent4">
                  <a:lumMod val="60000"/>
                  <a:lumOff val="40000"/>
                </a:schemeClr>
              </a:buClr>
              <a:buFont typeface="Wingdings" panose="05000000000000000000" pitchFamily="2" charset="2"/>
              <a:buChar char="§"/>
            </a:pPr>
            <a:r>
              <a:rPr lang="fr-FR" sz="2200" dirty="0">
                <a:solidFill>
                  <a:sysClr val="windowText" lastClr="000000"/>
                </a:solidFill>
              </a:rPr>
              <a:t>Diagnostic : scanner</a:t>
            </a:r>
          </a:p>
        </p:txBody>
      </p:sp>
      <p:sp>
        <p:nvSpPr>
          <p:cNvPr id="22" name="Rectangle 21">
            <a:extLst>
              <a:ext uri="{FF2B5EF4-FFF2-40B4-BE49-F238E27FC236}">
                <a16:creationId xmlns:a16="http://schemas.microsoft.com/office/drawing/2014/main" id="{5128C7BE-4E62-0850-5A3D-9F029BB6AE40}"/>
              </a:ext>
            </a:extLst>
          </p:cNvPr>
          <p:cNvSpPr/>
          <p:nvPr/>
        </p:nvSpPr>
        <p:spPr>
          <a:xfrm>
            <a:off x="5199095" y="1824143"/>
            <a:ext cx="6480995" cy="1384301"/>
          </a:xfrm>
          <a:prstGeom prst="rect">
            <a:avLst/>
          </a:prstGeom>
          <a:noFill/>
          <a:ln w="381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ltLang="fr-FR" sz="2200" dirty="0">
                <a:solidFill>
                  <a:sysClr val="windowText" lastClr="000000"/>
                </a:solidFill>
              </a:rPr>
              <a:t>Douleurs abdominales chroniques causées par des poussées itératives de diverticulites</a:t>
            </a:r>
          </a:p>
        </p:txBody>
      </p:sp>
      <p:sp>
        <p:nvSpPr>
          <p:cNvPr id="23" name="ZoneTexte 22">
            <a:extLst>
              <a:ext uri="{FF2B5EF4-FFF2-40B4-BE49-F238E27FC236}">
                <a16:creationId xmlns:a16="http://schemas.microsoft.com/office/drawing/2014/main" id="{0D88795E-E001-0DA0-03D0-90D014817736}"/>
              </a:ext>
            </a:extLst>
          </p:cNvPr>
          <p:cNvSpPr txBox="1"/>
          <p:nvPr/>
        </p:nvSpPr>
        <p:spPr>
          <a:xfrm>
            <a:off x="762480" y="5597604"/>
            <a:ext cx="3556296" cy="1107996"/>
          </a:xfrm>
          <a:prstGeom prst="rect">
            <a:avLst/>
          </a:prstGeom>
          <a:noFill/>
        </p:spPr>
        <p:txBody>
          <a:bodyPr wrap="square" rtlCol="0">
            <a:spAutoFit/>
          </a:bodyPr>
          <a:lstStyle/>
          <a:p>
            <a:pPr marL="342900" indent="-342900">
              <a:buClr>
                <a:schemeClr val="accent4">
                  <a:lumMod val="60000"/>
                  <a:lumOff val="40000"/>
                </a:schemeClr>
              </a:buClr>
              <a:buFont typeface="Wingdings" panose="05000000000000000000" pitchFamily="2" charset="2"/>
              <a:buChar char="§"/>
            </a:pPr>
            <a:r>
              <a:rPr lang="fr-FR" sz="2200" dirty="0">
                <a:solidFill>
                  <a:sysClr val="windowText" lastClr="000000"/>
                </a:solidFill>
              </a:rPr>
              <a:t>Régime pauvre en fibre uniquement en phase aiguë</a:t>
            </a:r>
          </a:p>
        </p:txBody>
      </p:sp>
      <p:pic>
        <p:nvPicPr>
          <p:cNvPr id="24" name="Image 23">
            <a:extLst>
              <a:ext uri="{FF2B5EF4-FFF2-40B4-BE49-F238E27FC236}">
                <a16:creationId xmlns:a16="http://schemas.microsoft.com/office/drawing/2014/main" id="{2BA449B1-5016-7611-DAB2-3EE03B40160A}"/>
              </a:ext>
            </a:extLst>
          </p:cNvPr>
          <p:cNvPicPr>
            <a:picLocks noChangeAspect="1"/>
          </p:cNvPicPr>
          <p:nvPr/>
        </p:nvPicPr>
        <p:blipFill>
          <a:blip r:embed="rId5"/>
          <a:stretch>
            <a:fillRect/>
          </a:stretch>
        </p:blipFill>
        <p:spPr>
          <a:xfrm>
            <a:off x="147737" y="1926501"/>
            <a:ext cx="1229486" cy="1061623"/>
          </a:xfrm>
          <a:prstGeom prst="rect">
            <a:avLst/>
          </a:prstGeom>
        </p:spPr>
      </p:pic>
    </p:spTree>
    <p:extLst>
      <p:ext uri="{BB962C8B-B14F-4D97-AF65-F5344CB8AC3E}">
        <p14:creationId xmlns:p14="http://schemas.microsoft.com/office/powerpoint/2010/main" val="402793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animBg="1"/>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50B69-2BF6-B9A7-0EAB-ECD897653F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1B8ED5F1-8652-C558-F478-09400A79F40A}"/>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a:t>
            </a:r>
          </a:p>
        </p:txBody>
      </p:sp>
      <p:sp>
        <p:nvSpPr>
          <p:cNvPr id="22" name="Rectangle 21">
            <a:extLst>
              <a:ext uri="{FF2B5EF4-FFF2-40B4-BE49-F238E27FC236}">
                <a16:creationId xmlns:a16="http://schemas.microsoft.com/office/drawing/2014/main" id="{1EDF13AC-A742-181F-EA1D-BB7FF9A13FD9}"/>
              </a:ext>
            </a:extLst>
          </p:cNvPr>
          <p:cNvSpPr/>
          <p:nvPr/>
        </p:nvSpPr>
        <p:spPr>
          <a:xfrm>
            <a:off x="5481785" y="1683627"/>
            <a:ext cx="5976905" cy="2271546"/>
          </a:xfrm>
          <a:prstGeom prst="rect">
            <a:avLst/>
          </a:prstGeom>
          <a:noFill/>
          <a:ln w="38100">
            <a:solidFill>
              <a:srgbClr val="EAD1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EAD116"/>
              </a:buClr>
              <a:buFont typeface="Wingdings" panose="05000000000000000000" pitchFamily="2" charset="2"/>
              <a:buChar char="§"/>
            </a:pPr>
            <a:r>
              <a:rPr lang="fr-FR" altLang="fr-FR" sz="2200" dirty="0">
                <a:solidFill>
                  <a:sysClr val="windowText" lastClr="000000"/>
                </a:solidFill>
              </a:rPr>
              <a:t>Concept décrit en 1960: stéatorrhée post-chirurgicale (résection digestive anse borgne)</a:t>
            </a:r>
          </a:p>
          <a:p>
            <a:pPr>
              <a:buClr>
                <a:srgbClr val="EAD116"/>
              </a:buClr>
            </a:pPr>
            <a:endParaRPr lang="fr-FR" altLang="fr-FR" sz="1100" dirty="0">
              <a:solidFill>
                <a:sysClr val="windowText" lastClr="000000"/>
              </a:solidFill>
            </a:endParaRPr>
          </a:p>
          <a:p>
            <a:pPr marL="342900" indent="-342900">
              <a:buClr>
                <a:srgbClr val="EAD116"/>
              </a:buClr>
              <a:buFont typeface="Wingdings" panose="05000000000000000000" pitchFamily="2" charset="2"/>
              <a:buChar char="§"/>
            </a:pPr>
            <a:r>
              <a:rPr lang="fr-FR" altLang="fr-FR" sz="2200" dirty="0">
                <a:solidFill>
                  <a:sysClr val="windowText" lastClr="000000"/>
                </a:solidFill>
              </a:rPr>
              <a:t>Prolifération bactérienne entrainant une </a:t>
            </a:r>
            <a:r>
              <a:rPr lang="fr-FR" altLang="fr-FR" sz="2200" dirty="0" err="1">
                <a:solidFill>
                  <a:sysClr val="windowText" lastClr="000000"/>
                </a:solidFill>
              </a:rPr>
              <a:t>déconjugaison</a:t>
            </a:r>
            <a:r>
              <a:rPr lang="fr-FR" altLang="fr-FR" sz="2200" dirty="0">
                <a:solidFill>
                  <a:sysClr val="windowText" lastClr="000000"/>
                </a:solidFill>
              </a:rPr>
              <a:t> des sels biliaires et une malabsorption des graisses</a:t>
            </a:r>
          </a:p>
        </p:txBody>
      </p:sp>
      <p:sp>
        <p:nvSpPr>
          <p:cNvPr id="4" name="Ellipse 3">
            <a:extLst>
              <a:ext uri="{FF2B5EF4-FFF2-40B4-BE49-F238E27FC236}">
                <a16:creationId xmlns:a16="http://schemas.microsoft.com/office/drawing/2014/main" id="{E940D447-0974-57CB-71EC-7499ABB6132D}"/>
              </a:ext>
            </a:extLst>
          </p:cNvPr>
          <p:cNvSpPr/>
          <p:nvPr/>
        </p:nvSpPr>
        <p:spPr>
          <a:xfrm>
            <a:off x="898478" y="1683627"/>
            <a:ext cx="3166757" cy="1833728"/>
          </a:xfrm>
          <a:prstGeom prst="ellipse">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Pullulation microbienne intestinale</a:t>
            </a:r>
          </a:p>
        </p:txBody>
      </p:sp>
      <p:sp>
        <p:nvSpPr>
          <p:cNvPr id="11" name="ZoneTexte 10">
            <a:extLst>
              <a:ext uri="{FF2B5EF4-FFF2-40B4-BE49-F238E27FC236}">
                <a16:creationId xmlns:a16="http://schemas.microsoft.com/office/drawing/2014/main" id="{6BD1C34D-A832-DC46-5D02-5D1EE1E289F8}"/>
              </a:ext>
            </a:extLst>
          </p:cNvPr>
          <p:cNvSpPr txBox="1"/>
          <p:nvPr/>
        </p:nvSpPr>
        <p:spPr>
          <a:xfrm>
            <a:off x="707649" y="3639570"/>
            <a:ext cx="4245486" cy="830997"/>
          </a:xfrm>
          <a:prstGeom prst="rect">
            <a:avLst/>
          </a:prstGeom>
          <a:noFill/>
        </p:spPr>
        <p:txBody>
          <a:bodyPr wrap="square">
            <a:spAutoFit/>
          </a:bodyPr>
          <a:lstStyle/>
          <a:p>
            <a:pPr>
              <a:buClr>
                <a:srgbClr val="EAD116"/>
              </a:buClr>
            </a:pPr>
            <a:r>
              <a:rPr lang="fr-FR" altLang="fr-FR" sz="2400" b="1" dirty="0">
                <a:solidFill>
                  <a:sysClr val="windowText" lastClr="000000"/>
                </a:solidFill>
              </a:rPr>
              <a:t>= SIBO = Small (</a:t>
            </a:r>
            <a:r>
              <a:rPr lang="fr-FR" altLang="fr-FR" sz="2400" b="1" dirty="0" err="1">
                <a:solidFill>
                  <a:sysClr val="windowText" lastClr="000000"/>
                </a:solidFill>
              </a:rPr>
              <a:t>bowel</a:t>
            </a:r>
            <a:r>
              <a:rPr lang="fr-FR" altLang="fr-FR" sz="2400" b="1" dirty="0">
                <a:solidFill>
                  <a:sysClr val="windowText" lastClr="000000"/>
                </a:solidFill>
              </a:rPr>
              <a:t>) intestinal </a:t>
            </a:r>
            <a:r>
              <a:rPr lang="fr-FR" altLang="fr-FR" sz="2400" b="1" dirty="0" err="1">
                <a:solidFill>
                  <a:sysClr val="windowText" lastClr="000000"/>
                </a:solidFill>
              </a:rPr>
              <a:t>bacterial</a:t>
            </a:r>
            <a:r>
              <a:rPr lang="fr-FR" altLang="fr-FR" sz="2400" b="1" dirty="0">
                <a:solidFill>
                  <a:sysClr val="windowText" lastClr="000000"/>
                </a:solidFill>
              </a:rPr>
              <a:t> </a:t>
            </a:r>
            <a:r>
              <a:rPr lang="fr-FR" altLang="fr-FR" sz="2400" b="1" dirty="0" err="1">
                <a:solidFill>
                  <a:sysClr val="windowText" lastClr="000000"/>
                </a:solidFill>
              </a:rPr>
              <a:t>overgrowth</a:t>
            </a:r>
            <a:endParaRPr lang="fr-FR" altLang="fr-FR" sz="2400" b="1" dirty="0">
              <a:solidFill>
                <a:sysClr val="windowText" lastClr="000000"/>
              </a:solidFill>
            </a:endParaRPr>
          </a:p>
        </p:txBody>
      </p:sp>
      <p:sp>
        <p:nvSpPr>
          <p:cNvPr id="25" name="ZoneTexte 24">
            <a:extLst>
              <a:ext uri="{FF2B5EF4-FFF2-40B4-BE49-F238E27FC236}">
                <a16:creationId xmlns:a16="http://schemas.microsoft.com/office/drawing/2014/main" id="{5A1A4CDD-1F0E-2DC9-767F-1271DF22632B}"/>
              </a:ext>
            </a:extLst>
          </p:cNvPr>
          <p:cNvSpPr txBox="1"/>
          <p:nvPr/>
        </p:nvSpPr>
        <p:spPr>
          <a:xfrm>
            <a:off x="0" y="6088559"/>
            <a:ext cx="2830392" cy="769441"/>
          </a:xfrm>
          <a:prstGeom prst="rect">
            <a:avLst/>
          </a:prstGeom>
          <a:noFill/>
        </p:spPr>
        <p:txBody>
          <a:bodyPr wrap="square">
            <a:spAutoFit/>
          </a:bodyPr>
          <a:lstStyle/>
          <a:p>
            <a:r>
              <a:rPr lang="fr-FR" sz="1100" i="1" dirty="0">
                <a:solidFill>
                  <a:srgbClr val="58585A"/>
                </a:solidFill>
              </a:rPr>
              <a:t>Dawson and </a:t>
            </a:r>
            <a:r>
              <a:rPr lang="fr-FR" sz="1100" i="1" dirty="0" err="1">
                <a:solidFill>
                  <a:srgbClr val="58585A"/>
                </a:solidFill>
              </a:rPr>
              <a:t>Isselbache</a:t>
            </a:r>
            <a:r>
              <a:rPr lang="fr-FR" sz="1100" i="1" dirty="0">
                <a:solidFill>
                  <a:srgbClr val="58585A"/>
                </a:solidFill>
              </a:rPr>
              <a:t>, JCI 1960</a:t>
            </a:r>
          </a:p>
          <a:p>
            <a:r>
              <a:rPr lang="fr-FR" sz="1100" i="1" dirty="0">
                <a:solidFill>
                  <a:srgbClr val="58585A"/>
                </a:solidFill>
              </a:rPr>
              <a:t>Quigley et al. Gastro 2020</a:t>
            </a:r>
          </a:p>
          <a:p>
            <a:r>
              <a:rPr lang="fr-FR" sz="1100" i="1" dirty="0" err="1">
                <a:solidFill>
                  <a:srgbClr val="58585A"/>
                </a:solidFill>
              </a:rPr>
              <a:t>Pimentel</a:t>
            </a:r>
            <a:r>
              <a:rPr lang="fr-FR" sz="1100" i="1" dirty="0">
                <a:solidFill>
                  <a:srgbClr val="58585A"/>
                </a:solidFill>
              </a:rPr>
              <a:t> et al. Am J Gastro 2020</a:t>
            </a:r>
          </a:p>
          <a:p>
            <a:r>
              <a:rPr lang="fr-FR" sz="1100" i="1" dirty="0">
                <a:solidFill>
                  <a:srgbClr val="58585A"/>
                </a:solidFill>
              </a:rPr>
              <a:t>Rao et al. Clin </a:t>
            </a:r>
            <a:r>
              <a:rPr lang="fr-FR" sz="1100" i="1" dirty="0" err="1">
                <a:solidFill>
                  <a:srgbClr val="58585A"/>
                </a:solidFill>
              </a:rPr>
              <a:t>Transl</a:t>
            </a:r>
            <a:r>
              <a:rPr lang="fr-FR" sz="1100" i="1" dirty="0">
                <a:solidFill>
                  <a:srgbClr val="58585A"/>
                </a:solidFill>
              </a:rPr>
              <a:t> Gastro 2019</a:t>
            </a:r>
            <a:endParaRPr lang="fr-FR" sz="1100" i="1" dirty="0"/>
          </a:p>
        </p:txBody>
      </p:sp>
      <p:pic>
        <p:nvPicPr>
          <p:cNvPr id="29" name="Image 28">
            <a:extLst>
              <a:ext uri="{FF2B5EF4-FFF2-40B4-BE49-F238E27FC236}">
                <a16:creationId xmlns:a16="http://schemas.microsoft.com/office/drawing/2014/main" id="{F4ECB7C3-74C6-1E2E-11A5-26F733CBC38F}"/>
              </a:ext>
            </a:extLst>
          </p:cNvPr>
          <p:cNvPicPr>
            <a:picLocks noChangeAspect="1"/>
          </p:cNvPicPr>
          <p:nvPr/>
        </p:nvPicPr>
        <p:blipFill>
          <a:blip r:embed="rId3"/>
          <a:stretch>
            <a:fillRect/>
          </a:stretch>
        </p:blipFill>
        <p:spPr>
          <a:xfrm>
            <a:off x="3251272" y="4592782"/>
            <a:ext cx="1725807" cy="1726455"/>
          </a:xfrm>
          <a:prstGeom prst="rect">
            <a:avLst/>
          </a:prstGeom>
        </p:spPr>
      </p:pic>
      <p:sp>
        <p:nvSpPr>
          <p:cNvPr id="30" name="ZoneTexte 29">
            <a:extLst>
              <a:ext uri="{FF2B5EF4-FFF2-40B4-BE49-F238E27FC236}">
                <a16:creationId xmlns:a16="http://schemas.microsoft.com/office/drawing/2014/main" id="{E2685051-8628-4BFB-4C15-78A216C98197}"/>
              </a:ext>
            </a:extLst>
          </p:cNvPr>
          <p:cNvSpPr txBox="1"/>
          <p:nvPr/>
        </p:nvSpPr>
        <p:spPr>
          <a:xfrm>
            <a:off x="5397961" y="4423761"/>
            <a:ext cx="5656115" cy="430887"/>
          </a:xfrm>
          <a:prstGeom prst="rect">
            <a:avLst/>
          </a:prstGeom>
          <a:noFill/>
        </p:spPr>
        <p:txBody>
          <a:bodyPr wrap="square" rtlCol="0">
            <a:spAutoFit/>
          </a:bodyPr>
          <a:lstStyle/>
          <a:p>
            <a:pPr marL="342900" indent="-342900">
              <a:buClr>
                <a:schemeClr val="accent2">
                  <a:lumMod val="75000"/>
                </a:schemeClr>
              </a:buClr>
              <a:buFont typeface="Wingdings" panose="05000000000000000000" pitchFamily="2" charset="2"/>
              <a:buChar char="§"/>
            </a:pPr>
            <a:r>
              <a:rPr lang="fr-FR" sz="2200" dirty="0">
                <a:solidFill>
                  <a:sysClr val="windowText" lastClr="000000"/>
                </a:solidFill>
              </a:rPr>
              <a:t>Suspicion de troubles moteurs intestinaux</a:t>
            </a:r>
          </a:p>
        </p:txBody>
      </p:sp>
      <p:sp>
        <p:nvSpPr>
          <p:cNvPr id="31" name="ZoneTexte 30">
            <a:extLst>
              <a:ext uri="{FF2B5EF4-FFF2-40B4-BE49-F238E27FC236}">
                <a16:creationId xmlns:a16="http://schemas.microsoft.com/office/drawing/2014/main" id="{5E6A6313-D576-7FAA-0D92-926623E31D78}"/>
              </a:ext>
            </a:extLst>
          </p:cNvPr>
          <p:cNvSpPr txBox="1"/>
          <p:nvPr/>
        </p:nvSpPr>
        <p:spPr>
          <a:xfrm>
            <a:off x="5397959" y="5077636"/>
            <a:ext cx="6227984" cy="769441"/>
          </a:xfrm>
          <a:prstGeom prst="rect">
            <a:avLst/>
          </a:prstGeom>
          <a:noFill/>
        </p:spPr>
        <p:txBody>
          <a:bodyPr wrap="square" rtlCol="0">
            <a:spAutoFit/>
          </a:bodyPr>
          <a:lstStyle/>
          <a:p>
            <a:pPr marL="342900" indent="-342900">
              <a:buClr>
                <a:schemeClr val="accent2">
                  <a:lumMod val="75000"/>
                </a:schemeClr>
              </a:buClr>
              <a:buFont typeface="Wingdings" panose="05000000000000000000" pitchFamily="2" charset="2"/>
              <a:buChar char="§"/>
            </a:pPr>
            <a:r>
              <a:rPr lang="fr-FR" sz="2200" dirty="0">
                <a:solidFill>
                  <a:sysClr val="windowText" lastClr="000000"/>
                </a:solidFill>
              </a:rPr>
              <a:t>Ballonnements, douleurs, diarrhée si ATCD de chirurgie digestive (y compris bariatrique)</a:t>
            </a:r>
          </a:p>
        </p:txBody>
      </p:sp>
      <p:sp>
        <p:nvSpPr>
          <p:cNvPr id="32" name="ZoneTexte 31">
            <a:extLst>
              <a:ext uri="{FF2B5EF4-FFF2-40B4-BE49-F238E27FC236}">
                <a16:creationId xmlns:a16="http://schemas.microsoft.com/office/drawing/2014/main" id="{512BAF5A-0CA6-2B7A-9AD6-9820C51257D7}"/>
              </a:ext>
            </a:extLst>
          </p:cNvPr>
          <p:cNvSpPr txBox="1"/>
          <p:nvPr/>
        </p:nvSpPr>
        <p:spPr>
          <a:xfrm>
            <a:off x="5397959" y="6129499"/>
            <a:ext cx="5656115" cy="430887"/>
          </a:xfrm>
          <a:prstGeom prst="rect">
            <a:avLst/>
          </a:prstGeom>
          <a:noFill/>
        </p:spPr>
        <p:txBody>
          <a:bodyPr wrap="square" rtlCol="0">
            <a:spAutoFit/>
          </a:bodyPr>
          <a:lstStyle/>
          <a:p>
            <a:pPr marL="342900" indent="-342900">
              <a:buClr>
                <a:schemeClr val="accent2">
                  <a:lumMod val="75000"/>
                </a:schemeClr>
              </a:buClr>
              <a:buFont typeface="Wingdings" panose="05000000000000000000" pitchFamily="2" charset="2"/>
              <a:buChar char="§"/>
            </a:pPr>
            <a:r>
              <a:rPr lang="fr-FR" sz="2200" dirty="0">
                <a:solidFill>
                  <a:sysClr val="windowText" lastClr="000000"/>
                </a:solidFill>
              </a:rPr>
              <a:t>SII diarrhée</a:t>
            </a:r>
          </a:p>
        </p:txBody>
      </p:sp>
    </p:spTree>
    <p:extLst>
      <p:ext uri="{BB962C8B-B14F-4D97-AF65-F5344CB8AC3E}">
        <p14:creationId xmlns:p14="http://schemas.microsoft.com/office/powerpoint/2010/main" val="101099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138C0-CCED-5666-261A-D2DE1AF701C7}"/>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953890F3-2A6B-A25D-EFA7-08C1F2DFF0B8}"/>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a:t>
            </a:r>
          </a:p>
        </p:txBody>
      </p:sp>
      <p:sp>
        <p:nvSpPr>
          <p:cNvPr id="6" name="ZoneTexte 5">
            <a:extLst>
              <a:ext uri="{FF2B5EF4-FFF2-40B4-BE49-F238E27FC236}">
                <a16:creationId xmlns:a16="http://schemas.microsoft.com/office/drawing/2014/main" id="{ACF05AB5-C7F3-5659-F53D-F5B612DC10C0}"/>
              </a:ext>
            </a:extLst>
          </p:cNvPr>
          <p:cNvSpPr txBox="1"/>
          <p:nvPr/>
        </p:nvSpPr>
        <p:spPr>
          <a:xfrm>
            <a:off x="0" y="6088559"/>
            <a:ext cx="2830392" cy="769441"/>
          </a:xfrm>
          <a:prstGeom prst="rect">
            <a:avLst/>
          </a:prstGeom>
          <a:noFill/>
        </p:spPr>
        <p:txBody>
          <a:bodyPr wrap="square">
            <a:spAutoFit/>
          </a:bodyPr>
          <a:lstStyle/>
          <a:p>
            <a:r>
              <a:rPr lang="fr-FR" sz="1100" i="1" dirty="0">
                <a:solidFill>
                  <a:srgbClr val="58585A"/>
                </a:solidFill>
              </a:rPr>
              <a:t>Dawson and </a:t>
            </a:r>
            <a:r>
              <a:rPr lang="fr-FR" sz="1100" i="1" dirty="0" err="1">
                <a:solidFill>
                  <a:srgbClr val="58585A"/>
                </a:solidFill>
              </a:rPr>
              <a:t>Isselbache</a:t>
            </a:r>
            <a:r>
              <a:rPr lang="fr-FR" sz="1100" i="1" dirty="0">
                <a:solidFill>
                  <a:srgbClr val="58585A"/>
                </a:solidFill>
              </a:rPr>
              <a:t>, JCI 1960</a:t>
            </a:r>
          </a:p>
          <a:p>
            <a:r>
              <a:rPr lang="fr-FR" sz="1100" i="1" dirty="0">
                <a:solidFill>
                  <a:srgbClr val="58585A"/>
                </a:solidFill>
              </a:rPr>
              <a:t>Quigley et al. Gastro 2020</a:t>
            </a:r>
          </a:p>
          <a:p>
            <a:r>
              <a:rPr lang="fr-FR" sz="1100" i="1" dirty="0" err="1">
                <a:solidFill>
                  <a:srgbClr val="58585A"/>
                </a:solidFill>
              </a:rPr>
              <a:t>Pimentel</a:t>
            </a:r>
            <a:r>
              <a:rPr lang="fr-FR" sz="1100" i="1" dirty="0">
                <a:solidFill>
                  <a:srgbClr val="58585A"/>
                </a:solidFill>
              </a:rPr>
              <a:t> et al. Am J Gastro 2020</a:t>
            </a:r>
          </a:p>
          <a:p>
            <a:r>
              <a:rPr lang="fr-FR" sz="1100" i="1" dirty="0">
                <a:solidFill>
                  <a:srgbClr val="58585A"/>
                </a:solidFill>
              </a:rPr>
              <a:t>Rao et al. Clin </a:t>
            </a:r>
            <a:r>
              <a:rPr lang="fr-FR" sz="1100" i="1" dirty="0" err="1">
                <a:solidFill>
                  <a:srgbClr val="58585A"/>
                </a:solidFill>
              </a:rPr>
              <a:t>Transl</a:t>
            </a:r>
            <a:r>
              <a:rPr lang="fr-FR" sz="1100" i="1" dirty="0">
                <a:solidFill>
                  <a:srgbClr val="58585A"/>
                </a:solidFill>
              </a:rPr>
              <a:t> Gastro 2019</a:t>
            </a:r>
            <a:endParaRPr lang="fr-FR" sz="1100" i="1" dirty="0"/>
          </a:p>
        </p:txBody>
      </p:sp>
      <p:sp>
        <p:nvSpPr>
          <p:cNvPr id="4" name="Ellipse 3">
            <a:extLst>
              <a:ext uri="{FF2B5EF4-FFF2-40B4-BE49-F238E27FC236}">
                <a16:creationId xmlns:a16="http://schemas.microsoft.com/office/drawing/2014/main" id="{D4BCA131-5EBF-F0EE-F329-383CBBEA81EE}"/>
              </a:ext>
            </a:extLst>
          </p:cNvPr>
          <p:cNvSpPr/>
          <p:nvPr/>
        </p:nvSpPr>
        <p:spPr>
          <a:xfrm>
            <a:off x="847678" y="1683627"/>
            <a:ext cx="3166757" cy="1833728"/>
          </a:xfrm>
          <a:prstGeom prst="ellipse">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Pullulation microbienne intestinale (SIBO)</a:t>
            </a:r>
          </a:p>
        </p:txBody>
      </p:sp>
      <p:sp>
        <p:nvSpPr>
          <p:cNvPr id="17" name="ZoneTexte 16">
            <a:extLst>
              <a:ext uri="{FF2B5EF4-FFF2-40B4-BE49-F238E27FC236}">
                <a16:creationId xmlns:a16="http://schemas.microsoft.com/office/drawing/2014/main" id="{C508E56B-7DED-3411-A709-AAFB8B15E5A5}"/>
              </a:ext>
            </a:extLst>
          </p:cNvPr>
          <p:cNvSpPr txBox="1"/>
          <p:nvPr/>
        </p:nvSpPr>
        <p:spPr>
          <a:xfrm>
            <a:off x="270656" y="4303350"/>
            <a:ext cx="3361527" cy="461665"/>
          </a:xfrm>
          <a:prstGeom prst="rect">
            <a:avLst/>
          </a:prstGeom>
          <a:noFill/>
        </p:spPr>
        <p:txBody>
          <a:bodyPr wrap="square" rtlCol="0">
            <a:spAutoFit/>
          </a:bodyPr>
          <a:lstStyle/>
          <a:p>
            <a:pPr marL="342900" indent="-342900">
              <a:buClr>
                <a:srgbClr val="EAD116"/>
              </a:buClr>
              <a:buFont typeface="Wingdings" panose="05000000000000000000" pitchFamily="2" charset="2"/>
              <a:buChar char="§"/>
            </a:pPr>
            <a:r>
              <a:rPr lang="fr-FR" sz="2400" u="sng" dirty="0">
                <a:solidFill>
                  <a:sysClr val="windowText" lastClr="000000"/>
                </a:solidFill>
              </a:rPr>
              <a:t>Facteurs favorisants</a:t>
            </a:r>
          </a:p>
        </p:txBody>
      </p:sp>
      <p:sp>
        <p:nvSpPr>
          <p:cNvPr id="18" name="ZoneTexte 17">
            <a:extLst>
              <a:ext uri="{FF2B5EF4-FFF2-40B4-BE49-F238E27FC236}">
                <a16:creationId xmlns:a16="http://schemas.microsoft.com/office/drawing/2014/main" id="{FABB3291-02E6-1A96-D9CA-0990444CD85A}"/>
              </a:ext>
            </a:extLst>
          </p:cNvPr>
          <p:cNvSpPr txBox="1"/>
          <p:nvPr/>
        </p:nvSpPr>
        <p:spPr>
          <a:xfrm>
            <a:off x="4513067" y="1859496"/>
            <a:ext cx="7957692" cy="830997"/>
          </a:xfrm>
          <a:prstGeom prst="rect">
            <a:avLst/>
          </a:prstGeom>
          <a:noFill/>
        </p:spPr>
        <p:txBody>
          <a:bodyPr wrap="square" rtlCol="0">
            <a:spAutoFit/>
          </a:bodyPr>
          <a:lstStyle/>
          <a:p>
            <a:r>
              <a:rPr lang="fr-FR" sz="2400" dirty="0"/>
              <a:t>Anomalies anatomiques du grêle : anse borgne, résection iléo-caecale, diverticules du grêle, sténoses, fistules</a:t>
            </a:r>
          </a:p>
        </p:txBody>
      </p:sp>
      <p:sp>
        <p:nvSpPr>
          <p:cNvPr id="24" name="ZoneTexte 23">
            <a:extLst>
              <a:ext uri="{FF2B5EF4-FFF2-40B4-BE49-F238E27FC236}">
                <a16:creationId xmlns:a16="http://schemas.microsoft.com/office/drawing/2014/main" id="{773DD8AC-72A4-31B4-5AF2-0FF655370763}"/>
              </a:ext>
            </a:extLst>
          </p:cNvPr>
          <p:cNvSpPr txBox="1"/>
          <p:nvPr/>
        </p:nvSpPr>
        <p:spPr>
          <a:xfrm>
            <a:off x="4513067" y="3147497"/>
            <a:ext cx="7957692" cy="830997"/>
          </a:xfrm>
          <a:prstGeom prst="rect">
            <a:avLst/>
          </a:prstGeom>
          <a:noFill/>
        </p:spPr>
        <p:txBody>
          <a:bodyPr wrap="square" rtlCol="0">
            <a:spAutoFit/>
          </a:bodyPr>
          <a:lstStyle/>
          <a:p>
            <a:r>
              <a:rPr lang="fr-FR" sz="2400" dirty="0"/>
              <a:t>Troubles motricité/innervation intestinale : neuropathie diabétique, sclérodermie, grêle radique, amylose, DIOS…</a:t>
            </a:r>
          </a:p>
        </p:txBody>
      </p:sp>
      <p:sp>
        <p:nvSpPr>
          <p:cNvPr id="2" name="ZoneTexte 1">
            <a:extLst>
              <a:ext uri="{FF2B5EF4-FFF2-40B4-BE49-F238E27FC236}">
                <a16:creationId xmlns:a16="http://schemas.microsoft.com/office/drawing/2014/main" id="{34B34DD3-07AA-F8C4-935B-52FC79513436}"/>
              </a:ext>
            </a:extLst>
          </p:cNvPr>
          <p:cNvSpPr txBox="1"/>
          <p:nvPr/>
        </p:nvSpPr>
        <p:spPr>
          <a:xfrm>
            <a:off x="4513067" y="4187901"/>
            <a:ext cx="7957692" cy="461665"/>
          </a:xfrm>
          <a:prstGeom prst="rect">
            <a:avLst/>
          </a:prstGeom>
          <a:noFill/>
        </p:spPr>
        <p:txBody>
          <a:bodyPr wrap="square" rtlCol="0">
            <a:spAutoFit/>
          </a:bodyPr>
          <a:lstStyle/>
          <a:p>
            <a:r>
              <a:rPr lang="fr-FR" sz="2400" dirty="0"/>
              <a:t>Opiacés au long cours</a:t>
            </a:r>
          </a:p>
        </p:txBody>
      </p:sp>
      <p:sp>
        <p:nvSpPr>
          <p:cNvPr id="3" name="ZoneTexte 2">
            <a:extLst>
              <a:ext uri="{FF2B5EF4-FFF2-40B4-BE49-F238E27FC236}">
                <a16:creationId xmlns:a16="http://schemas.microsoft.com/office/drawing/2014/main" id="{9822C3AD-ED27-CBA9-431A-1A78A2EBEA9E}"/>
              </a:ext>
            </a:extLst>
          </p:cNvPr>
          <p:cNvSpPr txBox="1"/>
          <p:nvPr/>
        </p:nvSpPr>
        <p:spPr>
          <a:xfrm>
            <a:off x="4513067" y="4822274"/>
            <a:ext cx="7957692" cy="461665"/>
          </a:xfrm>
          <a:prstGeom prst="rect">
            <a:avLst/>
          </a:prstGeom>
          <a:noFill/>
        </p:spPr>
        <p:txBody>
          <a:bodyPr wrap="square" rtlCol="0">
            <a:spAutoFit/>
          </a:bodyPr>
          <a:lstStyle/>
          <a:p>
            <a:r>
              <a:rPr lang="fr-FR" sz="2400" dirty="0" err="1"/>
              <a:t>Achlorhydrie</a:t>
            </a:r>
            <a:r>
              <a:rPr lang="fr-FR" sz="2400" dirty="0"/>
              <a:t> : gastrectomie, Biermer, IPP</a:t>
            </a:r>
          </a:p>
        </p:txBody>
      </p:sp>
      <p:sp>
        <p:nvSpPr>
          <p:cNvPr id="5" name="ZoneTexte 4">
            <a:extLst>
              <a:ext uri="{FF2B5EF4-FFF2-40B4-BE49-F238E27FC236}">
                <a16:creationId xmlns:a16="http://schemas.microsoft.com/office/drawing/2014/main" id="{D32D35F3-B929-9103-9495-AF3C04B23D03}"/>
              </a:ext>
            </a:extLst>
          </p:cNvPr>
          <p:cNvSpPr txBox="1"/>
          <p:nvPr/>
        </p:nvSpPr>
        <p:spPr>
          <a:xfrm>
            <a:off x="4513067" y="5415167"/>
            <a:ext cx="7082033" cy="1200329"/>
          </a:xfrm>
          <a:prstGeom prst="rect">
            <a:avLst/>
          </a:prstGeom>
          <a:noFill/>
        </p:spPr>
        <p:txBody>
          <a:bodyPr wrap="square" rtlCol="0">
            <a:spAutoFit/>
          </a:bodyPr>
          <a:lstStyle/>
          <a:p>
            <a:r>
              <a:rPr lang="fr-FR" sz="2400" dirty="0"/>
              <a:t>Autre pathologies (multifactoriel) : dénutrition, DICV, maladie cœliaque, sprue, cirrhose, pancréatite chronique, mucoviscidose, âge avancé…</a:t>
            </a:r>
          </a:p>
        </p:txBody>
      </p:sp>
      <p:cxnSp>
        <p:nvCxnSpPr>
          <p:cNvPr id="8" name="Connecteur droit avec flèche 7">
            <a:extLst>
              <a:ext uri="{FF2B5EF4-FFF2-40B4-BE49-F238E27FC236}">
                <a16:creationId xmlns:a16="http://schemas.microsoft.com/office/drawing/2014/main" id="{697BD54C-7BFC-BCCB-8EDF-9EA03544F71C}"/>
              </a:ext>
            </a:extLst>
          </p:cNvPr>
          <p:cNvCxnSpPr>
            <a:cxnSpLocks/>
            <a:stCxn id="17" idx="3"/>
          </p:cNvCxnSpPr>
          <p:nvPr/>
        </p:nvCxnSpPr>
        <p:spPr>
          <a:xfrm flipV="1">
            <a:off x="3632183" y="2476500"/>
            <a:ext cx="766025" cy="2057683"/>
          </a:xfrm>
          <a:prstGeom prst="straightConnector1">
            <a:avLst/>
          </a:prstGeom>
          <a:ln>
            <a:solidFill>
              <a:srgbClr val="EAD11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B6C06C59-14A5-6019-1C98-ECC687D123FF}"/>
              </a:ext>
            </a:extLst>
          </p:cNvPr>
          <p:cNvCxnSpPr>
            <a:cxnSpLocks/>
            <a:stCxn id="17" idx="3"/>
          </p:cNvCxnSpPr>
          <p:nvPr/>
        </p:nvCxnSpPr>
        <p:spPr>
          <a:xfrm>
            <a:off x="3632183" y="4534183"/>
            <a:ext cx="766025" cy="1130017"/>
          </a:xfrm>
          <a:prstGeom prst="straightConnector1">
            <a:avLst/>
          </a:prstGeom>
          <a:ln>
            <a:solidFill>
              <a:srgbClr val="EAD11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1910BF58-3B8D-835D-0A05-019DB8A6F2C5}"/>
              </a:ext>
            </a:extLst>
          </p:cNvPr>
          <p:cNvCxnSpPr>
            <a:cxnSpLocks/>
            <a:stCxn id="17" idx="3"/>
          </p:cNvCxnSpPr>
          <p:nvPr/>
        </p:nvCxnSpPr>
        <p:spPr>
          <a:xfrm>
            <a:off x="3632183" y="4534183"/>
            <a:ext cx="762017" cy="518923"/>
          </a:xfrm>
          <a:prstGeom prst="straightConnector1">
            <a:avLst/>
          </a:prstGeom>
          <a:ln>
            <a:solidFill>
              <a:srgbClr val="EAD11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766A98AD-A394-8B10-B63B-54BB7A1838DB}"/>
              </a:ext>
            </a:extLst>
          </p:cNvPr>
          <p:cNvCxnSpPr>
            <a:cxnSpLocks/>
            <a:stCxn id="17" idx="3"/>
          </p:cNvCxnSpPr>
          <p:nvPr/>
        </p:nvCxnSpPr>
        <p:spPr>
          <a:xfrm flipV="1">
            <a:off x="3632183" y="4453066"/>
            <a:ext cx="766025" cy="81117"/>
          </a:xfrm>
          <a:prstGeom prst="straightConnector1">
            <a:avLst/>
          </a:prstGeom>
          <a:ln>
            <a:solidFill>
              <a:srgbClr val="EAD11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32380934-401E-8A5D-48DE-5D1A8B66A32F}"/>
              </a:ext>
            </a:extLst>
          </p:cNvPr>
          <p:cNvCxnSpPr>
            <a:cxnSpLocks/>
            <a:endCxn id="24" idx="1"/>
          </p:cNvCxnSpPr>
          <p:nvPr/>
        </p:nvCxnSpPr>
        <p:spPr>
          <a:xfrm flipV="1">
            <a:off x="3619483" y="3562996"/>
            <a:ext cx="893584" cy="957880"/>
          </a:xfrm>
          <a:prstGeom prst="straightConnector1">
            <a:avLst/>
          </a:prstGeom>
          <a:ln>
            <a:solidFill>
              <a:srgbClr val="EAD11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820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2" grpId="0"/>
      <p:bldP spid="3"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BC827-2D9B-F4D6-21EF-CBBCA6381D43}"/>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4A3E3E62-1038-C48A-18EB-B5B921F07B24}"/>
              </a:ext>
            </a:extLst>
          </p:cNvPr>
          <p:cNvSpPr txBox="1">
            <a:spLocks/>
          </p:cNvSpPr>
          <p:nvPr/>
        </p:nvSpPr>
        <p:spPr>
          <a:xfrm>
            <a:off x="266648" y="435967"/>
            <a:ext cx="5131313" cy="1247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cap="all" dirty="0">
                <a:solidFill>
                  <a:schemeClr val="tx1">
                    <a:lumMod val="75000"/>
                    <a:lumOff val="25000"/>
                  </a:schemeClr>
                </a:solidFill>
              </a:rPr>
              <a:t>Absence de </a:t>
            </a:r>
            <a:r>
              <a:rPr lang="fr-FR" sz="3200" cap="all" dirty="0" err="1">
                <a:solidFill>
                  <a:schemeClr val="tx1">
                    <a:lumMod val="75000"/>
                    <a:lumOff val="25000"/>
                  </a:schemeClr>
                </a:solidFill>
              </a:rPr>
              <a:t>red</a:t>
            </a:r>
            <a:r>
              <a:rPr lang="fr-FR" sz="3200" cap="all" dirty="0">
                <a:solidFill>
                  <a:schemeClr val="tx1">
                    <a:lumMod val="75000"/>
                    <a:lumOff val="25000"/>
                  </a:schemeClr>
                </a:solidFill>
              </a:rPr>
              <a:t> flags</a:t>
            </a:r>
          </a:p>
        </p:txBody>
      </p:sp>
      <p:sp>
        <p:nvSpPr>
          <p:cNvPr id="6" name="ZoneTexte 5">
            <a:extLst>
              <a:ext uri="{FF2B5EF4-FFF2-40B4-BE49-F238E27FC236}">
                <a16:creationId xmlns:a16="http://schemas.microsoft.com/office/drawing/2014/main" id="{10BB2B91-3A63-32E2-1BDC-C39E20C3E15A}"/>
              </a:ext>
            </a:extLst>
          </p:cNvPr>
          <p:cNvSpPr txBox="1"/>
          <p:nvPr/>
        </p:nvSpPr>
        <p:spPr>
          <a:xfrm>
            <a:off x="0" y="6422033"/>
            <a:ext cx="2830392" cy="430887"/>
          </a:xfrm>
          <a:prstGeom prst="rect">
            <a:avLst/>
          </a:prstGeom>
          <a:noFill/>
        </p:spPr>
        <p:txBody>
          <a:bodyPr wrap="square">
            <a:spAutoFit/>
          </a:bodyPr>
          <a:lstStyle/>
          <a:p>
            <a:r>
              <a:rPr lang="fr-FR" sz="1100" i="1" dirty="0" err="1">
                <a:solidFill>
                  <a:srgbClr val="58585A"/>
                </a:solidFill>
              </a:rPr>
              <a:t>Rezaie</a:t>
            </a:r>
            <a:r>
              <a:rPr lang="fr-FR" sz="1100" i="1" dirty="0">
                <a:solidFill>
                  <a:srgbClr val="58585A"/>
                </a:solidFill>
              </a:rPr>
              <a:t> et al. AJG 2017</a:t>
            </a:r>
          </a:p>
          <a:p>
            <a:r>
              <a:rPr lang="fr-FR" sz="1100" i="1" dirty="0">
                <a:solidFill>
                  <a:srgbClr val="58585A"/>
                </a:solidFill>
              </a:rPr>
              <a:t>Hammer et al. UEGJ 2021</a:t>
            </a:r>
            <a:endParaRPr lang="fr-FR" sz="1100" i="1" dirty="0"/>
          </a:p>
        </p:txBody>
      </p:sp>
      <p:sp>
        <p:nvSpPr>
          <p:cNvPr id="10" name="ZoneTexte 9">
            <a:extLst>
              <a:ext uri="{FF2B5EF4-FFF2-40B4-BE49-F238E27FC236}">
                <a16:creationId xmlns:a16="http://schemas.microsoft.com/office/drawing/2014/main" id="{0BCB7C42-4ABC-2DFD-F1B3-80EBA7FB5955}"/>
              </a:ext>
            </a:extLst>
          </p:cNvPr>
          <p:cNvSpPr txBox="1"/>
          <p:nvPr/>
        </p:nvSpPr>
        <p:spPr>
          <a:xfrm>
            <a:off x="3973624" y="2106220"/>
            <a:ext cx="7672276" cy="461665"/>
          </a:xfrm>
          <a:prstGeom prst="rect">
            <a:avLst/>
          </a:prstGeom>
          <a:noFill/>
        </p:spPr>
        <p:txBody>
          <a:bodyPr wrap="square" rtlCol="0">
            <a:spAutoFit/>
          </a:bodyPr>
          <a:lstStyle/>
          <a:p>
            <a:pPr>
              <a:buClr>
                <a:srgbClr val="EAD116"/>
              </a:buClr>
            </a:pPr>
            <a:r>
              <a:rPr lang="fr-FR" sz="2400" u="sng" dirty="0">
                <a:solidFill>
                  <a:sysClr val="windowText" lastClr="000000"/>
                </a:solidFill>
              </a:rPr>
              <a:t>Diagnostic</a:t>
            </a:r>
            <a:r>
              <a:rPr lang="fr-FR" sz="2400" dirty="0">
                <a:solidFill>
                  <a:sysClr val="windowText" lastClr="000000"/>
                </a:solidFill>
              </a:rPr>
              <a:t> : test respiratoire au lactulose ou au glucose </a:t>
            </a:r>
          </a:p>
        </p:txBody>
      </p:sp>
      <p:pic>
        <p:nvPicPr>
          <p:cNvPr id="12" name="Image 11">
            <a:extLst>
              <a:ext uri="{FF2B5EF4-FFF2-40B4-BE49-F238E27FC236}">
                <a16:creationId xmlns:a16="http://schemas.microsoft.com/office/drawing/2014/main" id="{7B0908EB-005B-0779-5C45-EBEFDAF7B279}"/>
              </a:ext>
            </a:extLst>
          </p:cNvPr>
          <p:cNvPicPr>
            <a:picLocks noChangeAspect="1"/>
          </p:cNvPicPr>
          <p:nvPr/>
        </p:nvPicPr>
        <p:blipFill>
          <a:blip r:embed="rId3"/>
          <a:stretch>
            <a:fillRect/>
          </a:stretch>
        </p:blipFill>
        <p:spPr>
          <a:xfrm>
            <a:off x="3698451" y="2990687"/>
            <a:ext cx="8222622" cy="3081457"/>
          </a:xfrm>
          <a:prstGeom prst="rect">
            <a:avLst/>
          </a:prstGeom>
        </p:spPr>
      </p:pic>
      <p:pic>
        <p:nvPicPr>
          <p:cNvPr id="15" name="Image 14">
            <a:extLst>
              <a:ext uri="{FF2B5EF4-FFF2-40B4-BE49-F238E27FC236}">
                <a16:creationId xmlns:a16="http://schemas.microsoft.com/office/drawing/2014/main" id="{C7BF2371-CABA-75E6-9CF7-461FC11711CF}"/>
              </a:ext>
            </a:extLst>
          </p:cNvPr>
          <p:cNvPicPr>
            <a:picLocks noChangeAspect="1"/>
          </p:cNvPicPr>
          <p:nvPr/>
        </p:nvPicPr>
        <p:blipFill>
          <a:blip r:embed="rId4"/>
          <a:stretch>
            <a:fillRect/>
          </a:stretch>
        </p:blipFill>
        <p:spPr>
          <a:xfrm>
            <a:off x="3499196" y="3054187"/>
            <a:ext cx="8692804" cy="2884583"/>
          </a:xfrm>
          <a:prstGeom prst="rect">
            <a:avLst/>
          </a:prstGeom>
        </p:spPr>
      </p:pic>
      <p:sp>
        <p:nvSpPr>
          <p:cNvPr id="4" name="Ellipse 3">
            <a:extLst>
              <a:ext uri="{FF2B5EF4-FFF2-40B4-BE49-F238E27FC236}">
                <a16:creationId xmlns:a16="http://schemas.microsoft.com/office/drawing/2014/main" id="{079CD767-B72B-FF07-2145-7E359E773780}"/>
              </a:ext>
            </a:extLst>
          </p:cNvPr>
          <p:cNvSpPr/>
          <p:nvPr/>
        </p:nvSpPr>
        <p:spPr>
          <a:xfrm>
            <a:off x="442717" y="1753459"/>
            <a:ext cx="3166757" cy="1833728"/>
          </a:xfrm>
          <a:prstGeom prst="ellipse">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Pullulation microbienne intestinale (SIBO)</a:t>
            </a:r>
          </a:p>
        </p:txBody>
      </p:sp>
      <p:sp>
        <p:nvSpPr>
          <p:cNvPr id="19" name="ZoneTexte 18">
            <a:extLst>
              <a:ext uri="{FF2B5EF4-FFF2-40B4-BE49-F238E27FC236}">
                <a16:creationId xmlns:a16="http://schemas.microsoft.com/office/drawing/2014/main" id="{6D36AACB-F382-1C7F-8A64-6E69BE2FE0E7}"/>
              </a:ext>
            </a:extLst>
          </p:cNvPr>
          <p:cNvSpPr txBox="1"/>
          <p:nvPr/>
        </p:nvSpPr>
        <p:spPr>
          <a:xfrm>
            <a:off x="230560" y="4003831"/>
            <a:ext cx="3350345" cy="769441"/>
          </a:xfrm>
          <a:prstGeom prst="rect">
            <a:avLst/>
          </a:prstGeom>
          <a:noFill/>
        </p:spPr>
        <p:txBody>
          <a:bodyPr wrap="square" rtlCol="0">
            <a:spAutoFit/>
          </a:bodyPr>
          <a:lstStyle/>
          <a:p>
            <a:pPr marL="342900" indent="-342900">
              <a:buClr>
                <a:srgbClr val="EAD116"/>
              </a:buClr>
              <a:buFont typeface="Wingdings" panose="05000000000000000000" pitchFamily="2" charset="2"/>
              <a:buChar char="§"/>
            </a:pPr>
            <a:r>
              <a:rPr lang="fr-FR" sz="2200" dirty="0">
                <a:solidFill>
                  <a:sysClr val="windowText" lastClr="000000"/>
                </a:solidFill>
              </a:rPr>
              <a:t>Sensibilité et spécificité insuffisantes</a:t>
            </a:r>
          </a:p>
        </p:txBody>
      </p:sp>
      <p:sp>
        <p:nvSpPr>
          <p:cNvPr id="20" name="ZoneTexte 19">
            <a:extLst>
              <a:ext uri="{FF2B5EF4-FFF2-40B4-BE49-F238E27FC236}">
                <a16:creationId xmlns:a16="http://schemas.microsoft.com/office/drawing/2014/main" id="{29F275BE-DF67-6E20-B04A-6B2F262DFEB7}"/>
              </a:ext>
            </a:extLst>
          </p:cNvPr>
          <p:cNvSpPr txBox="1"/>
          <p:nvPr/>
        </p:nvSpPr>
        <p:spPr>
          <a:xfrm>
            <a:off x="230560" y="4773272"/>
            <a:ext cx="3350345" cy="769441"/>
          </a:xfrm>
          <a:prstGeom prst="rect">
            <a:avLst/>
          </a:prstGeom>
          <a:noFill/>
        </p:spPr>
        <p:txBody>
          <a:bodyPr wrap="square" rtlCol="0">
            <a:spAutoFit/>
          </a:bodyPr>
          <a:lstStyle/>
          <a:p>
            <a:pPr marL="342900" indent="-342900">
              <a:buClr>
                <a:srgbClr val="EAD116"/>
              </a:buClr>
              <a:buFont typeface="Wingdings" panose="05000000000000000000" pitchFamily="2" charset="2"/>
              <a:buChar char="§"/>
            </a:pPr>
            <a:r>
              <a:rPr lang="fr-FR" sz="2200" dirty="0">
                <a:solidFill>
                  <a:sysClr val="windowText" lastClr="000000"/>
                </a:solidFill>
              </a:rPr>
              <a:t>Valeurs seuils non standardisées</a:t>
            </a:r>
          </a:p>
        </p:txBody>
      </p:sp>
    </p:spTree>
    <p:extLst>
      <p:ext uri="{BB962C8B-B14F-4D97-AF65-F5344CB8AC3E}">
        <p14:creationId xmlns:p14="http://schemas.microsoft.com/office/powerpoint/2010/main" val="41332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8475D4A-A6B2-ECD6-BA86-E44FFC160DF7}"/>
              </a:ext>
            </a:extLst>
          </p:cNvPr>
          <p:cNvSpPr>
            <a:spLocks noGrp="1"/>
          </p:cNvSpPr>
          <p:nvPr>
            <p:ph idx="1"/>
          </p:nvPr>
        </p:nvSpPr>
        <p:spPr>
          <a:xfrm>
            <a:off x="581192" y="1955854"/>
            <a:ext cx="11029615" cy="3634486"/>
          </a:xfrm>
        </p:spPr>
        <p:txBody>
          <a:bodyPr/>
          <a:lstStyle/>
          <a:p>
            <a:r>
              <a:rPr lang="fr-FR" sz="2400" dirty="0"/>
              <a:t>Introduction</a:t>
            </a:r>
          </a:p>
          <a:p>
            <a:r>
              <a:rPr lang="fr-FR" sz="2400" dirty="0"/>
              <a:t>Diagnostics différentiels</a:t>
            </a:r>
          </a:p>
          <a:p>
            <a:r>
              <a:rPr lang="fr-FR" sz="2400" dirty="0"/>
              <a:t>Diagnostics étiologiques</a:t>
            </a:r>
          </a:p>
          <a:p>
            <a:r>
              <a:rPr lang="fr-FR" sz="2400" dirty="0"/>
              <a:t>Algorithme</a:t>
            </a:r>
          </a:p>
          <a:p>
            <a:r>
              <a:rPr lang="fr-FR" sz="2400" dirty="0"/>
              <a:t>Conclusion</a:t>
            </a:r>
            <a:endParaRPr lang="fr-FR" dirty="0"/>
          </a:p>
        </p:txBody>
      </p:sp>
      <p:sp>
        <p:nvSpPr>
          <p:cNvPr id="5" name="Titre 1">
            <a:extLst>
              <a:ext uri="{FF2B5EF4-FFF2-40B4-BE49-F238E27FC236}">
                <a16:creationId xmlns:a16="http://schemas.microsoft.com/office/drawing/2014/main" id="{3FCC33AC-63C2-E029-786F-4FB99536E1B6}"/>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Causes rares</a:t>
            </a:r>
            <a:endParaRPr lang="fr-FR" dirty="0"/>
          </a:p>
        </p:txBody>
      </p:sp>
      <p:pic>
        <p:nvPicPr>
          <p:cNvPr id="4" name="Image 3">
            <a:extLst>
              <a:ext uri="{FF2B5EF4-FFF2-40B4-BE49-F238E27FC236}">
                <a16:creationId xmlns:a16="http://schemas.microsoft.com/office/drawing/2014/main" id="{FCD3E039-9E05-D9B9-DD41-42FC51B6F56A}"/>
              </a:ext>
            </a:extLst>
          </p:cNvPr>
          <p:cNvPicPr>
            <a:picLocks noChangeAspect="1"/>
          </p:cNvPicPr>
          <p:nvPr/>
        </p:nvPicPr>
        <p:blipFill>
          <a:blip r:embed="rId2"/>
          <a:stretch>
            <a:fillRect/>
          </a:stretch>
        </p:blipFill>
        <p:spPr>
          <a:xfrm>
            <a:off x="190387" y="1353312"/>
            <a:ext cx="11811224" cy="4601590"/>
          </a:xfrm>
          <a:prstGeom prst="rect">
            <a:avLst/>
          </a:prstGeom>
        </p:spPr>
      </p:pic>
      <p:sp>
        <p:nvSpPr>
          <p:cNvPr id="8" name="ZoneTexte 7">
            <a:extLst>
              <a:ext uri="{FF2B5EF4-FFF2-40B4-BE49-F238E27FC236}">
                <a16:creationId xmlns:a16="http://schemas.microsoft.com/office/drawing/2014/main" id="{092A94B5-627F-DE60-9CDF-B570957B557F}"/>
              </a:ext>
            </a:extLst>
          </p:cNvPr>
          <p:cNvSpPr txBox="1"/>
          <p:nvPr/>
        </p:nvSpPr>
        <p:spPr>
          <a:xfrm>
            <a:off x="8682734" y="6610729"/>
            <a:ext cx="4086782" cy="261610"/>
          </a:xfrm>
          <a:prstGeom prst="rect">
            <a:avLst/>
          </a:prstGeom>
          <a:noFill/>
        </p:spPr>
        <p:txBody>
          <a:bodyPr wrap="square">
            <a:spAutoFit/>
          </a:bodyPr>
          <a:lstStyle/>
          <a:p>
            <a:r>
              <a:rPr lang="fr-FR" sz="1100" i="1" dirty="0">
                <a:solidFill>
                  <a:srgbClr val="58585A"/>
                </a:solidFill>
              </a:rPr>
              <a:t>Coffin B et al. Aliment </a:t>
            </a:r>
            <a:r>
              <a:rPr lang="fr-FR" sz="1100" i="1" dirty="0" err="1">
                <a:solidFill>
                  <a:srgbClr val="58585A"/>
                </a:solidFill>
              </a:rPr>
              <a:t>Pharmacol</a:t>
            </a:r>
            <a:r>
              <a:rPr lang="fr-FR" sz="1100" i="1" dirty="0">
                <a:solidFill>
                  <a:srgbClr val="58585A"/>
                </a:solidFill>
              </a:rPr>
              <a:t> </a:t>
            </a:r>
            <a:r>
              <a:rPr lang="fr-FR" sz="1100" i="1" dirty="0" err="1">
                <a:solidFill>
                  <a:srgbClr val="58585A"/>
                </a:solidFill>
              </a:rPr>
              <a:t>Ther</a:t>
            </a:r>
            <a:r>
              <a:rPr lang="fr-FR" sz="1100" i="1" dirty="0">
                <a:solidFill>
                  <a:srgbClr val="58585A"/>
                </a:solidFill>
              </a:rPr>
              <a:t> 2022;56:419-435</a:t>
            </a:r>
            <a:endParaRPr lang="fr-FR" sz="1100" b="0" i="1" dirty="0">
              <a:solidFill>
                <a:srgbClr val="58585A"/>
              </a:solidFill>
              <a:effectLst/>
            </a:endParaRPr>
          </a:p>
        </p:txBody>
      </p:sp>
      <p:sp>
        <p:nvSpPr>
          <p:cNvPr id="9" name="ZoneTexte 8">
            <a:extLst>
              <a:ext uri="{FF2B5EF4-FFF2-40B4-BE49-F238E27FC236}">
                <a16:creationId xmlns:a16="http://schemas.microsoft.com/office/drawing/2014/main" id="{2A857CC3-E87D-CA86-73F3-5FE013797812}"/>
              </a:ext>
            </a:extLst>
          </p:cNvPr>
          <p:cNvSpPr txBox="1"/>
          <p:nvPr/>
        </p:nvSpPr>
        <p:spPr>
          <a:xfrm>
            <a:off x="0" y="5487344"/>
            <a:ext cx="6080184" cy="1384995"/>
          </a:xfrm>
          <a:prstGeom prst="rect">
            <a:avLst/>
          </a:prstGeom>
          <a:noFill/>
        </p:spPr>
        <p:txBody>
          <a:bodyPr wrap="square" rtlCol="0">
            <a:spAutoFit/>
          </a:bodyPr>
          <a:lstStyle/>
          <a:p>
            <a:r>
              <a:rPr lang="fr-FR" sz="1400" dirty="0"/>
              <a:t>SED: syndrome d’Ehlers-Danlos</a:t>
            </a:r>
          </a:p>
          <a:p>
            <a:r>
              <a:rPr lang="fr-FR" sz="1400" dirty="0"/>
              <a:t>FMF: fièvre méditerranéenne familiale</a:t>
            </a:r>
          </a:p>
          <a:p>
            <a:r>
              <a:rPr lang="fr-FR" sz="1400" dirty="0"/>
              <a:t>SAMA: syndrome d’activation mastocytaire</a:t>
            </a:r>
          </a:p>
          <a:p>
            <a:r>
              <a:rPr lang="fr-FR" sz="1400" dirty="0"/>
              <a:t>LPAC : </a:t>
            </a:r>
            <a:r>
              <a:rPr lang="fr-FR" sz="1400" dirty="0" err="1"/>
              <a:t>low</a:t>
            </a:r>
            <a:r>
              <a:rPr lang="fr-FR" sz="1400" dirty="0"/>
              <a:t> </a:t>
            </a:r>
            <a:r>
              <a:rPr lang="fr-FR" sz="1400" dirty="0" err="1"/>
              <a:t>phospholipid-associated</a:t>
            </a:r>
            <a:r>
              <a:rPr lang="fr-FR" sz="1400" dirty="0"/>
              <a:t> </a:t>
            </a:r>
            <a:r>
              <a:rPr lang="fr-FR" sz="1400" dirty="0" err="1"/>
              <a:t>cholelithiasis</a:t>
            </a:r>
            <a:endParaRPr lang="fr-FR" sz="1400" dirty="0"/>
          </a:p>
          <a:p>
            <a:r>
              <a:rPr lang="fr-FR" sz="1400" dirty="0"/>
              <a:t>STOP: syndrome de tachycardie orthostatique posturale</a:t>
            </a:r>
          </a:p>
          <a:p>
            <a:r>
              <a:rPr lang="fr-FR" sz="1400" dirty="0"/>
              <a:t>SDAFC: syndrome de douleurs abdominales fonctionnelles centrales</a:t>
            </a:r>
          </a:p>
        </p:txBody>
      </p:sp>
      <p:sp>
        <p:nvSpPr>
          <p:cNvPr id="10" name="ZoneTexte 9">
            <a:extLst>
              <a:ext uri="{FF2B5EF4-FFF2-40B4-BE49-F238E27FC236}">
                <a16:creationId xmlns:a16="http://schemas.microsoft.com/office/drawing/2014/main" id="{010A6561-3F5A-25E6-AB06-C6BF661D40ED}"/>
              </a:ext>
            </a:extLst>
          </p:cNvPr>
          <p:cNvSpPr txBox="1"/>
          <p:nvPr/>
        </p:nvSpPr>
        <p:spPr>
          <a:xfrm>
            <a:off x="9390709" y="5894896"/>
            <a:ext cx="2747374" cy="369332"/>
          </a:xfrm>
          <a:prstGeom prst="rect">
            <a:avLst/>
          </a:prstGeom>
          <a:noFill/>
        </p:spPr>
        <p:txBody>
          <a:bodyPr wrap="square" rtlCol="0">
            <a:spAutoFit/>
          </a:bodyPr>
          <a:lstStyle/>
          <a:p>
            <a:r>
              <a:rPr lang="fr-FR" dirty="0"/>
              <a:t>+ </a:t>
            </a:r>
            <a:r>
              <a:rPr lang="fr-FR" dirty="0" err="1"/>
              <a:t>Angioedème</a:t>
            </a:r>
            <a:r>
              <a:rPr lang="fr-FR" dirty="0"/>
              <a:t> héréditaire</a:t>
            </a:r>
          </a:p>
        </p:txBody>
      </p:sp>
      <p:sp>
        <p:nvSpPr>
          <p:cNvPr id="11" name="ZoneTexte 10">
            <a:extLst>
              <a:ext uri="{FF2B5EF4-FFF2-40B4-BE49-F238E27FC236}">
                <a16:creationId xmlns:a16="http://schemas.microsoft.com/office/drawing/2014/main" id="{D800CD6E-FE92-9D2E-8E3F-9E16E86ED08C}"/>
              </a:ext>
            </a:extLst>
          </p:cNvPr>
          <p:cNvSpPr txBox="1"/>
          <p:nvPr/>
        </p:nvSpPr>
        <p:spPr>
          <a:xfrm>
            <a:off x="5245921" y="5814018"/>
            <a:ext cx="4286892" cy="646331"/>
          </a:xfrm>
          <a:prstGeom prst="rect">
            <a:avLst/>
          </a:prstGeom>
          <a:noFill/>
        </p:spPr>
        <p:txBody>
          <a:bodyPr wrap="square" rtlCol="0">
            <a:spAutoFit/>
          </a:bodyPr>
          <a:lstStyle/>
          <a:p>
            <a:r>
              <a:rPr lang="fr-FR" dirty="0"/>
              <a:t>+ </a:t>
            </a:r>
            <a:r>
              <a:rPr lang="fr-FR" dirty="0" err="1"/>
              <a:t>Narcotic</a:t>
            </a:r>
            <a:r>
              <a:rPr lang="fr-FR" dirty="0"/>
              <a:t> </a:t>
            </a:r>
            <a:r>
              <a:rPr lang="fr-FR" dirty="0" err="1"/>
              <a:t>bowel</a:t>
            </a:r>
            <a:r>
              <a:rPr lang="fr-FR" dirty="0"/>
              <a:t> syndrome</a:t>
            </a:r>
          </a:p>
          <a:p>
            <a:r>
              <a:rPr lang="fr-FR" dirty="0"/>
              <a:t>+ syndrome d’</a:t>
            </a:r>
            <a:r>
              <a:rPr lang="fr-FR" dirty="0" err="1"/>
              <a:t>hyperhémèse</a:t>
            </a:r>
            <a:r>
              <a:rPr lang="fr-FR" dirty="0"/>
              <a:t> cannabinoïde</a:t>
            </a:r>
          </a:p>
        </p:txBody>
      </p:sp>
    </p:spTree>
    <p:extLst>
      <p:ext uri="{BB962C8B-B14F-4D97-AF65-F5344CB8AC3E}">
        <p14:creationId xmlns:p14="http://schemas.microsoft.com/office/powerpoint/2010/main" val="921053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D71EA2-7DA2-B933-6C79-B96BE7F7F209}"/>
              </a:ext>
            </a:extLst>
          </p:cNvPr>
          <p:cNvSpPr>
            <a:spLocks noGrp="1"/>
          </p:cNvSpPr>
          <p:nvPr>
            <p:ph type="title"/>
          </p:nvPr>
        </p:nvSpPr>
        <p:spPr>
          <a:xfrm>
            <a:off x="581192" y="250063"/>
            <a:ext cx="11029616" cy="1188720"/>
          </a:xfrm>
        </p:spPr>
        <p:txBody>
          <a:bodyPr/>
          <a:lstStyle/>
          <a:p>
            <a:r>
              <a:rPr lang="fr-FR" dirty="0"/>
              <a:t>LPAC syndrome</a:t>
            </a:r>
          </a:p>
        </p:txBody>
      </p:sp>
      <p:pic>
        <p:nvPicPr>
          <p:cNvPr id="2050" name="Picture 2">
            <a:extLst>
              <a:ext uri="{FF2B5EF4-FFF2-40B4-BE49-F238E27FC236}">
                <a16:creationId xmlns:a16="http://schemas.microsoft.com/office/drawing/2014/main" id="{0B008767-A341-4FF4-6BA6-0AEB56737F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4404"/>
          <a:stretch/>
        </p:blipFill>
        <p:spPr bwMode="auto">
          <a:xfrm>
            <a:off x="1219533" y="2038350"/>
            <a:ext cx="9575134" cy="357505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136558AC-AF7F-8F9A-111F-E397A77B3693}"/>
              </a:ext>
            </a:extLst>
          </p:cNvPr>
          <p:cNvSpPr txBox="1"/>
          <p:nvPr/>
        </p:nvSpPr>
        <p:spPr>
          <a:xfrm>
            <a:off x="82993" y="6392493"/>
            <a:ext cx="4635500" cy="430887"/>
          </a:xfrm>
          <a:prstGeom prst="rect">
            <a:avLst/>
          </a:prstGeom>
          <a:noFill/>
        </p:spPr>
        <p:txBody>
          <a:bodyPr wrap="square">
            <a:spAutoFit/>
          </a:bodyPr>
          <a:lstStyle/>
          <a:p>
            <a:pPr algn="l"/>
            <a:r>
              <a:rPr lang="fr-FR" sz="1100" i="1" dirty="0" err="1">
                <a:solidFill>
                  <a:srgbClr val="58585A"/>
                </a:solidFill>
              </a:rPr>
              <a:t>Rosmorduc</a:t>
            </a:r>
            <a:r>
              <a:rPr lang="fr-FR" sz="1100" i="1" dirty="0">
                <a:solidFill>
                  <a:srgbClr val="58585A"/>
                </a:solidFill>
              </a:rPr>
              <a:t> O et al. </a:t>
            </a:r>
            <a:r>
              <a:rPr lang="fr-FR" sz="1100" i="1" dirty="0" err="1">
                <a:solidFill>
                  <a:srgbClr val="58585A"/>
                </a:solidFill>
              </a:rPr>
              <a:t>Gastroenterology</a:t>
            </a:r>
            <a:r>
              <a:rPr lang="fr-FR" sz="1100" i="1" dirty="0">
                <a:solidFill>
                  <a:srgbClr val="58585A"/>
                </a:solidFill>
              </a:rPr>
              <a:t> 2003;125:452–59</a:t>
            </a:r>
          </a:p>
          <a:p>
            <a:pPr algn="l"/>
            <a:r>
              <a:rPr lang="fr-FR" sz="1100" i="1" dirty="0">
                <a:solidFill>
                  <a:srgbClr val="58585A"/>
                </a:solidFill>
              </a:rPr>
              <a:t>Condat B et al. </a:t>
            </a:r>
            <a:r>
              <a:rPr lang="fr-FR" sz="1100" i="1" dirty="0" err="1">
                <a:solidFill>
                  <a:srgbClr val="58585A"/>
                </a:solidFill>
              </a:rPr>
              <a:t>Dig</a:t>
            </a:r>
            <a:r>
              <a:rPr lang="fr-FR" sz="1100" i="1" dirty="0">
                <a:solidFill>
                  <a:srgbClr val="58585A"/>
                </a:solidFill>
              </a:rPr>
              <a:t> </a:t>
            </a:r>
            <a:r>
              <a:rPr lang="fr-FR" sz="1100" i="1" dirty="0" err="1">
                <a:solidFill>
                  <a:srgbClr val="58585A"/>
                </a:solidFill>
              </a:rPr>
              <a:t>Liver</a:t>
            </a:r>
            <a:r>
              <a:rPr lang="fr-FR" sz="1100" i="1" dirty="0">
                <a:solidFill>
                  <a:srgbClr val="58585A"/>
                </a:solidFill>
              </a:rPr>
              <a:t> Dis 2013;45:915-9</a:t>
            </a:r>
          </a:p>
        </p:txBody>
      </p:sp>
    </p:spTree>
    <p:extLst>
      <p:ext uri="{BB962C8B-B14F-4D97-AF65-F5344CB8AC3E}">
        <p14:creationId xmlns:p14="http://schemas.microsoft.com/office/powerpoint/2010/main" val="399280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27214A-A92B-AEE8-0B06-3C12D54FE35D}"/>
              </a:ext>
            </a:extLst>
          </p:cNvPr>
          <p:cNvSpPr>
            <a:spLocks noGrp="1"/>
          </p:cNvSpPr>
          <p:nvPr>
            <p:ph type="title"/>
          </p:nvPr>
        </p:nvSpPr>
        <p:spPr>
          <a:xfrm>
            <a:off x="377992" y="230580"/>
            <a:ext cx="11029616" cy="1188720"/>
          </a:xfrm>
        </p:spPr>
        <p:txBody>
          <a:bodyPr/>
          <a:lstStyle/>
          <a:p>
            <a:r>
              <a:rPr lang="fr-FR" dirty="0"/>
              <a:t>FIEVRE Méditerranéenne FAMILIALE</a:t>
            </a:r>
          </a:p>
        </p:txBody>
      </p:sp>
      <p:pic>
        <p:nvPicPr>
          <p:cNvPr id="8" name="Image 7">
            <a:extLst>
              <a:ext uri="{FF2B5EF4-FFF2-40B4-BE49-F238E27FC236}">
                <a16:creationId xmlns:a16="http://schemas.microsoft.com/office/drawing/2014/main" id="{EA89BF7E-055A-4112-21F4-2CB58521ECB7}"/>
              </a:ext>
            </a:extLst>
          </p:cNvPr>
          <p:cNvPicPr>
            <a:picLocks noChangeAspect="1"/>
          </p:cNvPicPr>
          <p:nvPr/>
        </p:nvPicPr>
        <p:blipFill>
          <a:blip r:embed="rId2"/>
          <a:stretch>
            <a:fillRect/>
          </a:stretch>
        </p:blipFill>
        <p:spPr>
          <a:xfrm>
            <a:off x="1027663" y="2514600"/>
            <a:ext cx="10379945" cy="2262873"/>
          </a:xfrm>
          <a:prstGeom prst="rect">
            <a:avLst/>
          </a:prstGeom>
        </p:spPr>
      </p:pic>
      <p:sp>
        <p:nvSpPr>
          <p:cNvPr id="10" name="ZoneTexte 9">
            <a:extLst>
              <a:ext uri="{FF2B5EF4-FFF2-40B4-BE49-F238E27FC236}">
                <a16:creationId xmlns:a16="http://schemas.microsoft.com/office/drawing/2014/main" id="{85FD61BF-00A2-1047-C298-706A783A8664}"/>
              </a:ext>
            </a:extLst>
          </p:cNvPr>
          <p:cNvSpPr txBox="1"/>
          <p:nvPr/>
        </p:nvSpPr>
        <p:spPr>
          <a:xfrm>
            <a:off x="0" y="6596390"/>
            <a:ext cx="7445208" cy="261610"/>
          </a:xfrm>
          <a:prstGeom prst="rect">
            <a:avLst/>
          </a:prstGeom>
          <a:noFill/>
        </p:spPr>
        <p:txBody>
          <a:bodyPr wrap="square">
            <a:spAutoFit/>
          </a:bodyPr>
          <a:lstStyle/>
          <a:p>
            <a:r>
              <a:rPr lang="en-US" sz="1100" i="1" dirty="0">
                <a:solidFill>
                  <a:srgbClr val="58585A"/>
                </a:solidFill>
              </a:rPr>
              <a:t>Clinical manifestations and diagnosis of familial Mediterranean fever - UpToDate [Internet]. [cited 2023 Feb 9]</a:t>
            </a:r>
            <a:endParaRPr lang="fr-FR" sz="1100" i="1" dirty="0">
              <a:solidFill>
                <a:srgbClr val="58585A"/>
              </a:solidFill>
            </a:endParaRPr>
          </a:p>
        </p:txBody>
      </p:sp>
    </p:spTree>
    <p:extLst>
      <p:ext uri="{BB962C8B-B14F-4D97-AF65-F5344CB8AC3E}">
        <p14:creationId xmlns:p14="http://schemas.microsoft.com/office/powerpoint/2010/main" val="2495577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AF67-F94E-A7AB-28C5-C046524C56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1A090C-395D-7DEF-9F9A-7C5BCBCD9BF1}"/>
              </a:ext>
            </a:extLst>
          </p:cNvPr>
          <p:cNvSpPr>
            <a:spLocks noGrp="1"/>
          </p:cNvSpPr>
          <p:nvPr>
            <p:ph type="title"/>
          </p:nvPr>
        </p:nvSpPr>
        <p:spPr>
          <a:xfrm>
            <a:off x="581190" y="180698"/>
            <a:ext cx="11029616" cy="1188720"/>
          </a:xfrm>
        </p:spPr>
        <p:txBody>
          <a:bodyPr/>
          <a:lstStyle/>
          <a:p>
            <a:r>
              <a:rPr lang="fr-FR" dirty="0"/>
              <a:t>Syndrome d’</a:t>
            </a:r>
            <a:r>
              <a:rPr lang="fr-FR" dirty="0" err="1"/>
              <a:t>hyperémèse</a:t>
            </a:r>
            <a:r>
              <a:rPr lang="fr-FR" dirty="0"/>
              <a:t> cannabinoïde</a:t>
            </a:r>
          </a:p>
        </p:txBody>
      </p:sp>
      <p:pic>
        <p:nvPicPr>
          <p:cNvPr id="4" name="Image 3">
            <a:extLst>
              <a:ext uri="{FF2B5EF4-FFF2-40B4-BE49-F238E27FC236}">
                <a16:creationId xmlns:a16="http://schemas.microsoft.com/office/drawing/2014/main" id="{62F7686E-8AAE-34F4-0EAA-4ED7A995E37F}"/>
              </a:ext>
            </a:extLst>
          </p:cNvPr>
          <p:cNvPicPr>
            <a:picLocks noChangeAspect="1"/>
          </p:cNvPicPr>
          <p:nvPr/>
        </p:nvPicPr>
        <p:blipFill>
          <a:blip r:embed="rId2"/>
          <a:stretch>
            <a:fillRect/>
          </a:stretch>
        </p:blipFill>
        <p:spPr>
          <a:xfrm>
            <a:off x="4737100" y="1542232"/>
            <a:ext cx="3753166" cy="5054158"/>
          </a:xfrm>
          <a:prstGeom prst="rect">
            <a:avLst/>
          </a:prstGeom>
        </p:spPr>
      </p:pic>
      <p:sp>
        <p:nvSpPr>
          <p:cNvPr id="5" name="Espace réservé du contenu 2">
            <a:extLst>
              <a:ext uri="{FF2B5EF4-FFF2-40B4-BE49-F238E27FC236}">
                <a16:creationId xmlns:a16="http://schemas.microsoft.com/office/drawing/2014/main" id="{7DE6D2B3-EA50-44A0-CDBE-699E52DC1D67}"/>
              </a:ext>
            </a:extLst>
          </p:cNvPr>
          <p:cNvSpPr>
            <a:spLocks noGrp="1"/>
          </p:cNvSpPr>
          <p:nvPr>
            <p:ph idx="1"/>
          </p:nvPr>
        </p:nvSpPr>
        <p:spPr>
          <a:xfrm>
            <a:off x="781958" y="2324100"/>
            <a:ext cx="3753166" cy="3403600"/>
          </a:xfrm>
        </p:spPr>
        <p:txBody>
          <a:bodyPr>
            <a:normAutofit/>
          </a:bodyPr>
          <a:lstStyle/>
          <a:p>
            <a:r>
              <a:rPr lang="fr-FR" sz="2400" dirty="0"/>
              <a:t>Pas d’effet dose</a:t>
            </a:r>
          </a:p>
          <a:p>
            <a:r>
              <a:rPr lang="fr-FR" sz="2400" dirty="0"/>
              <a:t>Consommation de cannabis &gt; 1/semaine</a:t>
            </a:r>
          </a:p>
          <a:p>
            <a:r>
              <a:rPr lang="fr-FR" sz="2400" dirty="0"/>
              <a:t>&gt; 10 ans</a:t>
            </a:r>
          </a:p>
          <a:p>
            <a:r>
              <a:rPr lang="fr-FR" sz="2400" dirty="0"/>
              <a:t>Symptômes cycliques, durant 12-24h</a:t>
            </a:r>
          </a:p>
        </p:txBody>
      </p:sp>
      <p:sp>
        <p:nvSpPr>
          <p:cNvPr id="7" name="ZoneTexte 6">
            <a:extLst>
              <a:ext uri="{FF2B5EF4-FFF2-40B4-BE49-F238E27FC236}">
                <a16:creationId xmlns:a16="http://schemas.microsoft.com/office/drawing/2014/main" id="{D46793D3-D3EF-D341-0383-710E94B0407D}"/>
              </a:ext>
            </a:extLst>
          </p:cNvPr>
          <p:cNvSpPr txBox="1"/>
          <p:nvPr/>
        </p:nvSpPr>
        <p:spPr>
          <a:xfrm>
            <a:off x="10223815" y="6596390"/>
            <a:ext cx="2830392" cy="261610"/>
          </a:xfrm>
          <a:prstGeom prst="rect">
            <a:avLst/>
          </a:prstGeom>
          <a:noFill/>
        </p:spPr>
        <p:txBody>
          <a:bodyPr wrap="square">
            <a:spAutoFit/>
          </a:bodyPr>
          <a:lstStyle/>
          <a:p>
            <a:r>
              <a:rPr lang="fr-FR" sz="1100" i="1" dirty="0">
                <a:solidFill>
                  <a:srgbClr val="58585A"/>
                </a:solidFill>
              </a:rPr>
              <a:t>Image </a:t>
            </a:r>
            <a:r>
              <a:rPr lang="fr-FR" sz="1100" i="1" dirty="0" err="1">
                <a:solidFill>
                  <a:srgbClr val="58585A"/>
                </a:solidFill>
              </a:rPr>
              <a:t>from</a:t>
            </a:r>
            <a:r>
              <a:rPr lang="fr-FR" sz="1100" i="1" dirty="0">
                <a:solidFill>
                  <a:srgbClr val="58585A"/>
                </a:solidFill>
              </a:rPr>
              <a:t> Cleveland </a:t>
            </a:r>
            <a:r>
              <a:rPr lang="fr-FR" sz="1100" i="1" dirty="0" err="1">
                <a:solidFill>
                  <a:srgbClr val="58585A"/>
                </a:solidFill>
              </a:rPr>
              <a:t>clinic</a:t>
            </a:r>
            <a:endParaRPr lang="fr-FR" sz="1100" i="1" dirty="0"/>
          </a:p>
        </p:txBody>
      </p:sp>
      <p:pic>
        <p:nvPicPr>
          <p:cNvPr id="14" name="Image 13">
            <a:extLst>
              <a:ext uri="{FF2B5EF4-FFF2-40B4-BE49-F238E27FC236}">
                <a16:creationId xmlns:a16="http://schemas.microsoft.com/office/drawing/2014/main" id="{F872C2F3-C975-D6F2-02FD-1EC4850D7525}"/>
              </a:ext>
            </a:extLst>
          </p:cNvPr>
          <p:cNvPicPr>
            <a:picLocks noChangeAspect="1"/>
          </p:cNvPicPr>
          <p:nvPr/>
        </p:nvPicPr>
        <p:blipFill>
          <a:blip r:embed="rId3"/>
          <a:stretch>
            <a:fillRect/>
          </a:stretch>
        </p:blipFill>
        <p:spPr>
          <a:xfrm>
            <a:off x="9091798" y="3215104"/>
            <a:ext cx="1857634" cy="1886213"/>
          </a:xfrm>
          <a:prstGeom prst="rect">
            <a:avLst/>
          </a:prstGeom>
        </p:spPr>
      </p:pic>
      <p:sp>
        <p:nvSpPr>
          <p:cNvPr id="15" name="ZoneTexte 14">
            <a:extLst>
              <a:ext uri="{FF2B5EF4-FFF2-40B4-BE49-F238E27FC236}">
                <a16:creationId xmlns:a16="http://schemas.microsoft.com/office/drawing/2014/main" id="{9E7ECAD9-82FB-127E-ED8A-457DC17739C5}"/>
              </a:ext>
            </a:extLst>
          </p:cNvPr>
          <p:cNvSpPr txBox="1"/>
          <p:nvPr/>
        </p:nvSpPr>
        <p:spPr>
          <a:xfrm>
            <a:off x="173158" y="6381397"/>
            <a:ext cx="4361965" cy="430887"/>
          </a:xfrm>
          <a:prstGeom prst="rect">
            <a:avLst/>
          </a:prstGeom>
          <a:noFill/>
        </p:spPr>
        <p:txBody>
          <a:bodyPr wrap="square">
            <a:spAutoFit/>
          </a:bodyPr>
          <a:lstStyle/>
          <a:p>
            <a:r>
              <a:rPr lang="fr-FR" sz="1100" i="1" dirty="0">
                <a:solidFill>
                  <a:srgbClr val="58585A"/>
                </a:solidFill>
              </a:rPr>
              <a:t>Sorensen CJ et al. J Med </a:t>
            </a:r>
            <a:r>
              <a:rPr lang="fr-FR" sz="1100" i="1" dirty="0" err="1">
                <a:solidFill>
                  <a:srgbClr val="58585A"/>
                </a:solidFill>
              </a:rPr>
              <a:t>Toxicol</a:t>
            </a:r>
            <a:r>
              <a:rPr lang="fr-FR" sz="1100" i="1" dirty="0">
                <a:solidFill>
                  <a:srgbClr val="58585A"/>
                </a:solidFill>
              </a:rPr>
              <a:t> 2017;13:71-87</a:t>
            </a:r>
          </a:p>
          <a:p>
            <a:r>
              <a:rPr lang="fr-FR" sz="1100" i="1" dirty="0" err="1">
                <a:solidFill>
                  <a:srgbClr val="58585A"/>
                </a:solidFill>
              </a:rPr>
              <a:t>Chocron</a:t>
            </a:r>
            <a:r>
              <a:rPr lang="fr-FR" sz="1100" i="1" dirty="0">
                <a:solidFill>
                  <a:srgbClr val="58585A"/>
                </a:solidFill>
              </a:rPr>
              <a:t> Y et al. BMJ 2019;l4336</a:t>
            </a:r>
            <a:endParaRPr lang="fr-FR" sz="1100" i="1" dirty="0"/>
          </a:p>
        </p:txBody>
      </p:sp>
    </p:spTree>
    <p:extLst>
      <p:ext uri="{BB962C8B-B14F-4D97-AF65-F5344CB8AC3E}">
        <p14:creationId xmlns:p14="http://schemas.microsoft.com/office/powerpoint/2010/main" val="4153439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D696B-7DBD-41EF-FB85-CF345AB88BC2}"/>
              </a:ext>
            </a:extLst>
          </p:cNvPr>
          <p:cNvSpPr>
            <a:spLocks noGrp="1"/>
          </p:cNvSpPr>
          <p:nvPr>
            <p:ph type="title"/>
          </p:nvPr>
        </p:nvSpPr>
        <p:spPr>
          <a:xfrm>
            <a:off x="581190" y="180698"/>
            <a:ext cx="11029616" cy="1188720"/>
          </a:xfrm>
        </p:spPr>
        <p:txBody>
          <a:bodyPr/>
          <a:lstStyle/>
          <a:p>
            <a:r>
              <a:rPr lang="fr-FR" dirty="0"/>
              <a:t>Syndrome </a:t>
            </a:r>
            <a:r>
              <a:rPr lang="fr-FR" dirty="0" err="1"/>
              <a:t>d’Ehlers-DANLOS</a:t>
            </a:r>
            <a:endParaRPr lang="fr-FR" dirty="0"/>
          </a:p>
        </p:txBody>
      </p:sp>
      <p:sp>
        <p:nvSpPr>
          <p:cNvPr id="6" name="ZoneTexte 5">
            <a:extLst>
              <a:ext uri="{FF2B5EF4-FFF2-40B4-BE49-F238E27FC236}">
                <a16:creationId xmlns:a16="http://schemas.microsoft.com/office/drawing/2014/main" id="{E894B9F0-7192-EF4D-1131-CECD831C3881}"/>
              </a:ext>
            </a:extLst>
          </p:cNvPr>
          <p:cNvSpPr txBox="1"/>
          <p:nvPr/>
        </p:nvSpPr>
        <p:spPr>
          <a:xfrm>
            <a:off x="3048000" y="3244334"/>
            <a:ext cx="6096000" cy="369332"/>
          </a:xfrm>
          <a:prstGeom prst="rect">
            <a:avLst/>
          </a:prstGeom>
          <a:noFill/>
        </p:spPr>
        <p:txBody>
          <a:bodyPr wrap="square">
            <a:spAutoFit/>
          </a:bodyPr>
          <a:lstStyle/>
          <a:p>
            <a:r>
              <a:rPr lang="fr-FR" dirty="0"/>
              <a:t>o</a:t>
            </a:r>
          </a:p>
        </p:txBody>
      </p:sp>
      <p:pic>
        <p:nvPicPr>
          <p:cNvPr id="10" name="Image 9">
            <a:extLst>
              <a:ext uri="{FF2B5EF4-FFF2-40B4-BE49-F238E27FC236}">
                <a16:creationId xmlns:a16="http://schemas.microsoft.com/office/drawing/2014/main" id="{5ED31A6E-D710-E03B-B050-D1F8CB3B65EF}"/>
              </a:ext>
            </a:extLst>
          </p:cNvPr>
          <p:cNvPicPr>
            <a:picLocks noChangeAspect="1"/>
          </p:cNvPicPr>
          <p:nvPr/>
        </p:nvPicPr>
        <p:blipFill>
          <a:blip r:embed="rId2"/>
          <a:stretch>
            <a:fillRect/>
          </a:stretch>
        </p:blipFill>
        <p:spPr>
          <a:xfrm>
            <a:off x="1396986" y="4166015"/>
            <a:ext cx="9398027" cy="2188857"/>
          </a:xfrm>
          <a:prstGeom prst="rect">
            <a:avLst/>
          </a:prstGeom>
        </p:spPr>
      </p:pic>
      <p:pic>
        <p:nvPicPr>
          <p:cNvPr id="12" name="Image 11">
            <a:extLst>
              <a:ext uri="{FF2B5EF4-FFF2-40B4-BE49-F238E27FC236}">
                <a16:creationId xmlns:a16="http://schemas.microsoft.com/office/drawing/2014/main" id="{174679AE-06AD-4250-CC20-2A8D90F3160F}"/>
              </a:ext>
            </a:extLst>
          </p:cNvPr>
          <p:cNvPicPr>
            <a:picLocks noChangeAspect="1"/>
          </p:cNvPicPr>
          <p:nvPr/>
        </p:nvPicPr>
        <p:blipFill>
          <a:blip r:embed="rId3"/>
          <a:stretch>
            <a:fillRect/>
          </a:stretch>
        </p:blipFill>
        <p:spPr>
          <a:xfrm>
            <a:off x="2472353" y="1427743"/>
            <a:ext cx="6900247" cy="2624171"/>
          </a:xfrm>
          <a:prstGeom prst="rect">
            <a:avLst/>
          </a:prstGeom>
        </p:spPr>
      </p:pic>
      <p:sp>
        <p:nvSpPr>
          <p:cNvPr id="13" name="ZoneTexte 12">
            <a:extLst>
              <a:ext uri="{FF2B5EF4-FFF2-40B4-BE49-F238E27FC236}">
                <a16:creationId xmlns:a16="http://schemas.microsoft.com/office/drawing/2014/main" id="{E6898681-78DF-5EFD-33EE-8589ED4A29ED}"/>
              </a:ext>
            </a:extLst>
          </p:cNvPr>
          <p:cNvSpPr txBox="1"/>
          <p:nvPr/>
        </p:nvSpPr>
        <p:spPr>
          <a:xfrm>
            <a:off x="0" y="6546497"/>
            <a:ext cx="4610652" cy="261610"/>
          </a:xfrm>
          <a:prstGeom prst="rect">
            <a:avLst/>
          </a:prstGeom>
          <a:noFill/>
        </p:spPr>
        <p:txBody>
          <a:bodyPr wrap="square">
            <a:spAutoFit/>
          </a:bodyPr>
          <a:lstStyle/>
          <a:p>
            <a:r>
              <a:rPr lang="fr-FR" sz="1100" i="1" dirty="0">
                <a:solidFill>
                  <a:srgbClr val="58585A"/>
                </a:solidFill>
              </a:rPr>
              <a:t>Malfait F, et al. Am J Med Genet C </a:t>
            </a:r>
            <a:r>
              <a:rPr lang="fr-FR" sz="1100" i="1" dirty="0" err="1">
                <a:solidFill>
                  <a:srgbClr val="58585A"/>
                </a:solidFill>
              </a:rPr>
              <a:t>Semin</a:t>
            </a:r>
            <a:r>
              <a:rPr lang="fr-FR" sz="1100" i="1" dirty="0">
                <a:solidFill>
                  <a:srgbClr val="58585A"/>
                </a:solidFill>
              </a:rPr>
              <a:t> Med Genet 2017;175:8-26</a:t>
            </a:r>
          </a:p>
        </p:txBody>
      </p:sp>
    </p:spTree>
    <p:extLst>
      <p:ext uri="{BB962C8B-B14F-4D97-AF65-F5344CB8AC3E}">
        <p14:creationId xmlns:p14="http://schemas.microsoft.com/office/powerpoint/2010/main" val="1414024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1420C-BD69-E91E-37C1-E67B7C5952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848704-4AA8-AFF9-C36E-50C6B8E51574}"/>
              </a:ext>
            </a:extLst>
          </p:cNvPr>
          <p:cNvSpPr>
            <a:spLocks noGrp="1"/>
          </p:cNvSpPr>
          <p:nvPr>
            <p:ph type="title"/>
          </p:nvPr>
        </p:nvSpPr>
        <p:spPr>
          <a:xfrm>
            <a:off x="479592" y="257656"/>
            <a:ext cx="11029616" cy="1188720"/>
          </a:xfrm>
        </p:spPr>
        <p:txBody>
          <a:bodyPr/>
          <a:lstStyle/>
          <a:p>
            <a:r>
              <a:rPr lang="fr-FR" dirty="0"/>
              <a:t>Syndromes de douleurs abdominales fonctionnelles</a:t>
            </a:r>
          </a:p>
        </p:txBody>
      </p:sp>
      <p:pic>
        <p:nvPicPr>
          <p:cNvPr id="6" name="Image 5">
            <a:extLst>
              <a:ext uri="{FF2B5EF4-FFF2-40B4-BE49-F238E27FC236}">
                <a16:creationId xmlns:a16="http://schemas.microsoft.com/office/drawing/2014/main" id="{848F9018-EB5B-87FD-CC1F-1052A0CFB6C1}"/>
              </a:ext>
            </a:extLst>
          </p:cNvPr>
          <p:cNvPicPr>
            <a:picLocks noChangeAspect="1"/>
          </p:cNvPicPr>
          <p:nvPr/>
        </p:nvPicPr>
        <p:blipFill>
          <a:blip r:embed="rId2"/>
          <a:stretch>
            <a:fillRect/>
          </a:stretch>
        </p:blipFill>
        <p:spPr>
          <a:xfrm>
            <a:off x="1721974" y="1739682"/>
            <a:ext cx="9114470" cy="4289162"/>
          </a:xfrm>
          <a:prstGeom prst="rect">
            <a:avLst/>
          </a:prstGeom>
        </p:spPr>
      </p:pic>
      <p:sp>
        <p:nvSpPr>
          <p:cNvPr id="7" name="ZoneTexte 6">
            <a:extLst>
              <a:ext uri="{FF2B5EF4-FFF2-40B4-BE49-F238E27FC236}">
                <a16:creationId xmlns:a16="http://schemas.microsoft.com/office/drawing/2014/main" id="{82E71379-9BF1-9EE1-CA3B-AF8D24A2D7F2}"/>
              </a:ext>
            </a:extLst>
          </p:cNvPr>
          <p:cNvSpPr txBox="1"/>
          <p:nvPr/>
        </p:nvSpPr>
        <p:spPr>
          <a:xfrm>
            <a:off x="-5852" y="6469539"/>
            <a:ext cx="4178300" cy="261610"/>
          </a:xfrm>
          <a:prstGeom prst="rect">
            <a:avLst/>
          </a:prstGeom>
          <a:noFill/>
        </p:spPr>
        <p:txBody>
          <a:bodyPr wrap="square">
            <a:spAutoFit/>
          </a:bodyPr>
          <a:lstStyle/>
          <a:p>
            <a:r>
              <a:rPr lang="fr-FR" sz="1100" i="1" dirty="0" err="1">
                <a:solidFill>
                  <a:srgbClr val="58585A"/>
                </a:solidFill>
              </a:rPr>
              <a:t>Keefer</a:t>
            </a:r>
            <a:r>
              <a:rPr lang="fr-FR" sz="1100" i="1" dirty="0">
                <a:solidFill>
                  <a:srgbClr val="58585A"/>
                </a:solidFill>
              </a:rPr>
              <a:t> L, et al. </a:t>
            </a:r>
            <a:r>
              <a:rPr lang="fr-FR" sz="1100" i="1" dirty="0" err="1">
                <a:solidFill>
                  <a:srgbClr val="58585A"/>
                </a:solidFill>
              </a:rPr>
              <a:t>Gastroenterology</a:t>
            </a:r>
            <a:r>
              <a:rPr lang="fr-FR" sz="1100" i="1" dirty="0">
                <a:solidFill>
                  <a:srgbClr val="58585A"/>
                </a:solidFill>
              </a:rPr>
              <a:t> 2016:S0016- 5085(16)00225-0</a:t>
            </a:r>
          </a:p>
        </p:txBody>
      </p:sp>
    </p:spTree>
    <p:extLst>
      <p:ext uri="{BB962C8B-B14F-4D97-AF65-F5344CB8AC3E}">
        <p14:creationId xmlns:p14="http://schemas.microsoft.com/office/powerpoint/2010/main" val="2474963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4EA6C-4B40-9757-4262-82503656A87D}"/>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2E8A0A18-5F4E-4C58-B868-7C1D39FBA7D6}"/>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Causes Rhumatologiques</a:t>
            </a:r>
            <a:endParaRPr lang="fr-FR" dirty="0"/>
          </a:p>
        </p:txBody>
      </p:sp>
      <p:sp>
        <p:nvSpPr>
          <p:cNvPr id="3" name="ZoneTexte 2">
            <a:extLst>
              <a:ext uri="{FF2B5EF4-FFF2-40B4-BE49-F238E27FC236}">
                <a16:creationId xmlns:a16="http://schemas.microsoft.com/office/drawing/2014/main" id="{C9741C91-DAC1-857C-396E-23BA15DA0E6B}"/>
              </a:ext>
            </a:extLst>
          </p:cNvPr>
          <p:cNvSpPr txBox="1"/>
          <p:nvPr/>
        </p:nvSpPr>
        <p:spPr>
          <a:xfrm>
            <a:off x="0" y="6546497"/>
            <a:ext cx="4610652" cy="261610"/>
          </a:xfrm>
          <a:prstGeom prst="rect">
            <a:avLst/>
          </a:prstGeom>
          <a:noFill/>
        </p:spPr>
        <p:txBody>
          <a:bodyPr wrap="square">
            <a:spAutoFit/>
          </a:bodyPr>
          <a:lstStyle/>
          <a:p>
            <a:r>
              <a:rPr lang="fr-FR" sz="1100" i="1" dirty="0" err="1">
                <a:solidFill>
                  <a:srgbClr val="58585A"/>
                </a:solidFill>
              </a:rPr>
              <a:t>Alcaraz</a:t>
            </a:r>
            <a:r>
              <a:rPr lang="fr-FR" sz="1100" i="1" dirty="0">
                <a:solidFill>
                  <a:srgbClr val="58585A"/>
                </a:solidFill>
              </a:rPr>
              <a:t> P. </a:t>
            </a:r>
            <a:r>
              <a:rPr lang="fr-FR" sz="1100" i="1" dirty="0" err="1">
                <a:solidFill>
                  <a:srgbClr val="58585A"/>
                </a:solidFill>
              </a:rPr>
              <a:t>Post’U</a:t>
            </a:r>
            <a:r>
              <a:rPr lang="fr-FR" sz="1100" i="1" dirty="0">
                <a:solidFill>
                  <a:srgbClr val="58585A"/>
                </a:solidFill>
              </a:rPr>
              <a:t> 2019</a:t>
            </a:r>
          </a:p>
        </p:txBody>
      </p:sp>
      <p:pic>
        <p:nvPicPr>
          <p:cNvPr id="6" name="Image 5">
            <a:extLst>
              <a:ext uri="{FF2B5EF4-FFF2-40B4-BE49-F238E27FC236}">
                <a16:creationId xmlns:a16="http://schemas.microsoft.com/office/drawing/2014/main" id="{D5B683B4-1D2F-5A97-8B0F-C27E5211BC88}"/>
              </a:ext>
            </a:extLst>
          </p:cNvPr>
          <p:cNvPicPr>
            <a:picLocks noChangeAspect="1"/>
          </p:cNvPicPr>
          <p:nvPr/>
        </p:nvPicPr>
        <p:blipFill>
          <a:blip r:embed="rId3"/>
          <a:stretch>
            <a:fillRect/>
          </a:stretch>
        </p:blipFill>
        <p:spPr>
          <a:xfrm>
            <a:off x="4067186" y="1663585"/>
            <a:ext cx="3791479" cy="4572638"/>
          </a:xfrm>
          <a:prstGeom prst="rect">
            <a:avLst/>
          </a:prstGeom>
        </p:spPr>
      </p:pic>
      <p:sp>
        <p:nvSpPr>
          <p:cNvPr id="8" name="Rectangle : coins arrondis 7">
            <a:extLst>
              <a:ext uri="{FF2B5EF4-FFF2-40B4-BE49-F238E27FC236}">
                <a16:creationId xmlns:a16="http://schemas.microsoft.com/office/drawing/2014/main" id="{F66B545A-0972-C8DE-13CD-11EED754B1EA}"/>
              </a:ext>
            </a:extLst>
          </p:cNvPr>
          <p:cNvSpPr/>
          <p:nvPr/>
        </p:nvSpPr>
        <p:spPr>
          <a:xfrm>
            <a:off x="392084" y="2206165"/>
            <a:ext cx="3586202" cy="3487479"/>
          </a:xfrm>
          <a:prstGeom prst="roundRect">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u="sng" dirty="0"/>
              <a:t>Douleurs radiculaires</a:t>
            </a:r>
            <a:r>
              <a:rPr lang="fr-FR" sz="2400" dirty="0"/>
              <a:t> :</a:t>
            </a:r>
          </a:p>
          <a:p>
            <a:pPr marL="342900" indent="-342900" algn="ctr">
              <a:buFontTx/>
              <a:buChar char="-"/>
            </a:pPr>
            <a:r>
              <a:rPr lang="fr-FR" sz="2400" dirty="0"/>
              <a:t>Irritation des racines thoraciques</a:t>
            </a:r>
          </a:p>
          <a:p>
            <a:pPr marL="342900" indent="-342900" algn="ctr">
              <a:buFontTx/>
              <a:buChar char="-"/>
            </a:pPr>
            <a:r>
              <a:rPr lang="fr-FR" sz="2400" dirty="0"/>
              <a:t>Dérangements </a:t>
            </a:r>
            <a:r>
              <a:rPr lang="fr-FR" sz="2400" dirty="0" err="1"/>
              <a:t>inter-vertébraux</a:t>
            </a:r>
            <a:r>
              <a:rPr lang="fr-FR" sz="2400" dirty="0"/>
              <a:t> mineurs</a:t>
            </a:r>
          </a:p>
          <a:p>
            <a:pPr marL="342900" indent="-342900" algn="ctr">
              <a:buFontTx/>
              <a:buChar char="-"/>
            </a:pPr>
            <a:r>
              <a:rPr lang="fr-FR" sz="2400" dirty="0"/>
              <a:t>Douleur d’origine pariétale et musculaire (10-15%)</a:t>
            </a:r>
          </a:p>
        </p:txBody>
      </p:sp>
      <p:sp>
        <p:nvSpPr>
          <p:cNvPr id="11" name="Rectangle : coins arrondis 10">
            <a:extLst>
              <a:ext uri="{FF2B5EF4-FFF2-40B4-BE49-F238E27FC236}">
                <a16:creationId xmlns:a16="http://schemas.microsoft.com/office/drawing/2014/main" id="{A6E9F578-7C95-817F-7E78-2F7520CA5CF2}"/>
              </a:ext>
            </a:extLst>
          </p:cNvPr>
          <p:cNvSpPr/>
          <p:nvPr/>
        </p:nvSpPr>
        <p:spPr>
          <a:xfrm>
            <a:off x="8171939" y="2457165"/>
            <a:ext cx="3450177" cy="2985478"/>
          </a:xfrm>
          <a:prstGeom prst="roundRect">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89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u="sng" dirty="0"/>
              <a:t>Douleurs en regard du grill costal inférieur</a:t>
            </a:r>
            <a:r>
              <a:rPr lang="fr-FR" sz="2400" dirty="0"/>
              <a:t> :</a:t>
            </a:r>
          </a:p>
          <a:p>
            <a:pPr marL="342900" indent="-342900" algn="ctr">
              <a:buFontTx/>
              <a:buChar char="-"/>
            </a:pPr>
            <a:r>
              <a:rPr lang="fr-FR" sz="2400" dirty="0"/>
              <a:t>Syndrome de </a:t>
            </a:r>
            <a:r>
              <a:rPr lang="fr-FR" sz="2400" dirty="0" err="1"/>
              <a:t>Cyriax</a:t>
            </a:r>
            <a:endParaRPr lang="fr-FR" sz="2400" dirty="0"/>
          </a:p>
          <a:p>
            <a:pPr marL="342900" indent="-342900" algn="ctr">
              <a:buFontTx/>
              <a:buChar char="-"/>
            </a:pPr>
            <a:r>
              <a:rPr lang="fr-FR" sz="2400" dirty="0"/>
              <a:t>Syndrome de </a:t>
            </a:r>
            <a:r>
              <a:rPr lang="fr-FR" sz="2400" dirty="0" err="1"/>
              <a:t>Tietze</a:t>
            </a:r>
            <a:endParaRPr lang="fr-FR" sz="2400" dirty="0"/>
          </a:p>
          <a:p>
            <a:pPr marL="342900" indent="-342900" algn="ctr">
              <a:buFontTx/>
              <a:buChar char="-"/>
            </a:pPr>
            <a:r>
              <a:rPr lang="fr-FR" sz="2400" dirty="0"/>
              <a:t>Autres </a:t>
            </a:r>
            <a:r>
              <a:rPr lang="fr-FR" sz="2400" dirty="0" err="1"/>
              <a:t>xyphodynies</a:t>
            </a:r>
            <a:endParaRPr lang="fr-FR" sz="2400" dirty="0"/>
          </a:p>
        </p:txBody>
      </p:sp>
    </p:spTree>
    <p:extLst>
      <p:ext uri="{BB962C8B-B14F-4D97-AF65-F5344CB8AC3E}">
        <p14:creationId xmlns:p14="http://schemas.microsoft.com/office/powerpoint/2010/main" val="120654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DF52E-FCB6-89F0-27A1-F68D666BCBE4}"/>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AF71210-7893-5CAA-BA18-3EC9821E2764}"/>
              </a:ext>
            </a:extLst>
          </p:cNvPr>
          <p:cNvSpPr txBox="1">
            <a:spLocks/>
          </p:cNvSpPr>
          <p:nvPr/>
        </p:nvSpPr>
        <p:spPr>
          <a:xfrm>
            <a:off x="681400" y="164592"/>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a:t>Causes Rhumatologiques</a:t>
            </a:r>
            <a:endParaRPr lang="fr-FR" dirty="0"/>
          </a:p>
        </p:txBody>
      </p:sp>
      <p:pic>
        <p:nvPicPr>
          <p:cNvPr id="12" name="Image 11">
            <a:extLst>
              <a:ext uri="{FF2B5EF4-FFF2-40B4-BE49-F238E27FC236}">
                <a16:creationId xmlns:a16="http://schemas.microsoft.com/office/drawing/2014/main" id="{719706D3-FC6D-14D3-2717-1B6E724BDB89}"/>
              </a:ext>
            </a:extLst>
          </p:cNvPr>
          <p:cNvPicPr>
            <a:picLocks noChangeAspect="1"/>
          </p:cNvPicPr>
          <p:nvPr/>
        </p:nvPicPr>
        <p:blipFill>
          <a:blip r:embed="rId2"/>
          <a:stretch>
            <a:fillRect/>
          </a:stretch>
        </p:blipFill>
        <p:spPr>
          <a:xfrm>
            <a:off x="3476846" y="1684670"/>
            <a:ext cx="8398034" cy="4885016"/>
          </a:xfrm>
          <a:prstGeom prst="rect">
            <a:avLst/>
          </a:prstGeom>
        </p:spPr>
      </p:pic>
      <p:sp>
        <p:nvSpPr>
          <p:cNvPr id="14" name="ZoneTexte 13">
            <a:extLst>
              <a:ext uri="{FF2B5EF4-FFF2-40B4-BE49-F238E27FC236}">
                <a16:creationId xmlns:a16="http://schemas.microsoft.com/office/drawing/2014/main" id="{EAC057A4-34D4-DCB5-9818-9140B916D7E0}"/>
              </a:ext>
            </a:extLst>
          </p:cNvPr>
          <p:cNvSpPr txBox="1"/>
          <p:nvPr/>
        </p:nvSpPr>
        <p:spPr>
          <a:xfrm>
            <a:off x="0" y="6546497"/>
            <a:ext cx="4610652" cy="261610"/>
          </a:xfrm>
          <a:prstGeom prst="rect">
            <a:avLst/>
          </a:prstGeom>
          <a:noFill/>
        </p:spPr>
        <p:txBody>
          <a:bodyPr wrap="square">
            <a:spAutoFit/>
          </a:bodyPr>
          <a:lstStyle/>
          <a:p>
            <a:r>
              <a:rPr lang="fr-FR" sz="1100" i="1" dirty="0" err="1">
                <a:solidFill>
                  <a:srgbClr val="58585A"/>
                </a:solidFill>
              </a:rPr>
              <a:t>Alcaraz</a:t>
            </a:r>
            <a:r>
              <a:rPr lang="fr-FR" sz="1100" i="1" dirty="0">
                <a:solidFill>
                  <a:srgbClr val="58585A"/>
                </a:solidFill>
              </a:rPr>
              <a:t> P. </a:t>
            </a:r>
            <a:r>
              <a:rPr lang="fr-FR" sz="1100" i="1" dirty="0" err="1">
                <a:solidFill>
                  <a:srgbClr val="58585A"/>
                </a:solidFill>
              </a:rPr>
              <a:t>Post’U</a:t>
            </a:r>
            <a:r>
              <a:rPr lang="fr-FR" sz="1100" i="1" dirty="0">
                <a:solidFill>
                  <a:srgbClr val="58585A"/>
                </a:solidFill>
              </a:rPr>
              <a:t> 2019</a:t>
            </a:r>
          </a:p>
        </p:txBody>
      </p:sp>
      <p:sp>
        <p:nvSpPr>
          <p:cNvPr id="15" name="Rectangle : coins arrondis 14">
            <a:extLst>
              <a:ext uri="{FF2B5EF4-FFF2-40B4-BE49-F238E27FC236}">
                <a16:creationId xmlns:a16="http://schemas.microsoft.com/office/drawing/2014/main" id="{8C114FF4-0A9F-6D0E-F7B7-C32DB99B47F4}"/>
              </a:ext>
            </a:extLst>
          </p:cNvPr>
          <p:cNvSpPr/>
          <p:nvPr/>
        </p:nvSpPr>
        <p:spPr>
          <a:xfrm>
            <a:off x="520067" y="2268665"/>
            <a:ext cx="2649364" cy="3362478"/>
          </a:xfrm>
          <a:prstGeom prst="round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2700000" scaled="1"/>
            <a:tileRect/>
          </a:gra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dirty="0"/>
              <a:t>Douleurs</a:t>
            </a:r>
            <a:r>
              <a:rPr lang="fr-FR" sz="2400" u="sng" dirty="0"/>
              <a:t> </a:t>
            </a:r>
            <a:r>
              <a:rPr lang="fr-FR" sz="2400" dirty="0"/>
              <a:t>abdominales en rapport avec une pathologie systémique à manifestation rhumatologique</a:t>
            </a:r>
          </a:p>
        </p:txBody>
      </p:sp>
      <p:sp>
        <p:nvSpPr>
          <p:cNvPr id="2" name="ZoneTexte 1">
            <a:extLst>
              <a:ext uri="{FF2B5EF4-FFF2-40B4-BE49-F238E27FC236}">
                <a16:creationId xmlns:a16="http://schemas.microsoft.com/office/drawing/2014/main" id="{71514CEF-5E6B-7D57-734A-FBAD115AB554}"/>
              </a:ext>
            </a:extLst>
          </p:cNvPr>
          <p:cNvSpPr txBox="1"/>
          <p:nvPr/>
        </p:nvSpPr>
        <p:spPr>
          <a:xfrm>
            <a:off x="8160326" y="1836709"/>
            <a:ext cx="803564" cy="350345"/>
          </a:xfrm>
          <a:prstGeom prst="rect">
            <a:avLst/>
          </a:prstGeom>
          <a:noFill/>
        </p:spPr>
        <p:txBody>
          <a:bodyPr wrap="square" rtlCol="0">
            <a:spAutoFit/>
          </a:bodyPr>
          <a:lstStyle/>
          <a:p>
            <a:r>
              <a:rPr lang="fr-FR" sz="1600" dirty="0"/>
              <a:t>(FMF)</a:t>
            </a:r>
          </a:p>
        </p:txBody>
      </p:sp>
      <p:sp>
        <p:nvSpPr>
          <p:cNvPr id="3" name="ZoneTexte 2">
            <a:extLst>
              <a:ext uri="{FF2B5EF4-FFF2-40B4-BE49-F238E27FC236}">
                <a16:creationId xmlns:a16="http://schemas.microsoft.com/office/drawing/2014/main" id="{48E616CB-62BC-25B2-9A2C-D1057EE68255}"/>
              </a:ext>
            </a:extLst>
          </p:cNvPr>
          <p:cNvSpPr txBox="1"/>
          <p:nvPr/>
        </p:nvSpPr>
        <p:spPr>
          <a:xfrm>
            <a:off x="3573829" y="6550223"/>
            <a:ext cx="6080184" cy="307777"/>
          </a:xfrm>
          <a:prstGeom prst="rect">
            <a:avLst/>
          </a:prstGeom>
          <a:noFill/>
        </p:spPr>
        <p:txBody>
          <a:bodyPr wrap="square" rtlCol="0">
            <a:spAutoFit/>
          </a:bodyPr>
          <a:lstStyle/>
          <a:p>
            <a:r>
              <a:rPr lang="fr-FR" sz="1400" dirty="0"/>
              <a:t>FMF: fièvre méditerranéenne familiale</a:t>
            </a:r>
          </a:p>
        </p:txBody>
      </p:sp>
    </p:spTree>
    <p:extLst>
      <p:ext uri="{BB962C8B-B14F-4D97-AF65-F5344CB8AC3E}">
        <p14:creationId xmlns:p14="http://schemas.microsoft.com/office/powerpoint/2010/main" val="1656958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3FCC33AC-63C2-E029-786F-4FB99536E1B6}"/>
              </a:ext>
            </a:extLst>
          </p:cNvPr>
          <p:cNvSpPr txBox="1">
            <a:spLocks/>
          </p:cNvSpPr>
          <p:nvPr/>
        </p:nvSpPr>
        <p:spPr>
          <a:xfrm>
            <a:off x="681176" y="130356"/>
            <a:ext cx="11029616" cy="1188720"/>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dirty="0" err="1"/>
              <a:t>Take</a:t>
            </a:r>
            <a:r>
              <a:rPr lang="fr-FR" sz="3200" dirty="0"/>
              <a:t> home message</a:t>
            </a:r>
            <a:endParaRPr lang="fr-FR" dirty="0"/>
          </a:p>
        </p:txBody>
      </p:sp>
      <p:sp>
        <p:nvSpPr>
          <p:cNvPr id="10" name="Rectangle : coins arrondis 9">
            <a:extLst>
              <a:ext uri="{FF2B5EF4-FFF2-40B4-BE49-F238E27FC236}">
                <a16:creationId xmlns:a16="http://schemas.microsoft.com/office/drawing/2014/main" id="{48469E0D-4A74-241D-BB92-4242F7C4199A}"/>
              </a:ext>
            </a:extLst>
          </p:cNvPr>
          <p:cNvSpPr/>
          <p:nvPr/>
        </p:nvSpPr>
        <p:spPr>
          <a:xfrm>
            <a:off x="481208" y="1779678"/>
            <a:ext cx="11229584" cy="1188720"/>
          </a:xfrm>
          <a:prstGeom prst="roundRect">
            <a:avLst/>
          </a:prstGeom>
          <a:gradFill flip="none" rotWithShape="1">
            <a:gsLst>
              <a:gs pos="0">
                <a:srgbClr val="EAD116">
                  <a:tint val="66000"/>
                  <a:satMod val="160000"/>
                </a:srgbClr>
              </a:gs>
              <a:gs pos="50000">
                <a:srgbClr val="EAD116">
                  <a:tint val="44500"/>
                  <a:satMod val="160000"/>
                </a:srgbClr>
              </a:gs>
              <a:gs pos="100000">
                <a:srgbClr val="EAD116">
                  <a:tint val="23500"/>
                  <a:satMod val="160000"/>
                </a:srgbClr>
              </a:gs>
            </a:gsLst>
            <a:lin ang="2700000" scaled="1"/>
            <a:tileRect/>
          </a:gradFill>
          <a:ln>
            <a:solidFill>
              <a:srgbClr val="EAD116"/>
            </a:solidFill>
          </a:ln>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 typeface="Wingdings" panose="05000000000000000000" pitchFamily="2" charset="2"/>
              <a:buChar char="§"/>
            </a:pPr>
            <a:r>
              <a:rPr lang="fr-FR" sz="2400" dirty="0"/>
              <a:t>Inutile de rechercher systématiquement toutes les causes possibles: se baser sur l’analyse sémiologique et un bilan de débrouillage</a:t>
            </a:r>
          </a:p>
        </p:txBody>
      </p:sp>
      <p:sp>
        <p:nvSpPr>
          <p:cNvPr id="12" name="Rectangle : coins arrondis 11">
            <a:extLst>
              <a:ext uri="{FF2B5EF4-FFF2-40B4-BE49-F238E27FC236}">
                <a16:creationId xmlns:a16="http://schemas.microsoft.com/office/drawing/2014/main" id="{928EDFBE-3ACF-F654-49E2-4499F1AE2326}"/>
              </a:ext>
            </a:extLst>
          </p:cNvPr>
          <p:cNvSpPr/>
          <p:nvPr/>
        </p:nvSpPr>
        <p:spPr>
          <a:xfrm>
            <a:off x="481208" y="5315164"/>
            <a:ext cx="11229584" cy="910348"/>
          </a:xfrm>
          <a:prstGeom prst="roundRect">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2700000" scaled="1"/>
            <a:tileRect/>
          </a:gradFill>
          <a:ln>
            <a:solidFill>
              <a:srgbClr val="FF9900"/>
            </a:solidFill>
          </a:ln>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 typeface="Wingdings" panose="05000000000000000000" pitchFamily="2" charset="2"/>
              <a:buChar char="§"/>
            </a:pPr>
            <a:r>
              <a:rPr lang="fr-FR" sz="2400" dirty="0"/>
              <a:t>Syndrome de l’intestin irritable : critères de ROME IV</a:t>
            </a:r>
          </a:p>
        </p:txBody>
      </p:sp>
      <p:sp>
        <p:nvSpPr>
          <p:cNvPr id="14" name="Rectangle : coins arrondis 13">
            <a:extLst>
              <a:ext uri="{FF2B5EF4-FFF2-40B4-BE49-F238E27FC236}">
                <a16:creationId xmlns:a16="http://schemas.microsoft.com/office/drawing/2014/main" id="{B5A85BEF-2262-D3D3-2DAE-D78A069B32AB}"/>
              </a:ext>
            </a:extLst>
          </p:cNvPr>
          <p:cNvSpPr/>
          <p:nvPr/>
        </p:nvSpPr>
        <p:spPr>
          <a:xfrm>
            <a:off x="481208" y="3534263"/>
            <a:ext cx="11229584" cy="1215035"/>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marL="342900" indent="-342900">
              <a:buFont typeface="Wingdings" panose="05000000000000000000" pitchFamily="2" charset="2"/>
              <a:buChar char="§"/>
            </a:pPr>
            <a:r>
              <a:rPr lang="fr-FR" sz="2400" dirty="0"/>
              <a:t>En cas de Red Flags: gastroscopie, coloscopie, échographie abdominale, CT AP, examen gynécologique et/ou urologique</a:t>
            </a:r>
          </a:p>
        </p:txBody>
      </p:sp>
    </p:spTree>
    <p:extLst>
      <p:ext uri="{BB962C8B-B14F-4D97-AF65-F5344CB8AC3E}">
        <p14:creationId xmlns:p14="http://schemas.microsoft.com/office/powerpoint/2010/main" val="4064831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Police, logo, Graphique&#10;&#10;Description générée automatiquement">
            <a:extLst>
              <a:ext uri="{FF2B5EF4-FFF2-40B4-BE49-F238E27FC236}">
                <a16:creationId xmlns:a16="http://schemas.microsoft.com/office/drawing/2014/main" id="{05A4824D-5975-6096-0719-8DC8470EB83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538077" y="5505146"/>
            <a:ext cx="2533542" cy="530277"/>
          </a:xfrm>
          <a:prstGeom prst="rect">
            <a:avLst/>
          </a:prstGeom>
        </p:spPr>
      </p:pic>
      <p:pic>
        <p:nvPicPr>
          <p:cNvPr id="6" name="Image 5">
            <a:extLst>
              <a:ext uri="{FF2B5EF4-FFF2-40B4-BE49-F238E27FC236}">
                <a16:creationId xmlns:a16="http://schemas.microsoft.com/office/drawing/2014/main" id="{10D3BCD0-F801-1033-781A-3F9FA14973CA}"/>
              </a:ext>
            </a:extLst>
          </p:cNvPr>
          <p:cNvPicPr>
            <a:picLocks noChangeAspect="1"/>
          </p:cNvPicPr>
          <p:nvPr/>
        </p:nvPicPr>
        <p:blipFill>
          <a:blip r:embed="rId3"/>
          <a:stretch>
            <a:fillRect/>
          </a:stretch>
        </p:blipFill>
        <p:spPr>
          <a:xfrm>
            <a:off x="3778746" y="1352854"/>
            <a:ext cx="4052204" cy="3872617"/>
          </a:xfrm>
          <a:prstGeom prst="rect">
            <a:avLst/>
          </a:prstGeom>
        </p:spPr>
      </p:pic>
    </p:spTree>
    <p:extLst>
      <p:ext uri="{BB962C8B-B14F-4D97-AF65-F5344CB8AC3E}">
        <p14:creationId xmlns:p14="http://schemas.microsoft.com/office/powerpoint/2010/main" val="351361449"/>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1798773_TF33552983" id="{8919647C-0055-458C-B827-A2A950DB19BD}" vid="{05B00E4D-3D0B-4DF2-A663-65D33D96257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{0B278717-BEAF-4C4D-8CB3-873D530D13D9}tf33552983_win32</Template>
  <TotalTime>18584</TotalTime>
  <Words>3788</Words>
  <Application>Microsoft Office PowerPoint</Application>
  <PresentationFormat>Grand écran</PresentationFormat>
  <Paragraphs>386</Paragraphs>
  <Slides>32</Slides>
  <Notes>17</Notes>
  <HiddenSlides>2</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32</vt:i4>
      </vt:variant>
    </vt:vector>
  </HeadingPairs>
  <TitlesOfParts>
    <vt:vector size="45" baseType="lpstr">
      <vt:lpstr>Arial</vt:lpstr>
      <vt:lpstr>Calibri</vt:lpstr>
      <vt:lpstr>Franklin Gothic Book</vt:lpstr>
      <vt:lpstr>Franklin Gothic Demi</vt:lpstr>
      <vt:lpstr>Helvetica</vt:lpstr>
      <vt:lpstr>inherit</vt:lpstr>
      <vt:lpstr>Montserrat</vt:lpstr>
      <vt:lpstr>Open Sans</vt:lpstr>
      <vt:lpstr>oswald</vt:lpstr>
      <vt:lpstr>Roboto</vt:lpstr>
      <vt:lpstr>Wingdings</vt:lpstr>
      <vt:lpstr>Wingdings 2</vt:lpstr>
      <vt:lpstr>DividendVTI</vt:lpstr>
      <vt:lpstr>Bilan des Douleurs abdominales chroniques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Syndrome adhérentiel post-opératoire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LPAC syndrome</vt:lpstr>
      <vt:lpstr>FIEVRE Méditerranéenne FAMILIALE</vt:lpstr>
      <vt:lpstr>Syndrome d’hyperémèse cannabinoïde</vt:lpstr>
      <vt:lpstr>Syndrome d’Ehlers-DANLOS</vt:lpstr>
      <vt:lpstr>Syndromes de douleurs abdominales fonctionnelles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 des Douleurs abdominales chroniques</dc:title>
  <dc:creator>Marion Allart</dc:creator>
  <cp:lastModifiedBy>Künzli Isabelle</cp:lastModifiedBy>
  <cp:revision>257</cp:revision>
  <dcterms:created xsi:type="dcterms:W3CDTF">2024-09-28T07:51:15Z</dcterms:created>
  <dcterms:modified xsi:type="dcterms:W3CDTF">2024-11-13T07:53:40Z</dcterms:modified>
</cp:coreProperties>
</file>