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1"/>
  </p:notesMasterIdLst>
  <p:sldIdLst>
    <p:sldId id="256" r:id="rId2"/>
    <p:sldId id="311" r:id="rId3"/>
    <p:sldId id="258" r:id="rId4"/>
    <p:sldId id="259" r:id="rId5"/>
    <p:sldId id="263" r:id="rId6"/>
    <p:sldId id="288" r:id="rId7"/>
    <p:sldId id="265" r:id="rId8"/>
    <p:sldId id="291" r:id="rId9"/>
    <p:sldId id="292" r:id="rId10"/>
    <p:sldId id="293" r:id="rId11"/>
    <p:sldId id="299" r:id="rId12"/>
    <p:sldId id="287" r:id="rId13"/>
    <p:sldId id="274" r:id="rId14"/>
    <p:sldId id="314" r:id="rId15"/>
    <p:sldId id="286" r:id="rId16"/>
    <p:sldId id="269" r:id="rId17"/>
    <p:sldId id="270" r:id="rId18"/>
    <p:sldId id="302" r:id="rId19"/>
    <p:sldId id="271" r:id="rId20"/>
    <p:sldId id="309" r:id="rId21"/>
    <p:sldId id="312" r:id="rId22"/>
    <p:sldId id="313" r:id="rId23"/>
    <p:sldId id="303" r:id="rId24"/>
    <p:sldId id="273" r:id="rId25"/>
    <p:sldId id="306" r:id="rId26"/>
    <p:sldId id="280" r:id="rId27"/>
    <p:sldId id="305" r:id="rId28"/>
    <p:sldId id="275" r:id="rId29"/>
    <p:sldId id="276" r:id="rId30"/>
    <p:sldId id="277" r:id="rId31"/>
    <p:sldId id="278" r:id="rId32"/>
    <p:sldId id="295" r:id="rId33"/>
    <p:sldId id="297" r:id="rId34"/>
    <p:sldId id="308" r:id="rId35"/>
    <p:sldId id="307" r:id="rId36"/>
    <p:sldId id="304" r:id="rId37"/>
    <p:sldId id="317" r:id="rId38"/>
    <p:sldId id="318" r:id="rId39"/>
    <p:sldId id="319" r:id="rId4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56"/>
    <p:restoredTop sz="94627"/>
  </p:normalViewPr>
  <p:slideViewPr>
    <p:cSldViewPr snapToGrid="0">
      <p:cViewPr varScale="1">
        <p:scale>
          <a:sx n="110" d="100"/>
          <a:sy n="110" d="100"/>
        </p:scale>
        <p:origin x="39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E5318B-2433-C444-94CF-E37C5BE5A75D}" type="datetimeFigureOut">
              <a:rPr lang="fr-FR" smtClean="0"/>
              <a:t>20/10/2024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F3CCFB-F9D6-C34B-AF5C-16E459EB8A8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769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>
                <a:highlight>
                  <a:srgbClr val="FFFF00"/>
                </a:highlight>
              </a:rPr>
              <a:t>AS se présente avec ses 2 casquettes</a:t>
            </a:r>
            <a:r>
              <a:rPr lang="fr-FR" dirty="0"/>
              <a:t>: AM et formation CMA et focus sur le suivi et la satisfaction des patients (peut parler de son enquête)</a:t>
            </a:r>
          </a:p>
          <a:p>
            <a:r>
              <a:rPr lang="fr-FR" dirty="0"/>
              <a:t>IG se présente, focus sur soins aigus/sécurité/ qualité et contexte de formation des AM, spécialement dans un cabinet formateur de stagiaires en médecine. Et IPS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F3CCFB-F9D6-C34B-AF5C-16E459EB8A8B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38771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1- En 2016, 14% de la population résidente en Suisse a eu recours au moins 1 fois aux services d’urgence d’un hôpital</a:t>
            </a:r>
          </a:p>
          <a:p>
            <a:r>
              <a:rPr lang="fr-FR" dirty="0"/>
              <a:t>2- Surcharge des urgences hospitalières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F3CCFB-F9D6-C34B-AF5C-16E459EB8A8B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8031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1- Là où moins de consultations aux urgences, prix plus élevé lié à sévérité du cas? Pas d’explication formelle….</a:t>
            </a:r>
          </a:p>
          <a:p>
            <a:r>
              <a:rPr lang="fr-FR" dirty="0"/>
              <a:t>2- Prix d’une consultation en médecine ambulatoire à l’hôpital vs consultation en cabinet du généraliste?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F3CCFB-F9D6-C34B-AF5C-16E459EB8A8B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59393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1- Options pour urgences: Hôpital/Permanences/Méd à domicile/ Cabinets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2- Le recours aux services d’urgence hospitaliers tend à être inversement lié au recours urgent aux cabinets médicaux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3- Stat HUG: urgences vraies 45% </a:t>
            </a:r>
            <a:r>
              <a:rPr lang="fr-FR" dirty="0" err="1"/>
              <a:t>hospit</a:t>
            </a:r>
            <a:r>
              <a:rPr lang="fr-FR" dirty="0"/>
              <a:t>, voie ambulatoire 20% </a:t>
            </a:r>
            <a:r>
              <a:rPr lang="fr-FR" dirty="0" err="1"/>
              <a:t>hospit</a:t>
            </a:r>
            <a:endParaRPr lang="fr-FR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3- Taux d’hospitalisation en urgence est relativement constant entre les différents cantons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F3CCFB-F9D6-C34B-AF5C-16E459EB8A8B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27037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F3CCFB-F9D6-C34B-AF5C-16E459EB8A8B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59437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AS peut présenter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F3CCFB-F9D6-C34B-AF5C-16E459EB8A8B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71626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1- Qui doit faire le tri téléphonique? AM? Infirmière, médecin, secrétaire? Etude nordique: peu importe, médecins pas nécessairement meilleurs… notion de sur-tri et sous-tri…</a:t>
            </a:r>
          </a:p>
          <a:p>
            <a:r>
              <a:rPr lang="fr-FR" dirty="0"/>
              <a:t>2- Echelle Suisse de tri (hôpitaux)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F3CCFB-F9D6-C34B-AF5C-16E459EB8A8B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86351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Loi pour le Canton de Genève.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F3CCFB-F9D6-C34B-AF5C-16E459EB8A8B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28281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1</a:t>
            </a:r>
            <a:r>
              <a:rPr lang="fr-FR" baseline="30000" dirty="0"/>
              <a:t>er</a:t>
            </a:r>
            <a:r>
              <a:rPr lang="fr-FR" dirty="0"/>
              <a:t> tirage en 2015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F3CCFB-F9D6-C34B-AF5C-16E459EB8A8B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88481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Tel école d’assistantes…</a:t>
            </a:r>
          </a:p>
          <a:p>
            <a:r>
              <a:rPr lang="fr-FR" dirty="0"/>
              <a:t>Formation en gynéco…besoins spécifiques…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F3CCFB-F9D6-C34B-AF5C-16E459EB8A8B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45465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Idéalement….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F3CCFB-F9D6-C34B-AF5C-16E459EB8A8B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04734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AS peut présenter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F3CCFB-F9D6-C34B-AF5C-16E459EB8A8B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56380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AS peut présenter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F3CCFB-F9D6-C34B-AF5C-16E459EB8A8B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56028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AS peut présenter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F3CCFB-F9D6-C34B-AF5C-16E459EB8A8B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9170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AS peut présenter + tache « en rouge » sur écran du médecin en charge du patient ou du médecin présent si MT absent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F3CCFB-F9D6-C34B-AF5C-16E459EB8A8B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68070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Expliquer les différents </a:t>
            </a:r>
            <a:r>
              <a:rPr lang="fr-FR" dirty="0" err="1"/>
              <a:t>red</a:t>
            </a:r>
            <a:r>
              <a:rPr lang="fr-FR" dirty="0"/>
              <a:t> flags avec exemples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F3CCFB-F9D6-C34B-AF5C-16E459EB8A8B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90360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Indicateurs: Nombre de visites aux urgences/permanences/Ge-médecins? Hospitalisations évitées? Coût? Cas loupés?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F3CCFB-F9D6-C34B-AF5C-16E459EB8A8B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338756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Expliquer l’étude récente de </a:t>
            </a:r>
            <a:r>
              <a:rPr lang="fr-FR" dirty="0" err="1"/>
              <a:t>ped</a:t>
            </a:r>
            <a:r>
              <a:rPr lang="fr-FR" dirty="0"/>
              <a:t> HUG sur les préférences des parents….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F3CCFB-F9D6-C34B-AF5C-16E459EB8A8B}" type="slidenum">
              <a:rPr lang="fr-FR" smtClean="0"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42829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F3CCFB-F9D6-C34B-AF5C-16E459EB8A8B}" type="slidenum">
              <a:rPr lang="fr-FR" smtClean="0"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52148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App </a:t>
            </a:r>
            <a:r>
              <a:rPr lang="fr-FR" dirty="0" err="1"/>
              <a:t>Infomed</a:t>
            </a:r>
            <a:r>
              <a:rPr lang="fr-FR" dirty="0"/>
              <a:t> des HUG, ou </a:t>
            </a:r>
            <a:r>
              <a:rPr lang="fr-FR" dirty="0" err="1"/>
              <a:t>monenfantestmalade.ch</a:t>
            </a:r>
            <a:r>
              <a:rPr lang="fr-FR" dirty="0"/>
              <a:t> aussi des HUG.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F3CCFB-F9D6-C34B-AF5C-16E459EB8A8B}" type="slidenum">
              <a:rPr lang="fr-FR" smtClean="0"/>
              <a:t>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10349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464F14-F1B3-E79F-F4AF-9329AAAB3F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BC7CDB9-E9AB-1CC5-3F4A-1A1F945F27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1714E20-18A0-E65F-829A-900B38EE0D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9E028-95CE-0548-91F8-AA3E706EE6FE}" type="datetimeFigureOut">
              <a:rPr lang="fr-FR" smtClean="0"/>
              <a:t>20/10/2024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4611A37-F0BB-91EC-1373-DF80C3942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55EB2AD-A86C-2855-719B-FB4307CDB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7C8A-1EF8-404B-8085-0944399FF3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42591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C5FD4C-FB64-2648-BCC1-D6BC4864F9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ED50639-EDF2-19F1-0246-9DCEF0A98A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DA8CF8C-5AB2-1268-6F55-4E89E8CA3E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9E028-95CE-0548-91F8-AA3E706EE6FE}" type="datetimeFigureOut">
              <a:rPr lang="fr-FR" smtClean="0"/>
              <a:t>20/10/2024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31E0D9B-E0A0-7205-28B8-87B58BC99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8C96D1D-14FE-C001-52E6-1E355ACE3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7C8A-1EF8-404B-8085-0944399FF3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24904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FC13B0-1D4F-D587-F0F7-C3A11E347C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076F21A-57E9-00C2-0B78-BA6A752414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2E6DC8B-CA79-C805-B1F3-2FEA4E4FCA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9E028-95CE-0548-91F8-AA3E706EE6FE}" type="datetimeFigureOut">
              <a:rPr lang="fr-FR" smtClean="0"/>
              <a:t>20/10/2024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E4584CA-5902-3C8F-523B-3CB09A2E87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51505AD-92D7-64C0-4DB9-DDCD62905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7C8A-1EF8-404B-8085-0944399FF3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0203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48190B-6FF6-CB58-C884-88A3E81DF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70B4C6A-A526-C9D6-952B-0E78610D1E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2B7AB6C-27EA-771D-71F7-0138ABC305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C6CB855-FE04-B636-A47D-26D028C6E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9E028-95CE-0548-91F8-AA3E706EE6FE}" type="datetimeFigureOut">
              <a:rPr lang="fr-FR" smtClean="0"/>
              <a:t>20/10/2024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D9E98BC-3B88-33E9-1244-23050667F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A29CB30-B742-2BA3-C9D6-9B467A279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7C8A-1EF8-404B-8085-0944399FF3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2463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200826-582F-AD5A-9A8D-1DC42A104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A04746F-EC2F-3ABB-EFCC-4EABE52992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D27F304-AC12-E4D5-78EC-9CE8FB7684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828CD7B-388A-6965-EB8D-A339FC85F4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447EBA9-BB6A-049B-3F8E-406E132070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E22E8ABF-3678-9E29-C1DA-DF23EFE6C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9E028-95CE-0548-91F8-AA3E706EE6FE}" type="datetimeFigureOut">
              <a:rPr lang="fr-FR" smtClean="0"/>
              <a:t>20/10/2024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DF30E3CB-94C4-7C8C-A3BA-E8FEB6355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170FB79-FA70-B817-7BCD-790D781D0A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7C8A-1EF8-404B-8085-0944399FF3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9817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927DDA-0057-B72E-AE0F-C57D3B4C7B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15B3E51-9289-4EDC-3670-305C3EEC79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9E028-95CE-0548-91F8-AA3E706EE6FE}" type="datetimeFigureOut">
              <a:rPr lang="fr-FR" smtClean="0"/>
              <a:t>20/10/2024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22A87A1-FF90-0D2D-60A5-AD91CCCEE5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BC30542-4C20-1A2E-1CF8-A568567FF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7C8A-1EF8-404B-8085-0944399FF3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6630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8CE0BBE-319B-106C-DB04-08C8FF90E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9E028-95CE-0548-91F8-AA3E706EE6FE}" type="datetimeFigureOut">
              <a:rPr lang="fr-FR" smtClean="0"/>
              <a:t>20/10/2024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7663521-7EFE-6926-B301-ACCCA8EE7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9302413-9F0F-9A55-F18E-4F4CBC5DC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7C8A-1EF8-404B-8085-0944399FF3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550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3E9482-989C-EBFC-DE2A-0A05D5810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F3EC7DB-7B97-06E8-0D70-09CEC312A9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7DFB246-1E79-4798-0EE5-81F8FF637B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8FCDF72-437B-61EC-F1DA-90281F65FD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9E028-95CE-0548-91F8-AA3E706EE6FE}" type="datetimeFigureOut">
              <a:rPr lang="fr-FR" smtClean="0"/>
              <a:t>20/10/2024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5715326-2ECB-5BA5-97AD-555CEFA17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42681D2-EF20-30B4-45AE-60AD293C6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7C8A-1EF8-404B-8085-0944399FF3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17755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1F0F61-9ED6-486E-7C37-B0C3ACBED3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B8729B3-E8DB-CC05-E46F-098150DD51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2362B3E-21C1-974A-6511-9BC2FC27A5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3F49140-4B08-9AB3-9852-A429F15DC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9E028-95CE-0548-91F8-AA3E706EE6FE}" type="datetimeFigureOut">
              <a:rPr lang="fr-FR" smtClean="0"/>
              <a:t>20/10/2024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5DEF16C-834C-F606-833C-4FA22CFBA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852CF89-EEC6-B416-876F-1F715ED6A1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7C8A-1EF8-404B-8085-0944399FF3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66040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D78E42-F0CC-77EE-C412-B21E22410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A55EC2E-5CBD-4FE9-6345-87736AB746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D88D107-C864-2C97-328F-C1903797F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9E028-95CE-0548-91F8-AA3E706EE6FE}" type="datetimeFigureOut">
              <a:rPr lang="fr-FR" smtClean="0"/>
              <a:t>20/10/2024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530D366-AB54-1622-9D2C-61F9FFA49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9F2C05-4BBD-C5C5-6387-F418C4FED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7C8A-1EF8-404B-8085-0944399FF3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7002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90690A75-3C5E-9E9C-39C1-296199B59B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7543C81-59FC-3038-4590-301ED21238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B6201AF-CCF1-1C2B-6154-88052D429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9E028-95CE-0548-91F8-AA3E706EE6FE}" type="datetimeFigureOut">
              <a:rPr lang="fr-FR" smtClean="0"/>
              <a:t>20/10/2024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279DEA2-F1AB-7294-E146-0C3839225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360D431-896A-7DF7-046B-0E7FF1827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47C8A-1EF8-404B-8085-0944399FF3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25931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D987845C-E859-266D-4C26-2E5BA2CF0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964E5C5-9E07-3182-A209-76F68E3FAC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3C974D1-0048-916C-63FE-DF0E496514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B9E028-95CE-0548-91F8-AA3E706EE6FE}" type="datetimeFigureOut">
              <a:rPr lang="fr-FR" smtClean="0"/>
              <a:t>20/10/2024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82936ED-023F-AC80-27F4-078F5A9340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A1196C6-258D-8E5A-F268-F16AC4432F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C47C8A-1EF8-404B-8085-0944399FF3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195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43F3DF-50AE-C68E-F134-DABF51B2E1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811945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accent2"/>
                </a:solidFill>
              </a:rPr>
              <a:t>Tri des appels au cabinet: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6796845-99FF-DE28-7ADC-5B5D44C6A2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75846" y="4466492"/>
            <a:ext cx="5275385" cy="1676400"/>
          </a:xfrm>
        </p:spPr>
        <p:txBody>
          <a:bodyPr>
            <a:normAutofit/>
          </a:bodyPr>
          <a:lstStyle/>
          <a:p>
            <a:r>
              <a:rPr lang="fr-FR" dirty="0"/>
              <a:t>La Chaux-de-Fonds 24/10/2024</a:t>
            </a:r>
          </a:p>
          <a:p>
            <a:r>
              <a:rPr lang="fr-FR" dirty="0"/>
              <a:t>Isabelle GERARD</a:t>
            </a:r>
          </a:p>
          <a:p>
            <a:r>
              <a:rPr lang="fr-FR" dirty="0"/>
              <a:t>Anne-Sylvie LOVATO</a:t>
            </a:r>
          </a:p>
          <a:p>
            <a:endParaRPr lang="fr-FR" dirty="0"/>
          </a:p>
          <a:p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89D47BB-F787-DB97-5654-94EBADA738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9847" y="2545328"/>
            <a:ext cx="5791200" cy="3842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2774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A8DEA6-3CF7-D0E0-D494-0F216B185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335829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Introduction:</a:t>
            </a:r>
            <a:br>
              <a:rPr lang="fr-FR" dirty="0"/>
            </a:br>
            <a:br>
              <a:rPr lang="fr-FR" dirty="0"/>
            </a:br>
            <a:r>
              <a:rPr lang="fr-FR" sz="2800" dirty="0">
                <a:latin typeface="+mn-lt"/>
              </a:rPr>
              <a:t>- Qui sommes-nous?</a:t>
            </a:r>
            <a:br>
              <a:rPr lang="fr-FR" sz="2800" dirty="0">
                <a:latin typeface="+mn-lt"/>
              </a:rPr>
            </a:br>
            <a:r>
              <a:rPr lang="fr-FR" sz="2800" dirty="0">
                <a:latin typeface="+mn-lt"/>
              </a:rPr>
              <a:t>- Pourquoi ce sujet?</a:t>
            </a:r>
            <a:br>
              <a:rPr lang="fr-FR" sz="2800" dirty="0">
                <a:latin typeface="+mn-lt"/>
              </a:rPr>
            </a:br>
            <a:r>
              <a:rPr lang="fr-FR" sz="2800" dirty="0">
                <a:highlight>
                  <a:srgbClr val="FFFF00"/>
                </a:highlight>
                <a:latin typeface="+mn-lt"/>
              </a:rPr>
              <a:t>Sécurité, qualité, formation, satisfaction</a:t>
            </a:r>
            <a:br>
              <a:rPr lang="fr-FR" sz="2800" dirty="0">
                <a:latin typeface="+mn-lt"/>
              </a:rPr>
            </a:br>
            <a:r>
              <a:rPr lang="fr-FR" sz="2800" dirty="0">
                <a:latin typeface="+mn-lt"/>
              </a:rPr>
              <a:t>- Statistiques suisses?</a:t>
            </a:r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02B1FDFB-D776-75C1-3643-85A4410532F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6469282" y="5559756"/>
            <a:ext cx="5181600" cy="632979"/>
          </a:xfrm>
        </p:spPr>
      </p:pic>
      <p:pic>
        <p:nvPicPr>
          <p:cNvPr id="7" name="Espace réservé du contenu 6">
            <a:extLst>
              <a:ext uri="{FF2B5EF4-FFF2-40B4-BE49-F238E27FC236}">
                <a16:creationId xmlns:a16="http://schemas.microsoft.com/office/drawing/2014/main" id="{1F1ED197-5FC5-990C-C03D-66D08891D5A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6893776" y="981754"/>
            <a:ext cx="4142081" cy="346527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7728316-72E8-AB72-13B1-E808876B21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5051" y="5559756"/>
            <a:ext cx="5628351" cy="600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011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D2B502-4D88-9464-3006-7E62E72605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Recours aux urgences (hôpital)/canton: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316E588A-0AEC-5248-934B-EBD40359DC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448541" y="1825625"/>
            <a:ext cx="9294918" cy="4351338"/>
          </a:xfrm>
        </p:spPr>
      </p:pic>
    </p:spTree>
    <p:extLst>
      <p:ext uri="{BB962C8B-B14F-4D97-AF65-F5344CB8AC3E}">
        <p14:creationId xmlns:p14="http://schemas.microsoft.com/office/powerpoint/2010/main" val="13055053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996172-045B-5A55-0BB4-011552136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Taux de recours aux urgences/coût: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C3A25299-4BB3-2405-A136-704B45D372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057771" y="2015331"/>
            <a:ext cx="5187791" cy="4351338"/>
          </a:xfrm>
        </p:spPr>
      </p:pic>
    </p:spTree>
    <p:extLst>
      <p:ext uri="{BB962C8B-B14F-4D97-AF65-F5344CB8AC3E}">
        <p14:creationId xmlns:p14="http://schemas.microsoft.com/office/powerpoint/2010/main" val="4238483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54562D-CC1E-EB1E-8364-6623F30A5F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Urgences hôpital/consultations urgentes: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E530F3E6-050F-6EAC-792A-C54AAE7C39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118513" y="1690688"/>
            <a:ext cx="7767403" cy="4351338"/>
          </a:xfrm>
        </p:spPr>
      </p:pic>
    </p:spTree>
    <p:extLst>
      <p:ext uri="{BB962C8B-B14F-4D97-AF65-F5344CB8AC3E}">
        <p14:creationId xmlns:p14="http://schemas.microsoft.com/office/powerpoint/2010/main" val="18195195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749F61-4840-7CED-6873-54B9A5C04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FF0000"/>
                </a:solidFill>
              </a:rPr>
              <a:t>Programme: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84A249D-A9B4-FB93-3EA5-4B2750C02F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38763"/>
            <a:ext cx="10515600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fr-FR" dirty="0"/>
          </a:p>
          <a:p>
            <a:r>
              <a:rPr lang="fr-FR" dirty="0"/>
              <a:t>Motifs d’appels en cabinet</a:t>
            </a:r>
          </a:p>
          <a:p>
            <a:r>
              <a:rPr lang="fr-FR" dirty="0"/>
              <a:t>Littérature actuelle sur tri téléphonique en cabinet</a:t>
            </a:r>
          </a:p>
          <a:p>
            <a:r>
              <a:rPr lang="fr-FR" dirty="0"/>
              <a:t>Recommandations actuelles</a:t>
            </a:r>
          </a:p>
          <a:p>
            <a:r>
              <a:rPr lang="fr-FR" dirty="0"/>
              <a:t>Ce que dit la loi</a:t>
            </a:r>
          </a:p>
          <a:p>
            <a:r>
              <a:rPr lang="fr-FR" dirty="0"/>
              <a:t>Formation des interlocuteurs téléphoniques</a:t>
            </a:r>
          </a:p>
          <a:p>
            <a:r>
              <a:rPr lang="fr-FR" dirty="0"/>
              <a:t>Expérience à </a:t>
            </a:r>
            <a:r>
              <a:rPr lang="fr-FR" dirty="0" err="1"/>
              <a:t>Meinier</a:t>
            </a:r>
            <a:r>
              <a:rPr lang="fr-FR" dirty="0"/>
              <a:t> </a:t>
            </a:r>
          </a:p>
          <a:p>
            <a:r>
              <a:rPr lang="fr-FR" dirty="0"/>
              <a:t>Place de l’AI</a:t>
            </a:r>
          </a:p>
          <a:p>
            <a:r>
              <a:rPr lang="fr-FR" dirty="0"/>
              <a:t>Place de la télémédecine</a:t>
            </a:r>
          </a:p>
          <a:p>
            <a:r>
              <a:rPr lang="fr-FR" dirty="0" err="1"/>
              <a:t>Take</a:t>
            </a:r>
            <a:r>
              <a:rPr lang="fr-FR" dirty="0"/>
              <a:t>-home messages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073456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9CBBFB-EBC6-450C-E8DF-9C4AFFF55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FF0000"/>
                </a:solidFill>
              </a:rPr>
              <a:t>Motifs d’appels en cabinet médical: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03CF134-4AD7-ECD1-EA18-C4CD86DEB7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u="sng" dirty="0"/>
              <a:t>Administratif: 63%</a:t>
            </a:r>
          </a:p>
          <a:p>
            <a:pPr marL="0" indent="0">
              <a:buNone/>
            </a:pPr>
            <a:r>
              <a:rPr lang="fr-FR" dirty="0"/>
              <a:t>*prises de RDV/questions sur suivi à prévoir ou prévu</a:t>
            </a:r>
          </a:p>
          <a:p>
            <a:pPr marL="0" indent="0">
              <a:buNone/>
            </a:pPr>
            <a:r>
              <a:rPr lang="fr-FR" dirty="0"/>
              <a:t>*résultats </a:t>
            </a:r>
          </a:p>
          <a:p>
            <a:pPr marL="0" indent="0">
              <a:buNone/>
            </a:pPr>
            <a:r>
              <a:rPr lang="fr-FR" dirty="0"/>
              <a:t>*facturation</a:t>
            </a:r>
          </a:p>
          <a:p>
            <a:pPr marL="0" indent="0">
              <a:buNone/>
            </a:pPr>
            <a:r>
              <a:rPr lang="fr-FR" u="sng" dirty="0"/>
              <a:t>Médical: 37%</a:t>
            </a:r>
          </a:p>
          <a:p>
            <a:pPr marL="0" indent="0">
              <a:buNone/>
            </a:pPr>
            <a:r>
              <a:rPr lang="fr-FR" dirty="0"/>
              <a:t>*question sur symptômes et orientation pour soins</a:t>
            </a:r>
          </a:p>
          <a:p>
            <a:pPr marL="0" indent="0">
              <a:buNone/>
            </a:pPr>
            <a:r>
              <a:rPr lang="fr-FR" dirty="0"/>
              <a:t>*question sur traitement actuel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897802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3AB70E-7507-DD0E-E17A-5ACF06735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FF0000"/>
                </a:solidFill>
              </a:rPr>
              <a:t>Littérature actuelle: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843617F-8CAB-3018-4360-9BF110D96D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Tri téléphonique en cabinet?</a:t>
            </a:r>
          </a:p>
          <a:p>
            <a:r>
              <a:rPr lang="fr-FR" dirty="0"/>
              <a:t>Tri avec prise de signes vitaux?</a:t>
            </a:r>
          </a:p>
          <a:p>
            <a:r>
              <a:rPr lang="fr-FR" dirty="0"/>
              <a:t>Tri et télémédecine?</a:t>
            </a:r>
          </a:p>
        </p:txBody>
      </p:sp>
    </p:spTree>
    <p:extLst>
      <p:ext uri="{BB962C8B-B14F-4D97-AF65-F5344CB8AC3E}">
        <p14:creationId xmlns:p14="http://schemas.microsoft.com/office/powerpoint/2010/main" val="24785724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AC30DC-DB00-FF96-40DD-D6A70C3A2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FF0000"/>
                </a:solidFill>
              </a:rPr>
              <a:t>Ce que dit la loi: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79D03A20-96D4-A1B4-4624-24F038C3A2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60151" y="2072359"/>
            <a:ext cx="11769658" cy="2912236"/>
          </a:xfrm>
        </p:spPr>
      </p:pic>
    </p:spTree>
    <p:extLst>
      <p:ext uri="{BB962C8B-B14F-4D97-AF65-F5344CB8AC3E}">
        <p14:creationId xmlns:p14="http://schemas.microsoft.com/office/powerpoint/2010/main" val="15930452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488F5D-F188-8185-264F-79C744602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FF0000"/>
                </a:solidFill>
              </a:rPr>
              <a:t>Recommandations: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42D6AD59-8DA3-EEC9-5DE0-F92582B3E7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682154" y="112500"/>
            <a:ext cx="4671646" cy="6575249"/>
          </a:xfrm>
        </p:spPr>
      </p:pic>
    </p:spTree>
    <p:extLst>
      <p:ext uri="{BB962C8B-B14F-4D97-AF65-F5344CB8AC3E}">
        <p14:creationId xmlns:p14="http://schemas.microsoft.com/office/powerpoint/2010/main" val="5072184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0021B9-DB5E-5C99-DDE7-FA352EEB6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guide est composé de 7 modules:</a:t>
            </a:r>
          </a:p>
        </p:txBody>
      </p:sp>
      <p:pic>
        <p:nvPicPr>
          <p:cNvPr id="7" name="Espace réservé du contenu 6">
            <a:extLst>
              <a:ext uri="{FF2B5EF4-FFF2-40B4-BE49-F238E27FC236}">
                <a16:creationId xmlns:a16="http://schemas.microsoft.com/office/drawing/2014/main" id="{690E2BD3-B079-DBC6-7DF8-F43B8E144F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18010" y="1690688"/>
            <a:ext cx="8035590" cy="4241006"/>
          </a:xfrm>
        </p:spPr>
      </p:pic>
    </p:spTree>
    <p:extLst>
      <p:ext uri="{BB962C8B-B14F-4D97-AF65-F5344CB8AC3E}">
        <p14:creationId xmlns:p14="http://schemas.microsoft.com/office/powerpoint/2010/main" val="14157497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F65031-8A6E-62A1-8406-B4E912625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FF0000"/>
                </a:solidFill>
              </a:rPr>
              <a:t>Formation des assistantes: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CC1E640-6782-FA4F-C5E5-847A677FDF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Peu d’enseignement?</a:t>
            </a:r>
          </a:p>
          <a:p>
            <a:r>
              <a:rPr lang="fr-FR" dirty="0"/>
              <a:t>Formation sur le tas?</a:t>
            </a:r>
          </a:p>
          <a:p>
            <a:r>
              <a:rPr lang="fr-FR" dirty="0"/>
              <a:t>Formation « focus » pour les spécialités?</a:t>
            </a:r>
          </a:p>
          <a:p>
            <a:r>
              <a:rPr lang="fr-FR" dirty="0"/>
              <a:t>Et en médecine de premier recours?</a:t>
            </a:r>
          </a:p>
        </p:txBody>
      </p:sp>
    </p:spTree>
    <p:extLst>
      <p:ext uri="{BB962C8B-B14F-4D97-AF65-F5344CB8AC3E}">
        <p14:creationId xmlns:p14="http://schemas.microsoft.com/office/powerpoint/2010/main" val="18765282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F85BB87-FF50-5595-8D57-5AD5DA9401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FF0000"/>
                </a:solidFill>
              </a:rPr>
              <a:t>A la Maison de Santé de </a:t>
            </a:r>
            <a:r>
              <a:rPr lang="fr-FR" dirty="0" err="1">
                <a:solidFill>
                  <a:srgbClr val="FF0000"/>
                </a:solidFill>
              </a:rPr>
              <a:t>Meinier</a:t>
            </a:r>
            <a:r>
              <a:rPr lang="fr-FR" dirty="0">
                <a:solidFill>
                  <a:srgbClr val="FF0000"/>
                </a:solidFill>
              </a:rPr>
              <a:t>: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92EE7D25-4F12-41BC-7106-E9CAD1E06A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Compte des appels téléphoniques/ Statistiques des types d’appels</a:t>
            </a:r>
          </a:p>
          <a:p>
            <a:r>
              <a:rPr lang="fr-FR" dirty="0"/>
              <a:t>2 AM, 1 infirmière, 1 secrétaire médicale (3FTE)</a:t>
            </a:r>
          </a:p>
          <a:p>
            <a:r>
              <a:rPr lang="fr-FR" dirty="0"/>
              <a:t>3 MIG, 2 pédiatres et 1 psychologue (3FTE)</a:t>
            </a:r>
          </a:p>
          <a:p>
            <a:r>
              <a:rPr lang="fr-FR" dirty="0"/>
              <a:t>Local dédié pour la personne chargée du téléphone et triage</a:t>
            </a:r>
          </a:p>
          <a:p>
            <a:r>
              <a:rPr lang="fr-FR" dirty="0"/>
              <a:t>Accès au médecin présent à tout moment</a:t>
            </a:r>
          </a:p>
          <a:p>
            <a:r>
              <a:rPr lang="fr-FR" dirty="0"/>
              <a:t>Couverture croisée des médecins</a:t>
            </a:r>
          </a:p>
          <a:p>
            <a:r>
              <a:rPr lang="fr-FR" dirty="0"/>
              <a:t>Agendas prévus pour urgences, VAD possibles</a:t>
            </a:r>
          </a:p>
          <a:p>
            <a:r>
              <a:rPr lang="fr-FR" dirty="0"/>
              <a:t>Accès infirmières/RIAP pour patients chroniques</a:t>
            </a:r>
          </a:p>
          <a:p>
            <a:r>
              <a:rPr lang="fr-FR" dirty="0"/>
              <a:t>Tâches pour médecins dans dossier informatisé</a:t>
            </a:r>
          </a:p>
        </p:txBody>
      </p:sp>
    </p:spTree>
    <p:extLst>
      <p:ext uri="{BB962C8B-B14F-4D97-AF65-F5344CB8AC3E}">
        <p14:creationId xmlns:p14="http://schemas.microsoft.com/office/powerpoint/2010/main" val="28621321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365D8033-4E2E-8705-0C8A-435EBF5DBDCE}"/>
              </a:ext>
            </a:extLst>
          </p:cNvPr>
          <p:cNvSpPr txBox="1">
            <a:spLocks/>
          </p:cNvSpPr>
          <p:nvPr/>
        </p:nvSpPr>
        <p:spPr>
          <a:xfrm>
            <a:off x="838200" y="609600"/>
            <a:ext cx="10515600" cy="5567363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b="1" u="sng"/>
              <a:t>Objectifs: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r-FR"/>
              <a:t>-SECURITE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r-FR"/>
              <a:t>-QUALITE: communication/contenu/orientation patients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r-FR"/>
              <a:t>-FORMATION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r-FR"/>
              <a:t>-SATISFACTION DES PATIENTS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fr-FR"/>
          </a:p>
          <a:p>
            <a:pPr marL="0" indent="0">
              <a:buFont typeface="Arial" panose="020B0604020202020204" pitchFamily="34" charset="0"/>
              <a:buNone/>
            </a:pPr>
            <a:r>
              <a:rPr lang="fr-FR" b="1" u="sng"/>
              <a:t>Moyens: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r-FR"/>
              <a:t>-INTER-PROFESSIONNALITE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r-FR"/>
              <a:t>-ENSEIGNEMENT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r-FR"/>
              <a:t>-COMMUNICATION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r-FR"/>
              <a:t>-GUIDELINES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288157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48B3900-80C2-DB09-3F2C-BCC71D059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Répartition des appels téléphoniques: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0E3840-1277-2CB5-4F2E-114E6A6325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63% appels: motif administratif</a:t>
            </a:r>
          </a:p>
          <a:p>
            <a:r>
              <a:rPr lang="fr-FR" dirty="0"/>
              <a:t>37% appels: motif médical</a:t>
            </a:r>
          </a:p>
          <a:p>
            <a:pPr marL="0" indent="0">
              <a:buNone/>
            </a:pPr>
            <a:r>
              <a:rPr lang="fr-FR" dirty="0"/>
              <a:t>	*45%: RDV le même jour</a:t>
            </a:r>
          </a:p>
          <a:p>
            <a:pPr marL="0" indent="0">
              <a:buNone/>
            </a:pPr>
            <a:r>
              <a:rPr lang="fr-FR" dirty="0"/>
              <a:t>	*27%: RDV dans les 24h</a:t>
            </a:r>
          </a:p>
          <a:p>
            <a:pPr marL="0" indent="0">
              <a:buNone/>
            </a:pPr>
            <a:r>
              <a:rPr lang="fr-FR" dirty="0"/>
              <a:t>	*23%: conseils donnés</a:t>
            </a:r>
          </a:p>
          <a:p>
            <a:pPr marL="0" indent="0">
              <a:buNone/>
            </a:pPr>
            <a:r>
              <a:rPr lang="fr-FR" dirty="0"/>
              <a:t>	*5%: envoyé dans un service de garde</a:t>
            </a:r>
          </a:p>
        </p:txBody>
      </p:sp>
    </p:spTree>
    <p:extLst>
      <p:ext uri="{BB962C8B-B14F-4D97-AF65-F5344CB8AC3E}">
        <p14:creationId xmlns:p14="http://schemas.microsoft.com/office/powerpoint/2010/main" val="32179757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28B5A0-93A2-3F2E-3465-9B3A9479E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Formation MSM aux appels en cabinet: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AE15B56-E430-6254-06F1-D4669E4AD2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Sondage avec vignettes cliniques et liste des besoins des AM</a:t>
            </a:r>
          </a:p>
          <a:p>
            <a:r>
              <a:rPr lang="fr-FR" dirty="0"/>
              <a:t>KIT pour la pédiatrie</a:t>
            </a:r>
          </a:p>
          <a:p>
            <a:r>
              <a:rPr lang="fr-FR" dirty="0"/>
              <a:t>« Dr j’ai… » sur </a:t>
            </a:r>
            <a:r>
              <a:rPr lang="fr-FR" dirty="0" err="1"/>
              <a:t>Mediway</a:t>
            </a:r>
            <a:r>
              <a:rPr lang="fr-FR" dirty="0"/>
              <a:t> pour la pédiatrie et médecine adulte</a:t>
            </a:r>
          </a:p>
          <a:p>
            <a:r>
              <a:rPr lang="fr-FR" dirty="0"/>
              <a:t>Listes de </a:t>
            </a:r>
            <a:r>
              <a:rPr lang="fr-FR" dirty="0" err="1"/>
              <a:t>red</a:t>
            </a:r>
            <a:r>
              <a:rPr lang="fr-FR" dirty="0"/>
              <a:t> flags</a:t>
            </a:r>
          </a:p>
          <a:p>
            <a:r>
              <a:rPr lang="fr-FR" dirty="0"/>
              <a:t>Documentation appel et réponse donnée dans le dossier du patient, tâches….</a:t>
            </a:r>
          </a:p>
          <a:p>
            <a:r>
              <a:rPr lang="fr-FR" dirty="0"/>
              <a:t>CQ interprofessionnel: Relevé des appels, cas rediscutés en équipe</a:t>
            </a:r>
          </a:p>
          <a:p>
            <a:r>
              <a:rPr lang="fr-FR" dirty="0"/>
              <a:t>Exercices de simulations interprofessionnelles? </a:t>
            </a:r>
          </a:p>
        </p:txBody>
      </p:sp>
    </p:spTree>
    <p:extLst>
      <p:ext uri="{BB962C8B-B14F-4D97-AF65-F5344CB8AC3E}">
        <p14:creationId xmlns:p14="http://schemas.microsoft.com/office/powerpoint/2010/main" val="28916162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ED35EB-A16C-756E-5024-FD042E957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KIT: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9A3B2EF6-1B14-3CE8-CB82-C5AAFA64B5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83477" y="1220651"/>
            <a:ext cx="6625045" cy="4416697"/>
          </a:xfrm>
        </p:spPr>
      </p:pic>
    </p:spTree>
    <p:extLst>
      <p:ext uri="{BB962C8B-B14F-4D97-AF65-F5344CB8AC3E}">
        <p14:creationId xmlns:p14="http://schemas.microsoft.com/office/powerpoint/2010/main" val="18787868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238606-4248-7A29-7F0F-613DD5AC2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KIT: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ABBA0D45-10B5-99AE-CDEC-6BC8C95AE0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17225" y="1496868"/>
            <a:ext cx="8993530" cy="5361132"/>
          </a:xfrm>
        </p:spPr>
      </p:pic>
    </p:spTree>
    <p:extLst>
      <p:ext uri="{BB962C8B-B14F-4D97-AF65-F5344CB8AC3E}">
        <p14:creationId xmlns:p14="http://schemas.microsoft.com/office/powerpoint/2010/main" val="18417265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9F8F7CE-3BF3-1657-7C44-52CCB31BB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« Dr j’ai… »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9298A57A-8103-19C4-B2A5-80B4EB620C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152913" y="1825625"/>
            <a:ext cx="5886173" cy="4351338"/>
          </a:xfrm>
        </p:spPr>
      </p:pic>
    </p:spTree>
    <p:extLst>
      <p:ext uri="{BB962C8B-B14F-4D97-AF65-F5344CB8AC3E}">
        <p14:creationId xmlns:p14="http://schemas.microsoft.com/office/powerpoint/2010/main" val="37126561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0614C03-ECA5-0BC5-79BA-6AF212CF9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15F9A046-8F46-D997-BD85-C7834CBB08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811320" y="1837348"/>
            <a:ext cx="4569359" cy="4351338"/>
          </a:xfrm>
        </p:spPr>
      </p:pic>
    </p:spTree>
    <p:extLst>
      <p:ext uri="{BB962C8B-B14F-4D97-AF65-F5344CB8AC3E}">
        <p14:creationId xmlns:p14="http://schemas.microsoft.com/office/powerpoint/2010/main" val="37222602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CCE425-EDBC-0DED-1BFD-8A0588227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084D7EB8-E680-964C-0011-6D2E160E45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274367" y="1825625"/>
            <a:ext cx="5643265" cy="4351338"/>
          </a:xfrm>
        </p:spPr>
      </p:pic>
    </p:spTree>
    <p:extLst>
      <p:ext uri="{BB962C8B-B14F-4D97-AF65-F5344CB8AC3E}">
        <p14:creationId xmlns:p14="http://schemas.microsoft.com/office/powerpoint/2010/main" val="1062449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EA0CBF-CE62-CAC3-59B0-4E72C75545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Documentation dans le dossier: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E1F74668-7127-82A4-E294-2F5D03AC77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696901" y="1511523"/>
            <a:ext cx="7072132" cy="5218549"/>
          </a:xfrm>
        </p:spPr>
      </p:pic>
    </p:spTree>
    <p:extLst>
      <p:ext uri="{BB962C8B-B14F-4D97-AF65-F5344CB8AC3E}">
        <p14:creationId xmlns:p14="http://schemas.microsoft.com/office/powerpoint/2010/main" val="37964393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6E3802-A764-B934-D672-373F8E15E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Red flags: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937AC09-ED97-D4F8-1D51-EA5B871B35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« Le temps, c’est du muscle cardiaque, c’est du cerveau… »</a:t>
            </a:r>
          </a:p>
          <a:p>
            <a:r>
              <a:rPr lang="fr-FR" dirty="0"/>
              <a:t>Signes cliniques par téléphone</a:t>
            </a:r>
          </a:p>
          <a:p>
            <a:r>
              <a:rPr lang="fr-FR" dirty="0"/>
              <a:t>Risque suicidaire</a:t>
            </a:r>
          </a:p>
          <a:p>
            <a:r>
              <a:rPr lang="fr-FR" dirty="0"/>
              <a:t>Identifier les situations nécessitant des moyens non-disponibles en cabinet (diagnostic et traitement)</a:t>
            </a:r>
          </a:p>
          <a:p>
            <a:r>
              <a:rPr lang="fr-FR" dirty="0"/>
              <a:t>Pédiatrie: en fonction de l’âge, attitude parfois extrêmement différente</a:t>
            </a:r>
          </a:p>
          <a:p>
            <a:r>
              <a:rPr lang="fr-FR" dirty="0"/>
              <a:t>…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BAC10B7-63D8-54BB-45D6-C9A3F5EA25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4443" y="365126"/>
            <a:ext cx="1443403" cy="150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8270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28D91B-9F4C-7DC7-C895-D56DCA0CD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Revue des cas d’une journée: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03F9C10-AF9C-6BF4-7E4C-A3BEB645AF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Systèmes de tâches laissées au MT quotidiennement</a:t>
            </a:r>
          </a:p>
          <a:p>
            <a:r>
              <a:rPr lang="fr-FR" dirty="0"/>
              <a:t>Cas MIG/pédiatrie avec RDV ou guidance donnés</a:t>
            </a:r>
          </a:p>
          <a:p>
            <a:r>
              <a:rPr lang="fr-FR" dirty="0"/>
              <a:t>Si médecin absent, collègues disponibles</a:t>
            </a:r>
          </a:p>
        </p:txBody>
      </p:sp>
    </p:spTree>
    <p:extLst>
      <p:ext uri="{BB962C8B-B14F-4D97-AF65-F5344CB8AC3E}">
        <p14:creationId xmlns:p14="http://schemas.microsoft.com/office/powerpoint/2010/main" val="22989793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8DBC19-36C9-B217-8301-A4A5E1072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Et après: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FEB32D-2362-DF14-552D-5A895BD581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Cas mal évalués? Sur- ou sous-tri? Education/formation? CQ?</a:t>
            </a:r>
          </a:p>
          <a:p>
            <a:r>
              <a:rPr lang="fr-FR" dirty="0"/>
              <a:t>Différences de perceptions du degré d’urgence selon médecin? </a:t>
            </a:r>
          </a:p>
          <a:p>
            <a:r>
              <a:rPr lang="fr-FR" dirty="0"/>
              <a:t>Indicateurs à suivre? </a:t>
            </a:r>
          </a:p>
          <a:p>
            <a:r>
              <a:rPr lang="fr-FR" dirty="0"/>
              <a:t>Satisfaction des patients?</a:t>
            </a:r>
          </a:p>
        </p:txBody>
      </p:sp>
    </p:spTree>
    <p:extLst>
      <p:ext uri="{BB962C8B-B14F-4D97-AF65-F5344CB8AC3E}">
        <p14:creationId xmlns:p14="http://schemas.microsoft.com/office/powerpoint/2010/main" val="22073635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7207F2-8DD5-359E-BE74-3A9523270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FF0000"/>
                </a:solidFill>
              </a:rPr>
              <a:t>Place de la télémédecine: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C9533C-AB7E-8C0E-40DF-BDF9375856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Plateformes de consultations (</a:t>
            </a:r>
            <a:r>
              <a:rPr lang="fr-FR" dirty="0" err="1"/>
              <a:t>Medgate</a:t>
            </a:r>
            <a:r>
              <a:rPr lang="fr-FR" dirty="0"/>
              <a:t>…)</a:t>
            </a:r>
          </a:p>
          <a:p>
            <a:r>
              <a:rPr lang="fr-FR" dirty="0"/>
              <a:t>Vidéo-consultations: étude pédiatrie HUG</a:t>
            </a:r>
          </a:p>
          <a:p>
            <a:r>
              <a:rPr lang="fr-FR" dirty="0"/>
              <a:t>Bénéfices de l’appel en cabinet (téléphone, vidéo, photos…)</a:t>
            </a:r>
          </a:p>
          <a:p>
            <a:pPr marL="0" indent="0">
              <a:buNone/>
            </a:pPr>
            <a:r>
              <a:rPr lang="fr-FR" dirty="0"/>
              <a:t>	-accès au dossier du patient</a:t>
            </a:r>
          </a:p>
          <a:p>
            <a:pPr marL="0" indent="0">
              <a:buNone/>
            </a:pPr>
            <a:r>
              <a:rPr lang="fr-FR" dirty="0"/>
              <a:t>	-patient connu avec son contexte médical, familial et social</a:t>
            </a:r>
          </a:p>
          <a:p>
            <a:pPr marL="0" indent="0">
              <a:buNone/>
            </a:pPr>
            <a:r>
              <a:rPr lang="fr-FR" dirty="0"/>
              <a:t>	-suivi possible </a:t>
            </a:r>
          </a:p>
        </p:txBody>
      </p:sp>
    </p:spTree>
    <p:extLst>
      <p:ext uri="{BB962C8B-B14F-4D97-AF65-F5344CB8AC3E}">
        <p14:creationId xmlns:p14="http://schemas.microsoft.com/office/powerpoint/2010/main" val="40378401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DD75CA-6FEF-852F-96CA-FD1D4EF40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FF0000"/>
                </a:solidFill>
              </a:rPr>
              <a:t>IA et consultations urgentes: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0F1AC1C-D265-E577-23D0-B3FEA684F3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Applications pour orientation soins </a:t>
            </a:r>
          </a:p>
          <a:p>
            <a:r>
              <a:rPr lang="fr-FR" dirty="0"/>
              <a:t>Chat GPT</a:t>
            </a:r>
          </a:p>
          <a:p>
            <a:r>
              <a:rPr lang="fr-FR" dirty="0"/>
              <a:t>…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321807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525252-42DA-B804-22ED-6CB0A5603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FF0000"/>
                </a:solidFill>
              </a:rPr>
              <a:t>App HUG: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C6FB6598-C031-E476-E8D4-BE76913A00D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3326704" y="0"/>
            <a:ext cx="3212992" cy="6954792"/>
          </a:xfrm>
        </p:spPr>
      </p:pic>
      <p:pic>
        <p:nvPicPr>
          <p:cNvPr id="7" name="Espace réservé du contenu 4">
            <a:extLst>
              <a:ext uri="{FF2B5EF4-FFF2-40B4-BE49-F238E27FC236}">
                <a16:creationId xmlns:a16="http://schemas.microsoft.com/office/drawing/2014/main" id="{FC7E3D29-0EF9-8DCD-66AC-05577EAA90E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7017957" y="-1"/>
            <a:ext cx="3212992" cy="6954791"/>
          </a:xfrm>
        </p:spPr>
      </p:pic>
    </p:spTree>
    <p:extLst>
      <p:ext uri="{BB962C8B-B14F-4D97-AF65-F5344CB8AC3E}">
        <p14:creationId xmlns:p14="http://schemas.microsoft.com/office/powerpoint/2010/main" val="234172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54120F-A63E-52F0-7461-1B4618141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BE74757B-4E50-E968-4BB5-60637695A5E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423879" y="1825625"/>
            <a:ext cx="2010242" cy="4351338"/>
          </a:xfrm>
        </p:spPr>
      </p:pic>
      <p:pic>
        <p:nvPicPr>
          <p:cNvPr id="6" name="Espace réservé du contenu 4">
            <a:extLst>
              <a:ext uri="{FF2B5EF4-FFF2-40B4-BE49-F238E27FC236}">
                <a16:creationId xmlns:a16="http://schemas.microsoft.com/office/drawing/2014/main" id="{CD3DF278-55D5-6166-FAE2-37720EFB1A4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757879" y="1825625"/>
            <a:ext cx="2010242" cy="4351338"/>
          </a:xfrm>
        </p:spPr>
      </p:pic>
    </p:spTree>
    <p:extLst>
      <p:ext uri="{BB962C8B-B14F-4D97-AF65-F5344CB8AC3E}">
        <p14:creationId xmlns:p14="http://schemas.microsoft.com/office/powerpoint/2010/main" val="16178550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BBAB93-6A40-B1CF-C3EE-1FE65FFB3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3E002B0F-2ECF-A6C9-90C6-3993B14759B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423879" y="1825625"/>
            <a:ext cx="2010242" cy="4351338"/>
          </a:xfrm>
        </p:spPr>
      </p:pic>
      <p:pic>
        <p:nvPicPr>
          <p:cNvPr id="8" name="Espace réservé du contenu 7">
            <a:extLst>
              <a:ext uri="{FF2B5EF4-FFF2-40B4-BE49-F238E27FC236}">
                <a16:creationId xmlns:a16="http://schemas.microsoft.com/office/drawing/2014/main" id="{00AAB133-D184-692C-1738-63D15517CF8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757879" y="1825625"/>
            <a:ext cx="2010242" cy="4351338"/>
          </a:xfrm>
        </p:spPr>
      </p:pic>
    </p:spTree>
    <p:extLst>
      <p:ext uri="{BB962C8B-B14F-4D97-AF65-F5344CB8AC3E}">
        <p14:creationId xmlns:p14="http://schemas.microsoft.com/office/powerpoint/2010/main" val="24603484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BE4DD6-2ED1-9A48-3186-1DE3271ED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A36219DA-C483-1927-2A20-66815D9A739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423879" y="1825625"/>
            <a:ext cx="2010242" cy="4351338"/>
          </a:xfrm>
        </p:spPr>
      </p:pic>
      <p:pic>
        <p:nvPicPr>
          <p:cNvPr id="8" name="Espace réservé du contenu 7">
            <a:extLst>
              <a:ext uri="{FF2B5EF4-FFF2-40B4-BE49-F238E27FC236}">
                <a16:creationId xmlns:a16="http://schemas.microsoft.com/office/drawing/2014/main" id="{C665D0B9-2CF1-A887-C196-2D6ECF960E8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757879" y="1825625"/>
            <a:ext cx="2010242" cy="4351338"/>
          </a:xfrm>
        </p:spPr>
      </p:pic>
    </p:spTree>
    <p:extLst>
      <p:ext uri="{BB962C8B-B14F-4D97-AF65-F5344CB8AC3E}">
        <p14:creationId xmlns:p14="http://schemas.microsoft.com/office/powerpoint/2010/main" val="251914378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B95966-3D0D-037B-B137-44F93851C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FF0000"/>
                </a:solidFill>
              </a:rPr>
              <a:t>Et </a:t>
            </a:r>
            <a:r>
              <a:rPr lang="fr-FR" dirty="0" err="1">
                <a:solidFill>
                  <a:srgbClr val="FF0000"/>
                </a:solidFill>
              </a:rPr>
              <a:t>ChatGPT</a:t>
            </a:r>
            <a:r>
              <a:rPr lang="fr-FR" dirty="0">
                <a:solidFill>
                  <a:srgbClr val="FF0000"/>
                </a:solidFill>
              </a:rPr>
              <a:t>? </a:t>
            </a:r>
            <a:r>
              <a:rPr lang="fr-FR" dirty="0"/>
              <a:t>28/09/2024, free version.</a:t>
            </a:r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79F73CDB-1F4C-D8CA-6747-C10E2C5D9C6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2062" y="1766105"/>
            <a:ext cx="11352712" cy="3075525"/>
          </a:xfrm>
        </p:spPr>
      </p:pic>
      <p:sp>
        <p:nvSpPr>
          <p:cNvPr id="11" name="Espace réservé du contenu 10">
            <a:extLst>
              <a:ext uri="{FF2B5EF4-FFF2-40B4-BE49-F238E27FC236}">
                <a16:creationId xmlns:a16="http://schemas.microsoft.com/office/drawing/2014/main" id="{46945311-FF9A-A916-4FA2-69B91F6C9DC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85559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C2252E-0C80-83B7-7F2D-7EA97822F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5230" y="2442838"/>
            <a:ext cx="3703899" cy="45719"/>
          </a:xfrm>
        </p:spPr>
        <p:txBody>
          <a:bodyPr>
            <a:normAutofit fontScale="90000"/>
          </a:bodyPr>
          <a:lstStyle/>
          <a:p>
            <a:endParaRPr lang="fr-FR" dirty="0"/>
          </a:p>
        </p:txBody>
      </p:sp>
      <p:pic>
        <p:nvPicPr>
          <p:cNvPr id="4" name="Espace réservé du contenu 7">
            <a:extLst>
              <a:ext uri="{FF2B5EF4-FFF2-40B4-BE49-F238E27FC236}">
                <a16:creationId xmlns:a16="http://schemas.microsoft.com/office/drawing/2014/main" id="{FFAC6E59-BD0A-A0D9-DF73-5E329AF35C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4596" y="1006997"/>
            <a:ext cx="9312058" cy="5023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1761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du contenu 5">
            <a:extLst>
              <a:ext uri="{FF2B5EF4-FFF2-40B4-BE49-F238E27FC236}">
                <a16:creationId xmlns:a16="http://schemas.microsoft.com/office/drawing/2014/main" id="{5A345CF5-024A-B2D5-46A0-34E3F2F6B1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162" y="1250066"/>
            <a:ext cx="11275738" cy="4479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7792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du contenu 7">
            <a:extLst>
              <a:ext uri="{FF2B5EF4-FFF2-40B4-BE49-F238E27FC236}">
                <a16:creationId xmlns:a16="http://schemas.microsoft.com/office/drawing/2014/main" id="{DA153806-A791-5789-EBE1-7835F3E0FB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68" y="567160"/>
            <a:ext cx="11699203" cy="5609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66162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AC619A-E6A2-998E-F416-9CE4AC5F1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>
                <a:solidFill>
                  <a:srgbClr val="FF0000"/>
                </a:solidFill>
              </a:rPr>
              <a:t>Take</a:t>
            </a:r>
            <a:r>
              <a:rPr lang="fr-FR" dirty="0">
                <a:solidFill>
                  <a:srgbClr val="FF0000"/>
                </a:solidFill>
              </a:rPr>
              <a:t>-home messages: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2699203-FA09-E2BF-3BCC-05A9E38F08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3200" dirty="0"/>
              <a:t>Tri téléphonique: </a:t>
            </a:r>
          </a:p>
          <a:p>
            <a:endParaRPr lang="fr-FR" sz="3200" dirty="0"/>
          </a:p>
          <a:p>
            <a:pPr marL="457200" lvl="1" indent="0">
              <a:buNone/>
            </a:pPr>
            <a:r>
              <a:rPr lang="fr-FR" sz="3200" dirty="0"/>
              <a:t>- Sécurité, qualité, interprofessionnalité</a:t>
            </a:r>
          </a:p>
          <a:p>
            <a:pPr marL="457200" lvl="1" indent="0">
              <a:buNone/>
            </a:pPr>
            <a:r>
              <a:rPr lang="fr-FR" sz="3200" dirty="0"/>
              <a:t>*Formation des « trieurs »</a:t>
            </a:r>
          </a:p>
          <a:p>
            <a:pPr marL="457200" lvl="1" indent="0">
              <a:buNone/>
            </a:pPr>
            <a:r>
              <a:rPr lang="fr-FR" sz="3200"/>
              <a:t>*Setting</a:t>
            </a:r>
            <a:endParaRPr lang="fr-FR" sz="3200" dirty="0"/>
          </a:p>
          <a:p>
            <a:pPr marL="457200" lvl="1" indent="0">
              <a:buNone/>
            </a:pPr>
            <a:r>
              <a:rPr lang="fr-FR" sz="3200" dirty="0"/>
              <a:t>*Debriefings et CQ interprofessionnels</a:t>
            </a:r>
          </a:p>
          <a:p>
            <a:pPr marL="457200" lvl="1" indent="0">
              <a:buNone/>
            </a:pPr>
            <a:endParaRPr lang="fr-FR" sz="3200" dirty="0"/>
          </a:p>
          <a:p>
            <a:pPr marL="457200" lvl="1" indent="0">
              <a:buNone/>
            </a:pPr>
            <a:r>
              <a:rPr lang="fr-FR" sz="3200" dirty="0"/>
              <a:t>- Futur: intégration des techniques IA et télémédecine?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41129201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du contenu 4">
            <a:extLst>
              <a:ext uri="{FF2B5EF4-FFF2-40B4-BE49-F238E27FC236}">
                <a16:creationId xmlns:a16="http://schemas.microsoft.com/office/drawing/2014/main" id="{8AB2588A-FBA8-2BF6-968E-F16F4CD96F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5108" y="1825625"/>
            <a:ext cx="5801784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50204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du contenu 4">
            <a:extLst>
              <a:ext uri="{FF2B5EF4-FFF2-40B4-BE49-F238E27FC236}">
                <a16:creationId xmlns:a16="http://schemas.microsoft.com/office/drawing/2014/main" id="{B0C6FA9E-37DD-5167-98AE-9D985FEEA8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9692" y="949986"/>
            <a:ext cx="4618852" cy="5226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82178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57F6FA-244A-3CE4-27AD-3E1FF8E93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8754" y="2766218"/>
            <a:ext cx="10515600" cy="1325563"/>
          </a:xfrm>
        </p:spPr>
        <p:txBody>
          <a:bodyPr/>
          <a:lstStyle/>
          <a:p>
            <a:r>
              <a:rPr lang="fr-FR" b="1" dirty="0"/>
              <a:t>Merci pour votre attention!</a:t>
            </a:r>
          </a:p>
        </p:txBody>
      </p:sp>
    </p:spTree>
    <p:extLst>
      <p:ext uri="{BB962C8B-B14F-4D97-AF65-F5344CB8AC3E}">
        <p14:creationId xmlns:p14="http://schemas.microsoft.com/office/powerpoint/2010/main" val="306479978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2898</TotalTime>
  <Words>1027</Words>
  <Application>Microsoft Macintosh PowerPoint</Application>
  <PresentationFormat>Grand écran</PresentationFormat>
  <Paragraphs>164</Paragraphs>
  <Slides>39</Slides>
  <Notes>20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39</vt:i4>
      </vt:variant>
    </vt:vector>
  </HeadingPairs>
  <TitlesOfParts>
    <vt:vector size="43" baseType="lpstr">
      <vt:lpstr>Arial</vt:lpstr>
      <vt:lpstr>Calibri</vt:lpstr>
      <vt:lpstr>Calibri Light</vt:lpstr>
      <vt:lpstr>Thème Office</vt:lpstr>
      <vt:lpstr>Tri des appels au cabinet:</vt:lpstr>
      <vt:lpstr>Introduction:  - Qui sommes-nous? - Pourquoi ce sujet? Sécurité, qualité, formation, satisfaction - Statistiques suisses?</vt:lpstr>
      <vt:lpstr>Recours aux urgences (hôpital)/canton:</vt:lpstr>
      <vt:lpstr>Taux de recours aux urgences/coût:</vt:lpstr>
      <vt:lpstr>Urgences hôpital/consultations urgentes:</vt:lpstr>
      <vt:lpstr>Programme:</vt:lpstr>
      <vt:lpstr>Motifs d’appels en cabinet médical:</vt:lpstr>
      <vt:lpstr>Littérature actuelle:</vt:lpstr>
      <vt:lpstr>Ce que dit la loi:</vt:lpstr>
      <vt:lpstr>Recommandations:</vt:lpstr>
      <vt:lpstr>Le guide est composé de 7 modules:</vt:lpstr>
      <vt:lpstr>Formation des assistantes:</vt:lpstr>
      <vt:lpstr>A la Maison de Santé de Meinier:</vt:lpstr>
      <vt:lpstr>Présentation PowerPoint</vt:lpstr>
      <vt:lpstr>Répartition des appels téléphoniques:</vt:lpstr>
      <vt:lpstr>Formation MSM aux appels en cabinet:</vt:lpstr>
      <vt:lpstr>KIT:</vt:lpstr>
      <vt:lpstr>KIT:</vt:lpstr>
      <vt:lpstr>« Dr j’ai… »</vt:lpstr>
      <vt:lpstr>Présentation PowerPoint</vt:lpstr>
      <vt:lpstr>Présentation PowerPoint</vt:lpstr>
      <vt:lpstr>Documentation dans le dossier:</vt:lpstr>
      <vt:lpstr>Red flags:</vt:lpstr>
      <vt:lpstr>Revue des cas d’une journée:</vt:lpstr>
      <vt:lpstr>Et après:</vt:lpstr>
      <vt:lpstr>Place de la télémédecine:</vt:lpstr>
      <vt:lpstr>IA et consultations urgentes:</vt:lpstr>
      <vt:lpstr>App HUG:</vt:lpstr>
      <vt:lpstr>Présentation PowerPoint</vt:lpstr>
      <vt:lpstr>Présentation PowerPoint</vt:lpstr>
      <vt:lpstr>Présentation PowerPoint</vt:lpstr>
      <vt:lpstr>Et ChatGPT? 28/09/2024, free version.</vt:lpstr>
      <vt:lpstr>Présentation PowerPoint</vt:lpstr>
      <vt:lpstr>Présentation PowerPoint</vt:lpstr>
      <vt:lpstr>Présentation PowerPoint</vt:lpstr>
      <vt:lpstr>Take-home messages:</vt:lpstr>
      <vt:lpstr>Présentation PowerPoint</vt:lpstr>
      <vt:lpstr>Présentation PowerPoint</vt:lpstr>
      <vt:lpstr>Merci pour votre attention!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 des appels au cabinet:</dc:title>
  <dc:creator>Isabelle Gerard Madzar</dc:creator>
  <cp:lastModifiedBy>Isabelle Gerard Madzar</cp:lastModifiedBy>
  <cp:revision>35</cp:revision>
  <dcterms:created xsi:type="dcterms:W3CDTF">2024-07-02T19:50:41Z</dcterms:created>
  <dcterms:modified xsi:type="dcterms:W3CDTF">2024-10-20T16:04:53Z</dcterms:modified>
</cp:coreProperties>
</file>