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sldIdLst>
    <p:sldId id="256" r:id="rId2"/>
    <p:sldId id="257" r:id="rId3"/>
    <p:sldId id="260" r:id="rId4"/>
    <p:sldId id="258" r:id="rId5"/>
    <p:sldId id="259" r:id="rId6"/>
    <p:sldId id="273" r:id="rId7"/>
    <p:sldId id="456" r:id="rId8"/>
    <p:sldId id="271" r:id="rId9"/>
    <p:sldId id="268" r:id="rId10"/>
    <p:sldId id="457" r:id="rId11"/>
    <p:sldId id="272" r:id="rId12"/>
    <p:sldId id="284" r:id="rId13"/>
    <p:sldId id="461" r:id="rId14"/>
    <p:sldId id="470" r:id="rId15"/>
    <p:sldId id="491" r:id="rId16"/>
    <p:sldId id="463" r:id="rId17"/>
    <p:sldId id="478" r:id="rId18"/>
    <p:sldId id="464" r:id="rId19"/>
    <p:sldId id="465" r:id="rId20"/>
    <p:sldId id="489" r:id="rId21"/>
    <p:sldId id="447" r:id="rId22"/>
    <p:sldId id="467" r:id="rId23"/>
    <p:sldId id="473" r:id="rId24"/>
    <p:sldId id="487" r:id="rId25"/>
    <p:sldId id="492" r:id="rId26"/>
    <p:sldId id="493" r:id="rId27"/>
    <p:sldId id="494" r:id="rId28"/>
    <p:sldId id="495" r:id="rId29"/>
    <p:sldId id="496" r:id="rId30"/>
    <p:sldId id="497" r:id="rId31"/>
    <p:sldId id="508" r:id="rId32"/>
    <p:sldId id="500" r:id="rId33"/>
    <p:sldId id="498" r:id="rId34"/>
    <p:sldId id="499" r:id="rId35"/>
    <p:sldId id="502" r:id="rId36"/>
    <p:sldId id="501" r:id="rId37"/>
    <p:sldId id="482" r:id="rId38"/>
    <p:sldId id="506" r:id="rId39"/>
    <p:sldId id="503" r:id="rId40"/>
    <p:sldId id="504" r:id="rId41"/>
    <p:sldId id="505" r:id="rId42"/>
    <p:sldId id="484" r:id="rId43"/>
    <p:sldId id="510" r:id="rId44"/>
    <p:sldId id="485" r:id="rId45"/>
    <p:sldId id="350"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4F7675-9562-47AF-B8DF-CF4B0C1D9337}" v="5" dt="2024-11-11T15:51:48.29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39" autoAdjust="0"/>
    <p:restoredTop sz="94660"/>
  </p:normalViewPr>
  <p:slideViewPr>
    <p:cSldViewPr snapToGrid="0">
      <p:cViewPr varScale="1">
        <p:scale>
          <a:sx n="110" d="100"/>
          <a:sy n="110" d="100"/>
        </p:scale>
        <p:origin x="120" y="13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onello D'Oro" userId="8264afcfd6078b6f" providerId="LiveId" clId="{334F7675-9562-47AF-B8DF-CF4B0C1D9337}"/>
    <pc:docChg chg="undo custSel addSld delSld modSld">
      <pc:chgData name="Antonello D'Oro" userId="8264afcfd6078b6f" providerId="LiveId" clId="{334F7675-9562-47AF-B8DF-CF4B0C1D9337}" dt="2024-11-11T16:01:35.276" v="105" actId="680"/>
      <pc:docMkLst>
        <pc:docMk/>
      </pc:docMkLst>
      <pc:sldChg chg="modSp mod">
        <pc:chgData name="Antonello D'Oro" userId="8264afcfd6078b6f" providerId="LiveId" clId="{334F7675-9562-47AF-B8DF-CF4B0C1D9337}" dt="2024-11-11T15:49:23.715" v="18" actId="20577"/>
        <pc:sldMkLst>
          <pc:docMk/>
          <pc:sldMk cId="1091479699" sldId="256"/>
        </pc:sldMkLst>
        <pc:spChg chg="mod">
          <ac:chgData name="Antonello D'Oro" userId="8264afcfd6078b6f" providerId="LiveId" clId="{334F7675-9562-47AF-B8DF-CF4B0C1D9337}" dt="2024-11-11T15:49:23.715" v="18" actId="20577"/>
          <ac:spMkLst>
            <pc:docMk/>
            <pc:sldMk cId="1091479699" sldId="256"/>
            <ac:spMk id="2" creationId="{2A781975-19D4-466A-81D2-2106E2D9296F}"/>
          </ac:spMkLst>
        </pc:spChg>
      </pc:sldChg>
      <pc:sldChg chg="del">
        <pc:chgData name="Antonello D'Oro" userId="8264afcfd6078b6f" providerId="LiveId" clId="{334F7675-9562-47AF-B8DF-CF4B0C1D9337}" dt="2024-11-11T15:58:18.965" v="104" actId="2696"/>
        <pc:sldMkLst>
          <pc:docMk/>
          <pc:sldMk cId="2299012618" sldId="440"/>
        </pc:sldMkLst>
      </pc:sldChg>
      <pc:sldChg chg="modSp mod">
        <pc:chgData name="Antonello D'Oro" userId="8264afcfd6078b6f" providerId="LiveId" clId="{334F7675-9562-47AF-B8DF-CF4B0C1D9337}" dt="2024-11-11T15:53:31.681" v="102" actId="27636"/>
        <pc:sldMkLst>
          <pc:docMk/>
          <pc:sldMk cId="3017860194" sldId="447"/>
        </pc:sldMkLst>
        <pc:spChg chg="mod">
          <ac:chgData name="Antonello D'Oro" userId="8264afcfd6078b6f" providerId="LiveId" clId="{334F7675-9562-47AF-B8DF-CF4B0C1D9337}" dt="2024-11-11T15:53:31.681" v="102" actId="27636"/>
          <ac:spMkLst>
            <pc:docMk/>
            <pc:sldMk cId="3017860194" sldId="447"/>
            <ac:spMk id="3" creationId="{3C8C02E1-1369-054F-A1DB-0A9B077D2127}"/>
          </ac:spMkLst>
        </pc:spChg>
      </pc:sldChg>
      <pc:sldChg chg="addSp modSp">
        <pc:chgData name="Antonello D'Oro" userId="8264afcfd6078b6f" providerId="LiveId" clId="{334F7675-9562-47AF-B8DF-CF4B0C1D9337}" dt="2024-11-11T15:51:48.290" v="25" actId="1076"/>
        <pc:sldMkLst>
          <pc:docMk/>
          <pc:sldMk cId="2663997868" sldId="463"/>
        </pc:sldMkLst>
        <pc:picChg chg="add mod">
          <ac:chgData name="Antonello D'Oro" userId="8264afcfd6078b6f" providerId="LiveId" clId="{334F7675-9562-47AF-B8DF-CF4B0C1D9337}" dt="2024-11-11T15:51:48.290" v="25" actId="1076"/>
          <ac:picMkLst>
            <pc:docMk/>
            <pc:sldMk cId="2663997868" sldId="463"/>
            <ac:picMk id="1026" creationId="{BB74E6B2-F9FB-D39B-FFB7-E1345BF5E7EF}"/>
          </ac:picMkLst>
        </pc:picChg>
      </pc:sldChg>
      <pc:sldChg chg="modSp mod">
        <pc:chgData name="Antonello D'Oro" userId="8264afcfd6078b6f" providerId="LiveId" clId="{334F7675-9562-47AF-B8DF-CF4B0C1D9337}" dt="2024-11-11T15:50:18.675" v="20" actId="20577"/>
        <pc:sldMkLst>
          <pc:docMk/>
          <pc:sldMk cId="2538059044" sldId="470"/>
        </pc:sldMkLst>
        <pc:spChg chg="mod">
          <ac:chgData name="Antonello D'Oro" userId="8264afcfd6078b6f" providerId="LiveId" clId="{334F7675-9562-47AF-B8DF-CF4B0C1D9337}" dt="2024-11-11T15:50:18.675" v="20" actId="20577"/>
          <ac:spMkLst>
            <pc:docMk/>
            <pc:sldMk cId="2538059044" sldId="470"/>
            <ac:spMk id="3" creationId="{ED7B419C-6797-7F4D-9CD6-E5FD5CF08BB4}"/>
          </ac:spMkLst>
        </pc:spChg>
      </pc:sldChg>
      <pc:sldChg chg="del">
        <pc:chgData name="Antonello D'Oro" userId="8264afcfd6078b6f" providerId="LiveId" clId="{334F7675-9562-47AF-B8DF-CF4B0C1D9337}" dt="2024-11-11T15:58:13.756" v="103" actId="2696"/>
        <pc:sldMkLst>
          <pc:docMk/>
          <pc:sldMk cId="4075071423" sldId="507"/>
        </pc:sldMkLst>
      </pc:sldChg>
      <pc:sldChg chg="new">
        <pc:chgData name="Antonello D'Oro" userId="8264afcfd6078b6f" providerId="LiveId" clId="{334F7675-9562-47AF-B8DF-CF4B0C1D9337}" dt="2024-11-11T16:01:35.276" v="105" actId="680"/>
        <pc:sldMkLst>
          <pc:docMk/>
          <pc:sldMk cId="784948083" sldId="50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D4C16D4-7577-4F49-B004-0CB58A0AFC2F}" type="datetimeFigureOut">
              <a:rPr lang="fr-CH" smtClean="0"/>
              <a:t>13.11.2024</a:t>
            </a:fld>
            <a:endParaRPr lang="fr-CH"/>
          </a:p>
        </p:txBody>
      </p:sp>
      <p:sp>
        <p:nvSpPr>
          <p:cNvPr id="5" name="Footer Placeholder 4"/>
          <p:cNvSpPr>
            <a:spLocks noGrp="1"/>
          </p:cNvSpPr>
          <p:nvPr>
            <p:ph type="ftr" sz="quarter" idx="11"/>
          </p:nvPr>
        </p:nvSpPr>
        <p:spPr/>
        <p:txBody>
          <a:bodyPr/>
          <a:lstStyle/>
          <a:p>
            <a:endParaRPr lang="fr-CH"/>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374527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D4C16D4-7577-4F49-B004-0CB58A0AFC2F}" type="datetimeFigureOut">
              <a:rPr lang="fr-CH" smtClean="0"/>
              <a:t>13.11.2024</a:t>
            </a:fld>
            <a:endParaRPr lang="fr-CH"/>
          </a:p>
        </p:txBody>
      </p:sp>
      <p:sp>
        <p:nvSpPr>
          <p:cNvPr id="5" name="Footer Placeholder 4"/>
          <p:cNvSpPr>
            <a:spLocks noGrp="1"/>
          </p:cNvSpPr>
          <p:nvPr>
            <p:ph type="ftr" sz="quarter" idx="11"/>
          </p:nvPr>
        </p:nvSpPr>
        <p:spPr/>
        <p:txBody>
          <a:bodyPr/>
          <a:lstStyle/>
          <a:p>
            <a:endParaRPr lang="fr-CH"/>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3627869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AD4C16D4-7577-4F49-B004-0CB58A0AFC2F}" type="datetimeFigureOut">
              <a:rPr lang="fr-CH" smtClean="0"/>
              <a:t>13.11.2024</a:t>
            </a:fld>
            <a:endParaRPr lang="fr-CH"/>
          </a:p>
        </p:txBody>
      </p:sp>
      <p:sp>
        <p:nvSpPr>
          <p:cNvPr id="5" name="Footer Placeholder 4"/>
          <p:cNvSpPr>
            <a:spLocks noGrp="1"/>
          </p:cNvSpPr>
          <p:nvPr>
            <p:ph type="ftr" sz="quarter" idx="11"/>
          </p:nvPr>
        </p:nvSpPr>
        <p:spPr/>
        <p:txBody>
          <a:bodyPr/>
          <a:lstStyle/>
          <a:p>
            <a:endParaRPr lang="fr-CH"/>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3032675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D4C16D4-7577-4F49-B004-0CB58A0AFC2F}" type="datetimeFigureOut">
              <a:rPr lang="fr-CH" smtClean="0"/>
              <a:t>13.11.2024</a:t>
            </a:fld>
            <a:endParaRPr lang="fr-CH"/>
          </a:p>
        </p:txBody>
      </p:sp>
      <p:sp>
        <p:nvSpPr>
          <p:cNvPr id="6" name="Footer Placeholder 5"/>
          <p:cNvSpPr>
            <a:spLocks noGrp="1"/>
          </p:cNvSpPr>
          <p:nvPr>
            <p:ph type="ftr" sz="quarter" idx="11"/>
          </p:nvPr>
        </p:nvSpPr>
        <p:spPr/>
        <p:txBody>
          <a:bodyPr/>
          <a:lstStyle/>
          <a:p>
            <a:endParaRPr lang="fr-CH"/>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2249665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D4C16D4-7577-4F49-B004-0CB58A0AFC2F}" type="datetimeFigureOut">
              <a:rPr lang="fr-CH" smtClean="0"/>
              <a:t>13.11.2024</a:t>
            </a:fld>
            <a:endParaRPr lang="fr-CH"/>
          </a:p>
        </p:txBody>
      </p:sp>
      <p:sp>
        <p:nvSpPr>
          <p:cNvPr id="8" name="Footer Placeholder 7"/>
          <p:cNvSpPr>
            <a:spLocks noGrp="1"/>
          </p:cNvSpPr>
          <p:nvPr>
            <p:ph type="ftr" sz="quarter" idx="11"/>
          </p:nvPr>
        </p:nvSpPr>
        <p:spPr/>
        <p:txBody>
          <a:bodyPr/>
          <a:lstStyle/>
          <a:p>
            <a:endParaRPr lang="fr-CH"/>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872864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D4C16D4-7577-4F49-B004-0CB58A0AFC2F}" type="datetimeFigureOut">
              <a:rPr lang="fr-CH" smtClean="0"/>
              <a:t>13.11.2024</a:t>
            </a:fld>
            <a:endParaRPr lang="fr-CH"/>
          </a:p>
        </p:txBody>
      </p:sp>
      <p:sp>
        <p:nvSpPr>
          <p:cNvPr id="4" name="Footer Placeholder 3"/>
          <p:cNvSpPr>
            <a:spLocks noGrp="1"/>
          </p:cNvSpPr>
          <p:nvPr>
            <p:ph type="ftr" sz="quarter" idx="11"/>
          </p:nvPr>
        </p:nvSpPr>
        <p:spPr/>
        <p:txBody>
          <a:bodyPr/>
          <a:lstStyle/>
          <a:p>
            <a:endParaRPr lang="fr-CH"/>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93173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4C16D4-7577-4F49-B004-0CB58A0AFC2F}" type="datetimeFigureOut">
              <a:rPr lang="fr-CH" smtClean="0"/>
              <a:t>13.11.2024</a:t>
            </a:fld>
            <a:endParaRPr lang="fr-CH"/>
          </a:p>
        </p:txBody>
      </p:sp>
      <p:sp>
        <p:nvSpPr>
          <p:cNvPr id="3" name="Footer Placeholder 2"/>
          <p:cNvSpPr>
            <a:spLocks noGrp="1"/>
          </p:cNvSpPr>
          <p:nvPr>
            <p:ph type="ftr" sz="quarter" idx="11"/>
          </p:nvPr>
        </p:nvSpPr>
        <p:spPr/>
        <p:txBody>
          <a:bodyPr/>
          <a:lstStyle/>
          <a:p>
            <a:endParaRPr lang="fr-CH"/>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2883818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AD4C16D4-7577-4F49-B004-0CB58A0AFC2F}" type="datetimeFigureOut">
              <a:rPr lang="fr-CH" smtClean="0"/>
              <a:t>13.11.2024</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3592885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AD4C16D4-7577-4F49-B004-0CB58A0AFC2F}" type="datetimeFigureOut">
              <a:rPr lang="fr-CH" smtClean="0"/>
              <a:t>13.11.2024</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757058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AD4C16D4-7577-4F49-B004-0CB58A0AFC2F}" type="datetimeFigureOut">
              <a:rPr lang="fr-CH" smtClean="0"/>
              <a:t>13.11.2024</a:t>
            </a:fld>
            <a:endParaRPr lang="fr-CH"/>
          </a:p>
        </p:txBody>
      </p:sp>
      <p:sp>
        <p:nvSpPr>
          <p:cNvPr id="5" name="Footer Placeholder 4"/>
          <p:cNvSpPr>
            <a:spLocks noGrp="1"/>
          </p:cNvSpPr>
          <p:nvPr>
            <p:ph type="ftr" sz="quarter" idx="11"/>
          </p:nvPr>
        </p:nvSpPr>
        <p:spPr/>
        <p:txBody>
          <a:bodyPr/>
          <a:lstStyle/>
          <a:p>
            <a:endParaRPr lang="fr-CH"/>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3426633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AD4C16D4-7577-4F49-B004-0CB58A0AFC2F}" type="datetimeFigureOut">
              <a:rPr lang="fr-CH" smtClean="0"/>
              <a:t>13.11.2024</a:t>
            </a:fld>
            <a:endParaRPr lang="fr-CH"/>
          </a:p>
        </p:txBody>
      </p:sp>
      <p:sp>
        <p:nvSpPr>
          <p:cNvPr id="5" name="Footer Placeholder 4"/>
          <p:cNvSpPr>
            <a:spLocks noGrp="1"/>
          </p:cNvSpPr>
          <p:nvPr>
            <p:ph type="ftr" sz="quarter" idx="11"/>
          </p:nvPr>
        </p:nvSpPr>
        <p:spPr/>
        <p:txBody>
          <a:bodyPr/>
          <a:lstStyle/>
          <a:p>
            <a:endParaRPr lang="fr-CH"/>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875AF16-E41C-4156-8DA3-09296B67E6A2}" type="slidenum">
              <a:rPr lang="fr-CH" smtClean="0"/>
              <a:t>‹N°›</a:t>
            </a:fld>
            <a:endParaRPr lang="fr-CH"/>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84232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AD4C16D4-7577-4F49-B004-0CB58A0AFC2F}" type="datetimeFigureOut">
              <a:rPr lang="fr-CH" smtClean="0"/>
              <a:t>13.11.2024</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3646785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AD4C16D4-7577-4F49-B004-0CB58A0AFC2F}" type="datetimeFigureOut">
              <a:rPr lang="fr-CH" smtClean="0"/>
              <a:t>13.11.2024</a:t>
            </a:fld>
            <a:endParaRPr lang="fr-CH"/>
          </a:p>
        </p:txBody>
      </p:sp>
      <p:sp>
        <p:nvSpPr>
          <p:cNvPr id="6" name="Footer Placeholder 5"/>
          <p:cNvSpPr>
            <a:spLocks noGrp="1"/>
          </p:cNvSpPr>
          <p:nvPr>
            <p:ph type="ftr" sz="quarter" idx="11"/>
          </p:nvPr>
        </p:nvSpPr>
        <p:spPr/>
        <p:txBody>
          <a:bodyPr/>
          <a:lstStyle/>
          <a:p>
            <a:endParaRPr lang="fr-CH"/>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75AF16-E41C-4156-8DA3-09296B67E6A2}" type="slidenum">
              <a:rPr lang="fr-CH" smtClean="0"/>
              <a:t>‹N°›</a:t>
            </a:fld>
            <a:endParaRPr lang="fr-CH"/>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03924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AD4C16D4-7577-4F49-B004-0CB58A0AFC2F}" type="datetimeFigureOut">
              <a:rPr lang="fr-CH" smtClean="0"/>
              <a:t>13.11.2024</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2614161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D4C16D4-7577-4F49-B004-0CB58A0AFC2F}" type="datetimeFigureOut">
              <a:rPr lang="fr-CH" smtClean="0"/>
              <a:t>13.11.2024</a:t>
            </a:fld>
            <a:endParaRPr lang="fr-CH"/>
          </a:p>
        </p:txBody>
      </p:sp>
      <p:sp>
        <p:nvSpPr>
          <p:cNvPr id="5" name="Footer Placeholder 4"/>
          <p:cNvSpPr>
            <a:spLocks noGrp="1"/>
          </p:cNvSpPr>
          <p:nvPr>
            <p:ph type="ftr" sz="quarter" idx="11"/>
          </p:nvPr>
        </p:nvSpPr>
        <p:spPr/>
        <p:txBody>
          <a:bodyPr/>
          <a:lstStyle/>
          <a:p>
            <a:endParaRPr lang="fr-CH"/>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3611618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D4C16D4-7577-4F49-B004-0CB58A0AFC2F}" type="datetimeFigureOut">
              <a:rPr lang="fr-CH" smtClean="0"/>
              <a:t>13.11.2024</a:t>
            </a:fld>
            <a:endParaRPr lang="fr-CH"/>
          </a:p>
        </p:txBody>
      </p:sp>
      <p:sp>
        <p:nvSpPr>
          <p:cNvPr id="5" name="Footer Placeholder 4"/>
          <p:cNvSpPr>
            <a:spLocks noGrp="1"/>
          </p:cNvSpPr>
          <p:nvPr>
            <p:ph type="ftr" sz="quarter" idx="11"/>
          </p:nvPr>
        </p:nvSpPr>
        <p:spPr/>
        <p:txBody>
          <a:bodyPr/>
          <a:lstStyle/>
          <a:p>
            <a:endParaRPr lang="fr-CH"/>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75AF16-E41C-4156-8DA3-09296B67E6A2}" type="slidenum">
              <a:rPr lang="fr-CH" smtClean="0"/>
              <a:t>‹N°›</a:t>
            </a:fld>
            <a:endParaRPr lang="fr-CH"/>
          </a:p>
        </p:txBody>
      </p:sp>
    </p:spTree>
    <p:extLst>
      <p:ext uri="{BB962C8B-B14F-4D97-AF65-F5344CB8AC3E}">
        <p14:creationId xmlns:p14="http://schemas.microsoft.com/office/powerpoint/2010/main" val="769249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D4C16D4-7577-4F49-B004-0CB58A0AFC2F}" type="datetimeFigureOut">
              <a:rPr lang="fr-CH" smtClean="0"/>
              <a:t>13.11.2024</a:t>
            </a:fld>
            <a:endParaRPr lang="fr-CH"/>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CH"/>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875AF16-E41C-4156-8DA3-09296B67E6A2}" type="slidenum">
              <a:rPr lang="fr-CH" smtClean="0"/>
              <a:t>‹N°›</a:t>
            </a:fld>
            <a:endParaRPr lang="fr-CH"/>
          </a:p>
        </p:txBody>
      </p:sp>
    </p:spTree>
    <p:extLst>
      <p:ext uri="{BB962C8B-B14F-4D97-AF65-F5344CB8AC3E}">
        <p14:creationId xmlns:p14="http://schemas.microsoft.com/office/powerpoint/2010/main" val="275474393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7.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781975-19D4-466A-81D2-2106E2D9296F}"/>
              </a:ext>
            </a:extLst>
          </p:cNvPr>
          <p:cNvSpPr>
            <a:spLocks noGrp="1"/>
          </p:cNvSpPr>
          <p:nvPr>
            <p:ph type="ctrTitle"/>
          </p:nvPr>
        </p:nvSpPr>
        <p:spPr>
          <a:xfrm>
            <a:off x="1935805" y="281353"/>
            <a:ext cx="9568808" cy="3036277"/>
          </a:xfrm>
        </p:spPr>
        <p:txBody>
          <a:bodyPr>
            <a:normAutofit fontScale="90000"/>
          </a:bodyPr>
          <a:lstStyle/>
          <a:p>
            <a:r>
              <a:rPr lang="fr-CH" dirty="0">
                <a:solidFill>
                  <a:schemeClr val="tx1"/>
                </a:solidFill>
              </a:rPr>
              <a:t> </a:t>
            </a:r>
            <a:r>
              <a:rPr lang="fr-CH" dirty="0">
                <a:solidFill>
                  <a:srgbClr val="FF0000"/>
                </a:solidFill>
              </a:rPr>
              <a:t> </a:t>
            </a:r>
            <a:br>
              <a:rPr lang="fr-CH" dirty="0">
                <a:solidFill>
                  <a:srgbClr val="FF0000"/>
                </a:solidFill>
              </a:rPr>
            </a:br>
            <a:r>
              <a:rPr lang="fr-CH" sz="3100" dirty="0">
                <a:solidFill>
                  <a:srgbClr val="FF0000"/>
                </a:solidFill>
              </a:rPr>
              <a:t>Intérêt du microbiote dans  l’obésité et les troubles métaboliques</a:t>
            </a:r>
            <a:br>
              <a:rPr lang="fr-CH" sz="3100" dirty="0">
                <a:solidFill>
                  <a:srgbClr val="FF0000"/>
                </a:solidFill>
              </a:rPr>
            </a:br>
            <a:r>
              <a:rPr lang="fr-CH" dirty="0">
                <a:solidFill>
                  <a:srgbClr val="FF0000"/>
                </a:solidFill>
              </a:rPr>
              <a:t> </a:t>
            </a:r>
            <a:br>
              <a:rPr lang="fr-CH" dirty="0">
                <a:solidFill>
                  <a:srgbClr val="FF0000"/>
                </a:solidFill>
              </a:rPr>
            </a:br>
            <a:r>
              <a:rPr lang="fr-CH" dirty="0">
                <a:solidFill>
                  <a:srgbClr val="FF0000"/>
                </a:solidFill>
              </a:rPr>
              <a:t> </a:t>
            </a:r>
          </a:p>
        </p:txBody>
      </p:sp>
      <p:sp>
        <p:nvSpPr>
          <p:cNvPr id="3" name="Sous-titre 2">
            <a:extLst>
              <a:ext uri="{FF2B5EF4-FFF2-40B4-BE49-F238E27FC236}">
                <a16:creationId xmlns:a16="http://schemas.microsoft.com/office/drawing/2014/main" id="{7151116B-5606-4C69-8E4B-F574442F1C9D}"/>
              </a:ext>
            </a:extLst>
          </p:cNvPr>
          <p:cNvSpPr>
            <a:spLocks noGrp="1"/>
          </p:cNvSpPr>
          <p:nvPr>
            <p:ph type="subTitle" idx="1"/>
          </p:nvPr>
        </p:nvSpPr>
        <p:spPr/>
        <p:txBody>
          <a:bodyPr/>
          <a:lstStyle/>
          <a:p>
            <a:r>
              <a:rPr lang="fr-CH" dirty="0"/>
              <a:t>.</a:t>
            </a:r>
          </a:p>
        </p:txBody>
      </p:sp>
      <p:sp>
        <p:nvSpPr>
          <p:cNvPr id="7" name="ZoneTexte 6">
            <a:extLst>
              <a:ext uri="{FF2B5EF4-FFF2-40B4-BE49-F238E27FC236}">
                <a16:creationId xmlns:a16="http://schemas.microsoft.com/office/drawing/2014/main" id="{BB64A2AB-4C7D-4646-B938-CF54023965E4}"/>
              </a:ext>
            </a:extLst>
          </p:cNvPr>
          <p:cNvSpPr txBox="1"/>
          <p:nvPr/>
        </p:nvSpPr>
        <p:spPr>
          <a:xfrm>
            <a:off x="8897510" y="5731000"/>
            <a:ext cx="3220278" cy="461665"/>
          </a:xfrm>
          <a:prstGeom prst="rect">
            <a:avLst/>
          </a:prstGeom>
          <a:noFill/>
        </p:spPr>
        <p:txBody>
          <a:bodyPr wrap="square" rtlCol="0">
            <a:spAutoFit/>
          </a:bodyPr>
          <a:lstStyle/>
          <a:p>
            <a:r>
              <a:rPr lang="fr-FR" sz="1200" dirty="0"/>
              <a:t> </a:t>
            </a:r>
          </a:p>
          <a:p>
            <a:r>
              <a:rPr lang="fr-FR" sz="1200" dirty="0"/>
              <a:t> </a:t>
            </a:r>
          </a:p>
        </p:txBody>
      </p:sp>
      <p:pic>
        <p:nvPicPr>
          <p:cNvPr id="4" name="Image 3">
            <a:extLst>
              <a:ext uri="{FF2B5EF4-FFF2-40B4-BE49-F238E27FC236}">
                <a16:creationId xmlns:a16="http://schemas.microsoft.com/office/drawing/2014/main" id="{6B83F9A0-3B08-F14E-BE74-C0BB714E34C4}"/>
              </a:ext>
            </a:extLst>
          </p:cNvPr>
          <p:cNvPicPr>
            <a:picLocks noChangeAspect="1"/>
          </p:cNvPicPr>
          <p:nvPr/>
        </p:nvPicPr>
        <p:blipFill>
          <a:blip r:embed="rId2"/>
          <a:stretch>
            <a:fillRect/>
          </a:stretch>
        </p:blipFill>
        <p:spPr>
          <a:xfrm>
            <a:off x="1935805" y="2701793"/>
            <a:ext cx="4051923" cy="2691423"/>
          </a:xfrm>
          <a:prstGeom prst="rect">
            <a:avLst/>
          </a:prstGeom>
        </p:spPr>
      </p:pic>
      <p:sp>
        <p:nvSpPr>
          <p:cNvPr id="5" name="ZoneTexte 4">
            <a:extLst>
              <a:ext uri="{FF2B5EF4-FFF2-40B4-BE49-F238E27FC236}">
                <a16:creationId xmlns:a16="http://schemas.microsoft.com/office/drawing/2014/main" id="{36A6D7A9-D081-F846-802C-74A558457B85}"/>
              </a:ext>
            </a:extLst>
          </p:cNvPr>
          <p:cNvSpPr txBox="1"/>
          <p:nvPr/>
        </p:nvSpPr>
        <p:spPr>
          <a:xfrm>
            <a:off x="1935805" y="5990492"/>
            <a:ext cx="8192933" cy="307777"/>
          </a:xfrm>
          <a:prstGeom prst="rect">
            <a:avLst/>
          </a:prstGeom>
          <a:noFill/>
        </p:spPr>
        <p:txBody>
          <a:bodyPr wrap="square" rtlCol="0">
            <a:spAutoFit/>
          </a:bodyPr>
          <a:lstStyle/>
          <a:p>
            <a:r>
              <a:rPr lang="fr-FR" sz="1400" dirty="0">
                <a:latin typeface="+mj-lt"/>
              </a:rPr>
              <a:t>Présentation 14 novembre 2024 par Dr Antonello </a:t>
            </a:r>
            <a:r>
              <a:rPr lang="fr-FR" sz="1400" dirty="0" err="1">
                <a:latin typeface="+mj-lt"/>
              </a:rPr>
              <a:t>D’oro</a:t>
            </a:r>
            <a:endParaRPr lang="fr-FR" sz="1400" dirty="0">
              <a:latin typeface="+mj-lt"/>
            </a:endParaRPr>
          </a:p>
        </p:txBody>
      </p:sp>
    </p:spTree>
    <p:extLst>
      <p:ext uri="{BB962C8B-B14F-4D97-AF65-F5344CB8AC3E}">
        <p14:creationId xmlns:p14="http://schemas.microsoft.com/office/powerpoint/2010/main" val="1091479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2D1EF-65B4-0341-859B-03F02213FAE8}"/>
              </a:ext>
            </a:extLst>
          </p:cNvPr>
          <p:cNvSpPr>
            <a:spLocks noGrp="1"/>
          </p:cNvSpPr>
          <p:nvPr>
            <p:ph type="title"/>
          </p:nvPr>
        </p:nvSpPr>
        <p:spPr>
          <a:xfrm>
            <a:off x="2592925" y="624110"/>
            <a:ext cx="8911687" cy="707979"/>
          </a:xfrm>
        </p:spPr>
        <p:txBody>
          <a:bodyPr>
            <a:normAutofit fontScale="90000"/>
          </a:bodyPr>
          <a:lstStyle/>
          <a:p>
            <a:r>
              <a:rPr lang="fr-FR" dirty="0">
                <a:solidFill>
                  <a:srgbClr val="FF0000"/>
                </a:solidFill>
              </a:rPr>
              <a:t>Quelques notions de base sur le </a:t>
            </a:r>
            <a:r>
              <a:rPr lang="fr-FR" dirty="0" err="1">
                <a:solidFill>
                  <a:srgbClr val="FF0000"/>
                </a:solidFill>
              </a:rPr>
              <a:t>microbiote</a:t>
            </a:r>
            <a:endParaRPr lang="fr-FR" dirty="0">
              <a:solidFill>
                <a:srgbClr val="FF0000"/>
              </a:solidFill>
            </a:endParaRPr>
          </a:p>
        </p:txBody>
      </p:sp>
      <p:sp>
        <p:nvSpPr>
          <p:cNvPr id="3" name="Espace réservé du contenu 2">
            <a:extLst>
              <a:ext uri="{FF2B5EF4-FFF2-40B4-BE49-F238E27FC236}">
                <a16:creationId xmlns:a16="http://schemas.microsoft.com/office/drawing/2014/main" id="{AF43C512-54A3-814F-AB93-E3494BA87E2E}"/>
              </a:ext>
            </a:extLst>
          </p:cNvPr>
          <p:cNvSpPr>
            <a:spLocks noGrp="1"/>
          </p:cNvSpPr>
          <p:nvPr>
            <p:ph idx="1"/>
          </p:nvPr>
        </p:nvSpPr>
        <p:spPr>
          <a:xfrm>
            <a:off x="2589212" y="1332089"/>
            <a:ext cx="8915400" cy="4579133"/>
          </a:xfrm>
        </p:spPr>
        <p:txBody>
          <a:bodyPr/>
          <a:lstStyle/>
          <a:p>
            <a:r>
              <a:rPr lang="fr-FR" dirty="0"/>
              <a:t>Ecosystème digestif composé de micro-organismes</a:t>
            </a:r>
          </a:p>
          <a:p>
            <a:r>
              <a:rPr lang="fr-FR" dirty="0"/>
              <a:t>Communauté écologique comprenant des symbiotes, commensaux et pathogènes</a:t>
            </a:r>
          </a:p>
          <a:p>
            <a:r>
              <a:rPr lang="fr-FR" dirty="0"/>
              <a:t>100 000 milliards de bactéries</a:t>
            </a:r>
          </a:p>
          <a:p>
            <a:r>
              <a:rPr lang="fr-FR" dirty="0"/>
              <a:t>1000 espèces</a:t>
            </a:r>
          </a:p>
          <a:p>
            <a:r>
              <a:rPr lang="fr-FR" dirty="0"/>
              <a:t>Poids entre 1 à 2 kg</a:t>
            </a:r>
          </a:p>
          <a:p>
            <a:pPr marL="0" indent="0">
              <a:buNone/>
            </a:pPr>
            <a:endParaRPr lang="fr-FR" dirty="0"/>
          </a:p>
        </p:txBody>
      </p:sp>
      <p:pic>
        <p:nvPicPr>
          <p:cNvPr id="6" name="Image 5">
            <a:extLst>
              <a:ext uri="{FF2B5EF4-FFF2-40B4-BE49-F238E27FC236}">
                <a16:creationId xmlns:a16="http://schemas.microsoft.com/office/drawing/2014/main" id="{428FF1DA-CF3F-4F41-B8BD-0A6A4BA1A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3028" y="4213411"/>
            <a:ext cx="3737963" cy="2093259"/>
          </a:xfrm>
          <a:prstGeom prst="rect">
            <a:avLst/>
          </a:prstGeom>
        </p:spPr>
      </p:pic>
    </p:spTree>
    <p:extLst>
      <p:ext uri="{BB962C8B-B14F-4D97-AF65-F5344CB8AC3E}">
        <p14:creationId xmlns:p14="http://schemas.microsoft.com/office/powerpoint/2010/main" val="104411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5B5665-D1BC-A94F-8812-A0490AB9C6BD}"/>
              </a:ext>
            </a:extLst>
          </p:cNvPr>
          <p:cNvSpPr>
            <a:spLocks noGrp="1"/>
          </p:cNvSpPr>
          <p:nvPr>
            <p:ph type="title"/>
          </p:nvPr>
        </p:nvSpPr>
        <p:spPr>
          <a:xfrm>
            <a:off x="2379785" y="624110"/>
            <a:ext cx="9124827" cy="1136957"/>
          </a:xfrm>
        </p:spPr>
        <p:txBody>
          <a:bodyPr>
            <a:normAutofit fontScale="90000"/>
          </a:bodyPr>
          <a:lstStyle/>
          <a:p>
            <a:r>
              <a:rPr lang="fr-FR" dirty="0">
                <a:solidFill>
                  <a:srgbClr val="FF0000"/>
                </a:solidFill>
              </a:rPr>
              <a:t>Quelques notions de base sur le </a:t>
            </a:r>
            <a:r>
              <a:rPr lang="fr-FR" dirty="0" err="1">
                <a:solidFill>
                  <a:srgbClr val="FF0000"/>
                </a:solidFill>
              </a:rPr>
              <a:t>microbiome</a:t>
            </a:r>
            <a:endParaRPr lang="fr-FR" dirty="0"/>
          </a:p>
        </p:txBody>
      </p:sp>
      <p:sp>
        <p:nvSpPr>
          <p:cNvPr id="3" name="Espace réservé du contenu 2">
            <a:extLst>
              <a:ext uri="{FF2B5EF4-FFF2-40B4-BE49-F238E27FC236}">
                <a16:creationId xmlns:a16="http://schemas.microsoft.com/office/drawing/2014/main" id="{BB7D91C4-5533-8549-9259-58D9FF4399FC}"/>
              </a:ext>
            </a:extLst>
          </p:cNvPr>
          <p:cNvSpPr>
            <a:spLocks noGrp="1"/>
          </p:cNvSpPr>
          <p:nvPr>
            <p:ph idx="1"/>
          </p:nvPr>
        </p:nvSpPr>
        <p:spPr>
          <a:xfrm>
            <a:off x="2589212" y="1569156"/>
            <a:ext cx="8915400" cy="4342066"/>
          </a:xfrm>
        </p:spPr>
        <p:txBody>
          <a:bodyPr>
            <a:normAutofit lnSpcReduction="10000"/>
          </a:bodyPr>
          <a:lstStyle/>
          <a:p>
            <a:r>
              <a:rPr lang="fr-FR" dirty="0"/>
              <a:t>5 millions de gènes (</a:t>
            </a:r>
            <a:r>
              <a:rPr lang="fr-FR" dirty="0" err="1"/>
              <a:t>microbiome</a:t>
            </a:r>
            <a:r>
              <a:rPr lang="fr-FR" dirty="0"/>
              <a:t>) comparés à 23000 gênes humains</a:t>
            </a:r>
          </a:p>
          <a:p>
            <a:r>
              <a:rPr lang="fr-FR" dirty="0"/>
              <a:t>Théorie de l’</a:t>
            </a:r>
            <a:r>
              <a:rPr lang="fr-FR" dirty="0" err="1"/>
              <a:t>hologénome</a:t>
            </a:r>
            <a:r>
              <a:rPr lang="fr-FR" dirty="0"/>
              <a:t> (gènes humains + microbiens)</a:t>
            </a:r>
          </a:p>
          <a:p>
            <a:r>
              <a:rPr lang="fr-FR" dirty="0"/>
              <a:t>Capacité d’amener de la variation génétique</a:t>
            </a:r>
          </a:p>
          <a:p>
            <a:pPr lvl="1"/>
            <a:r>
              <a:rPr lang="fr-FR" dirty="0"/>
              <a:t>Transfert horizontal des gênes</a:t>
            </a:r>
          </a:p>
          <a:p>
            <a:pPr lvl="1"/>
            <a:r>
              <a:rPr lang="fr-FR" dirty="0"/>
              <a:t>Amplification microbienne</a:t>
            </a:r>
          </a:p>
          <a:p>
            <a:pPr lvl="1"/>
            <a:r>
              <a:rPr lang="fr-FR" dirty="0"/>
              <a:t>Acquisition de nouvelles souches</a:t>
            </a:r>
          </a:p>
          <a:p>
            <a:pPr marL="457200" lvl="1" indent="0">
              <a:buNone/>
            </a:pPr>
            <a:endParaRPr lang="fr-FR" dirty="0"/>
          </a:p>
          <a:p>
            <a:pPr marL="457200" lvl="1" indent="0">
              <a:buNone/>
            </a:pPr>
            <a:r>
              <a:rPr lang="fr-FR" sz="1800" dirty="0"/>
              <a:t>Les variations génétiques pour l’être humain par les microbes de l’intestin est vital pour l’évolution de l’espèce.</a:t>
            </a:r>
          </a:p>
          <a:p>
            <a:pPr marL="457200" lvl="1" indent="0">
              <a:buNone/>
            </a:pPr>
            <a:r>
              <a:rPr lang="fr-FR" sz="1800" u="sng" dirty="0"/>
              <a:t>La perte des espèces du </a:t>
            </a:r>
            <a:r>
              <a:rPr lang="fr-FR" sz="1800" u="sng" dirty="0" err="1"/>
              <a:t>microbiote</a:t>
            </a:r>
            <a:r>
              <a:rPr lang="fr-FR" sz="1800" u="sng" dirty="0"/>
              <a:t> intestinal est un phénomène sans précédent du à notre alimentation appauvrie (western </a:t>
            </a:r>
            <a:r>
              <a:rPr lang="fr-FR" sz="1800" u="sng" dirty="0" err="1"/>
              <a:t>diet</a:t>
            </a:r>
            <a:r>
              <a:rPr lang="fr-FR" sz="1800" u="sng" dirty="0"/>
              <a:t>) et à nos modes de vie et cela nuit à la santé de l’être humain avec impact sur les futures générations.</a:t>
            </a:r>
          </a:p>
          <a:p>
            <a:pPr lvl="1"/>
            <a:endParaRPr lang="fr-FR" sz="1800" dirty="0"/>
          </a:p>
          <a:p>
            <a:pPr marL="457200" lvl="1" indent="0">
              <a:buNone/>
            </a:pPr>
            <a:endParaRPr lang="fr-FR" dirty="0"/>
          </a:p>
          <a:p>
            <a:pPr marL="0" indent="0">
              <a:buNone/>
            </a:pPr>
            <a:endParaRPr lang="fr-FR" dirty="0"/>
          </a:p>
          <a:p>
            <a:pPr marL="457200" lvl="1" indent="0">
              <a:buNone/>
            </a:pPr>
            <a:endParaRPr lang="fr-FR" dirty="0"/>
          </a:p>
        </p:txBody>
      </p:sp>
      <p:pic>
        <p:nvPicPr>
          <p:cNvPr id="4" name="Image 3">
            <a:extLst>
              <a:ext uri="{FF2B5EF4-FFF2-40B4-BE49-F238E27FC236}">
                <a16:creationId xmlns:a16="http://schemas.microsoft.com/office/drawing/2014/main" id="{981B8200-A823-694B-999C-66FBC5668BD2}"/>
              </a:ext>
            </a:extLst>
          </p:cNvPr>
          <p:cNvPicPr>
            <a:picLocks noChangeAspect="1"/>
          </p:cNvPicPr>
          <p:nvPr/>
        </p:nvPicPr>
        <p:blipFill>
          <a:blip r:embed="rId2"/>
          <a:stretch>
            <a:fillRect/>
          </a:stretch>
        </p:blipFill>
        <p:spPr>
          <a:xfrm>
            <a:off x="9313334" y="2034778"/>
            <a:ext cx="2517422" cy="1938911"/>
          </a:xfrm>
          <a:prstGeom prst="rect">
            <a:avLst/>
          </a:prstGeom>
        </p:spPr>
      </p:pic>
    </p:spTree>
    <p:extLst>
      <p:ext uri="{BB962C8B-B14F-4D97-AF65-F5344CB8AC3E}">
        <p14:creationId xmlns:p14="http://schemas.microsoft.com/office/powerpoint/2010/main" val="3528241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264916-2BFE-4143-9236-BD64C4E7E157}"/>
              </a:ext>
            </a:extLst>
          </p:cNvPr>
          <p:cNvSpPr>
            <a:spLocks noGrp="1"/>
          </p:cNvSpPr>
          <p:nvPr>
            <p:ph type="title"/>
          </p:nvPr>
        </p:nvSpPr>
        <p:spPr>
          <a:xfrm>
            <a:off x="2592925" y="624110"/>
            <a:ext cx="8911687" cy="798290"/>
          </a:xfrm>
        </p:spPr>
        <p:txBody>
          <a:bodyPr/>
          <a:lstStyle/>
          <a:p>
            <a:r>
              <a:rPr lang="fr-FR" dirty="0">
                <a:solidFill>
                  <a:srgbClr val="FF0000"/>
                </a:solidFill>
              </a:rPr>
              <a:t>Fonctions du </a:t>
            </a:r>
            <a:r>
              <a:rPr lang="fr-FR" dirty="0" err="1">
                <a:solidFill>
                  <a:srgbClr val="FF0000"/>
                </a:solidFill>
              </a:rPr>
              <a:t>microbiote</a:t>
            </a:r>
            <a:endParaRPr lang="fr-FR" dirty="0">
              <a:solidFill>
                <a:srgbClr val="FF0000"/>
              </a:solidFill>
            </a:endParaRPr>
          </a:p>
        </p:txBody>
      </p:sp>
      <p:sp>
        <p:nvSpPr>
          <p:cNvPr id="3" name="Espace réservé du contenu 2">
            <a:extLst>
              <a:ext uri="{FF2B5EF4-FFF2-40B4-BE49-F238E27FC236}">
                <a16:creationId xmlns:a16="http://schemas.microsoft.com/office/drawing/2014/main" id="{1456BBA1-0207-ED40-A71F-BCBF76C82E45}"/>
              </a:ext>
            </a:extLst>
          </p:cNvPr>
          <p:cNvSpPr>
            <a:spLocks noGrp="1"/>
          </p:cNvSpPr>
          <p:nvPr>
            <p:ph idx="1"/>
          </p:nvPr>
        </p:nvSpPr>
        <p:spPr>
          <a:xfrm>
            <a:off x="2589212" y="1422400"/>
            <a:ext cx="8915400" cy="4488822"/>
          </a:xfrm>
        </p:spPr>
        <p:txBody>
          <a:bodyPr>
            <a:normAutofit lnSpcReduction="10000"/>
          </a:bodyPr>
          <a:lstStyle/>
          <a:p>
            <a:r>
              <a:rPr lang="fr-FR" dirty="0"/>
              <a:t>Capacité de moduler notre système immunitaire</a:t>
            </a:r>
          </a:p>
          <a:p>
            <a:r>
              <a:rPr lang="fr-FR" dirty="0"/>
              <a:t>Améliore notre </a:t>
            </a:r>
            <a:r>
              <a:rPr lang="fr-FR" dirty="0" err="1"/>
              <a:t>status</a:t>
            </a:r>
            <a:r>
              <a:rPr lang="fr-FR" dirty="0"/>
              <a:t> nutritionnel, meilleure absorption des minéraux (calcium, magnésium, zinc..) et synthèse de certaines vitamines (vitamines B, et vitamine K)</a:t>
            </a:r>
          </a:p>
          <a:p>
            <a:r>
              <a:rPr lang="fr-FR" dirty="0"/>
              <a:t>Améliore la récupération énergétique des aliments</a:t>
            </a:r>
          </a:p>
          <a:p>
            <a:r>
              <a:rPr lang="fr-FR" dirty="0"/>
              <a:t>Protège contre les pathogènes (résistance à la colonisation)</a:t>
            </a:r>
          </a:p>
          <a:p>
            <a:r>
              <a:rPr lang="fr-FR" dirty="0"/>
              <a:t>Production d’AGCC tels que le butyrate aux nombreux effets sur la santé</a:t>
            </a:r>
          </a:p>
          <a:p>
            <a:r>
              <a:rPr lang="fr-FR" dirty="0"/>
              <a:t>Rôle sur le métabolisme (contrôle de la glycémie, sensibilité à l’insuline, gestion du poids)</a:t>
            </a:r>
          </a:p>
          <a:p>
            <a:r>
              <a:rPr lang="fr-FR" dirty="0"/>
              <a:t>Modulation du niveau de l’inflammation </a:t>
            </a:r>
            <a:br>
              <a:rPr lang="fr-FR" dirty="0"/>
            </a:br>
            <a:r>
              <a:rPr lang="fr-FR" dirty="0"/>
              <a:t>sur notre corps selon les bactéries intestinales</a:t>
            </a:r>
          </a:p>
          <a:p>
            <a:r>
              <a:rPr lang="fr-FR" dirty="0"/>
              <a:t>Peut influencer notre humeur </a:t>
            </a:r>
            <a:br>
              <a:rPr lang="fr-FR" dirty="0"/>
            </a:br>
            <a:r>
              <a:rPr lang="fr-FR" dirty="0"/>
              <a:t>(modulation neuropeptides, neurotransmetteurs)</a:t>
            </a:r>
          </a:p>
          <a:p>
            <a:endParaRPr lang="fr-FR" dirty="0"/>
          </a:p>
          <a:p>
            <a:endParaRPr lang="fr-FR" dirty="0"/>
          </a:p>
        </p:txBody>
      </p:sp>
      <p:pic>
        <p:nvPicPr>
          <p:cNvPr id="5" name="Image 4">
            <a:extLst>
              <a:ext uri="{FF2B5EF4-FFF2-40B4-BE49-F238E27FC236}">
                <a16:creationId xmlns:a16="http://schemas.microsoft.com/office/drawing/2014/main" id="{B0B5E414-A159-DC4D-9289-6FF9FC5AEC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6983" y="4459371"/>
            <a:ext cx="3531324" cy="2250141"/>
          </a:xfrm>
          <a:prstGeom prst="rect">
            <a:avLst/>
          </a:prstGeom>
        </p:spPr>
      </p:pic>
    </p:spTree>
    <p:extLst>
      <p:ext uri="{BB962C8B-B14F-4D97-AF65-F5344CB8AC3E}">
        <p14:creationId xmlns:p14="http://schemas.microsoft.com/office/powerpoint/2010/main" val="3552133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9C9625-56CA-CE42-B3C5-342BB1696D71}"/>
              </a:ext>
            </a:extLst>
          </p:cNvPr>
          <p:cNvSpPr>
            <a:spLocks noGrp="1"/>
          </p:cNvSpPr>
          <p:nvPr>
            <p:ph type="title"/>
          </p:nvPr>
        </p:nvSpPr>
        <p:spPr>
          <a:xfrm>
            <a:off x="2592925" y="624110"/>
            <a:ext cx="8911687" cy="922468"/>
          </a:xfrm>
        </p:spPr>
        <p:txBody>
          <a:bodyPr>
            <a:normAutofit fontScale="90000"/>
          </a:bodyPr>
          <a:lstStyle/>
          <a:p>
            <a:r>
              <a:rPr lang="fr-FR" dirty="0">
                <a:solidFill>
                  <a:srgbClr val="FF0000"/>
                </a:solidFill>
              </a:rPr>
              <a:t>Le </a:t>
            </a:r>
            <a:r>
              <a:rPr lang="fr-FR" dirty="0" err="1">
                <a:solidFill>
                  <a:srgbClr val="FF0000"/>
                </a:solidFill>
              </a:rPr>
              <a:t>microbiote</a:t>
            </a:r>
            <a:r>
              <a:rPr lang="fr-FR" dirty="0">
                <a:solidFill>
                  <a:srgbClr val="FF0000"/>
                </a:solidFill>
              </a:rPr>
              <a:t> impliqué dans de nombreuses maladies</a:t>
            </a:r>
            <a:endParaRPr lang="fr-FR" dirty="0"/>
          </a:p>
        </p:txBody>
      </p:sp>
      <p:sp>
        <p:nvSpPr>
          <p:cNvPr id="3" name="Espace réservé du contenu 2">
            <a:extLst>
              <a:ext uri="{FF2B5EF4-FFF2-40B4-BE49-F238E27FC236}">
                <a16:creationId xmlns:a16="http://schemas.microsoft.com/office/drawing/2014/main" id="{E98CA5FB-1551-D94E-83C9-B05BAF1087D0}"/>
              </a:ext>
            </a:extLst>
          </p:cNvPr>
          <p:cNvSpPr>
            <a:spLocks noGrp="1"/>
          </p:cNvSpPr>
          <p:nvPr>
            <p:ph idx="1"/>
          </p:nvPr>
        </p:nvSpPr>
        <p:spPr>
          <a:xfrm>
            <a:off x="2589212" y="1789611"/>
            <a:ext cx="8915400" cy="4121611"/>
          </a:xfrm>
        </p:spPr>
        <p:txBody>
          <a:bodyPr/>
          <a:lstStyle/>
          <a:p>
            <a:pPr marL="0" indent="0">
              <a:buNone/>
            </a:pPr>
            <a:endParaRPr lang="fr-FR" b="1" u="sng" dirty="0"/>
          </a:p>
          <a:p>
            <a:pPr marL="0" indent="0">
              <a:buNone/>
            </a:pPr>
            <a:endParaRPr lang="fr-FR" dirty="0"/>
          </a:p>
        </p:txBody>
      </p:sp>
      <p:pic>
        <p:nvPicPr>
          <p:cNvPr id="4" name="Image 3">
            <a:extLst>
              <a:ext uri="{FF2B5EF4-FFF2-40B4-BE49-F238E27FC236}">
                <a16:creationId xmlns:a16="http://schemas.microsoft.com/office/drawing/2014/main" id="{F3D8D40D-0C58-EC40-8684-78F062A74948}"/>
              </a:ext>
            </a:extLst>
          </p:cNvPr>
          <p:cNvPicPr>
            <a:picLocks noChangeAspect="1"/>
          </p:cNvPicPr>
          <p:nvPr/>
        </p:nvPicPr>
        <p:blipFill>
          <a:blip r:embed="rId2"/>
          <a:stretch>
            <a:fillRect/>
          </a:stretch>
        </p:blipFill>
        <p:spPr>
          <a:xfrm>
            <a:off x="2796604" y="2356157"/>
            <a:ext cx="4854388" cy="3701444"/>
          </a:xfrm>
          <a:prstGeom prst="rect">
            <a:avLst/>
          </a:prstGeom>
        </p:spPr>
      </p:pic>
    </p:spTree>
    <p:extLst>
      <p:ext uri="{BB962C8B-B14F-4D97-AF65-F5344CB8AC3E}">
        <p14:creationId xmlns:p14="http://schemas.microsoft.com/office/powerpoint/2010/main" val="882602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BB45F5-2088-E940-A535-72F7EA4416A0}"/>
              </a:ext>
            </a:extLst>
          </p:cNvPr>
          <p:cNvSpPr>
            <a:spLocks noGrp="1"/>
          </p:cNvSpPr>
          <p:nvPr>
            <p:ph type="title"/>
          </p:nvPr>
        </p:nvSpPr>
        <p:spPr/>
        <p:txBody>
          <a:bodyPr/>
          <a:lstStyle/>
          <a:p>
            <a:r>
              <a:rPr lang="fr-FR" dirty="0" err="1">
                <a:solidFill>
                  <a:srgbClr val="FF0000"/>
                </a:solidFill>
              </a:rPr>
              <a:t>Microbiote</a:t>
            </a:r>
            <a:r>
              <a:rPr lang="fr-FR" dirty="0">
                <a:solidFill>
                  <a:srgbClr val="FF0000"/>
                </a:solidFill>
              </a:rPr>
              <a:t>: l’exemple de l’obésité</a:t>
            </a:r>
            <a:endParaRPr lang="fr-FR" dirty="0"/>
          </a:p>
        </p:txBody>
      </p:sp>
      <p:sp>
        <p:nvSpPr>
          <p:cNvPr id="3" name="Espace réservé du contenu 2">
            <a:extLst>
              <a:ext uri="{FF2B5EF4-FFF2-40B4-BE49-F238E27FC236}">
                <a16:creationId xmlns:a16="http://schemas.microsoft.com/office/drawing/2014/main" id="{86C0BECE-2ABC-7C44-B582-E2176FFDC52B}"/>
              </a:ext>
            </a:extLst>
          </p:cNvPr>
          <p:cNvSpPr>
            <a:spLocks noGrp="1"/>
          </p:cNvSpPr>
          <p:nvPr>
            <p:ph idx="1"/>
          </p:nvPr>
        </p:nvSpPr>
        <p:spPr>
          <a:xfrm>
            <a:off x="591672" y="1490597"/>
            <a:ext cx="7543800" cy="5206038"/>
          </a:xfrm>
        </p:spPr>
        <p:txBody>
          <a:bodyPr>
            <a:normAutofit/>
          </a:bodyPr>
          <a:lstStyle/>
          <a:p>
            <a:r>
              <a:rPr lang="fr-FR" dirty="0"/>
              <a:t>Le </a:t>
            </a:r>
            <a:r>
              <a:rPr lang="fr-FR" dirty="0" err="1"/>
              <a:t>microbiome</a:t>
            </a:r>
            <a:r>
              <a:rPr lang="fr-FR" dirty="0"/>
              <a:t> de l’obésité est en relation avec un déséquilibre du </a:t>
            </a:r>
            <a:r>
              <a:rPr lang="fr-FR" dirty="0" err="1"/>
              <a:t>microbiote</a:t>
            </a:r>
            <a:r>
              <a:rPr lang="fr-FR" dirty="0"/>
              <a:t> en faveur de bactéries qui augmentent l’absorption calorique (ratio </a:t>
            </a:r>
            <a:r>
              <a:rPr lang="fr-FR" dirty="0" err="1"/>
              <a:t>firmicutes</a:t>
            </a:r>
            <a:r>
              <a:rPr lang="fr-FR" dirty="0"/>
              <a:t>/</a:t>
            </a:r>
            <a:r>
              <a:rPr lang="fr-FR" dirty="0" err="1"/>
              <a:t>bacteroidetes</a:t>
            </a:r>
            <a:r>
              <a:rPr lang="fr-FR" dirty="0"/>
              <a:t>)</a:t>
            </a:r>
          </a:p>
          <a:p>
            <a:r>
              <a:rPr lang="fr-FR" dirty="0"/>
              <a:t>L’inflammation systémique favorisé par les endotoxines bactériennes et le </a:t>
            </a:r>
            <a:r>
              <a:rPr lang="fr-FR" dirty="0" err="1"/>
              <a:t>leaky</a:t>
            </a:r>
            <a:r>
              <a:rPr lang="fr-FR" dirty="0"/>
              <a:t> </a:t>
            </a:r>
            <a:r>
              <a:rPr lang="fr-FR" dirty="0" err="1"/>
              <a:t>gut</a:t>
            </a:r>
            <a:r>
              <a:rPr lang="fr-FR" dirty="0"/>
              <a:t> favorise l’</a:t>
            </a:r>
            <a:r>
              <a:rPr lang="fr-FR" dirty="0" err="1"/>
              <a:t>insulinorésistance</a:t>
            </a:r>
            <a:r>
              <a:rPr lang="fr-FR" dirty="0"/>
              <a:t> (</a:t>
            </a:r>
            <a:r>
              <a:rPr lang="fr-FR" dirty="0" err="1"/>
              <a:t>bacteroides</a:t>
            </a:r>
            <a:r>
              <a:rPr lang="fr-FR" dirty="0"/>
              <a:t>, </a:t>
            </a:r>
            <a:r>
              <a:rPr lang="fr-FR" dirty="0" err="1"/>
              <a:t>protéobactéries</a:t>
            </a:r>
            <a:r>
              <a:rPr lang="fr-FR" dirty="0"/>
              <a:t>)</a:t>
            </a:r>
          </a:p>
          <a:p>
            <a:r>
              <a:rPr lang="fr-FR" dirty="0"/>
              <a:t>Dans les études, les enfants à poids normal ont plus de </a:t>
            </a:r>
            <a:r>
              <a:rPr lang="fr-FR" dirty="0" err="1"/>
              <a:t>bifidobactéries</a:t>
            </a:r>
            <a:r>
              <a:rPr lang="fr-FR" dirty="0"/>
              <a:t> et moins de </a:t>
            </a:r>
            <a:r>
              <a:rPr lang="fr-FR" dirty="0" err="1"/>
              <a:t>staph</a:t>
            </a:r>
            <a:r>
              <a:rPr lang="fr-FR" dirty="0"/>
              <a:t>. doré.  </a:t>
            </a:r>
          </a:p>
          <a:p>
            <a:r>
              <a:rPr lang="fr-FR" dirty="0"/>
              <a:t>L’abondance de </a:t>
            </a:r>
            <a:r>
              <a:rPr lang="fr-FR" b="1" dirty="0"/>
              <a:t>l’</a:t>
            </a:r>
            <a:r>
              <a:rPr lang="fr-FR" b="1" dirty="0" err="1"/>
              <a:t>Akkermansia</a:t>
            </a:r>
            <a:r>
              <a:rPr lang="fr-FR" b="1" dirty="0"/>
              <a:t> </a:t>
            </a:r>
            <a:r>
              <a:rPr lang="fr-FR" b="1" dirty="0" err="1"/>
              <a:t>muciniphila</a:t>
            </a:r>
            <a:r>
              <a:rPr lang="fr-FR" b="1" dirty="0"/>
              <a:t> </a:t>
            </a:r>
            <a:r>
              <a:rPr lang="fr-FR" dirty="0"/>
              <a:t>est associé à un poids normal, une baisse est associé à l’inflammation, l’obésité et le diabète. </a:t>
            </a:r>
          </a:p>
          <a:p>
            <a:r>
              <a:rPr lang="fr-FR" dirty="0"/>
              <a:t>Excès de </a:t>
            </a:r>
            <a:r>
              <a:rPr lang="fr-FR" dirty="0" err="1"/>
              <a:t>Prevotella</a:t>
            </a:r>
            <a:r>
              <a:rPr lang="fr-FR" dirty="0"/>
              <a:t> est associé à l’</a:t>
            </a:r>
            <a:r>
              <a:rPr lang="fr-FR" dirty="0" err="1"/>
              <a:t>insulinorésistance</a:t>
            </a:r>
            <a:r>
              <a:rPr lang="fr-FR" dirty="0"/>
              <a:t>, le foie gras, l’obésité</a:t>
            </a:r>
          </a:p>
          <a:p>
            <a:pPr marL="0" indent="0">
              <a:buNone/>
            </a:pPr>
            <a:endParaRPr lang="fr-FR" dirty="0"/>
          </a:p>
        </p:txBody>
      </p:sp>
      <p:pic>
        <p:nvPicPr>
          <p:cNvPr id="5" name="Image 4">
            <a:extLst>
              <a:ext uri="{FF2B5EF4-FFF2-40B4-BE49-F238E27FC236}">
                <a16:creationId xmlns:a16="http://schemas.microsoft.com/office/drawing/2014/main" id="{80C7B689-A619-074B-8E5D-6F5709976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3868" y="2254622"/>
            <a:ext cx="3786142" cy="2774577"/>
          </a:xfrm>
          <a:prstGeom prst="rect">
            <a:avLst/>
          </a:prstGeom>
        </p:spPr>
      </p:pic>
    </p:spTree>
    <p:extLst>
      <p:ext uri="{BB962C8B-B14F-4D97-AF65-F5344CB8AC3E}">
        <p14:creationId xmlns:p14="http://schemas.microsoft.com/office/powerpoint/2010/main" val="703960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CD6FCB-5738-094A-A9DF-DC80EFB560FD}"/>
              </a:ext>
            </a:extLst>
          </p:cNvPr>
          <p:cNvSpPr>
            <a:spLocks noGrp="1"/>
          </p:cNvSpPr>
          <p:nvPr>
            <p:ph type="title"/>
          </p:nvPr>
        </p:nvSpPr>
        <p:spPr>
          <a:xfrm>
            <a:off x="1631093" y="207218"/>
            <a:ext cx="9873520" cy="1140936"/>
          </a:xfrm>
        </p:spPr>
        <p:txBody>
          <a:bodyPr>
            <a:normAutofit fontScale="90000"/>
          </a:bodyPr>
          <a:lstStyle/>
          <a:p>
            <a:r>
              <a:rPr lang="fr-FR" dirty="0" err="1">
                <a:solidFill>
                  <a:srgbClr val="FF0000"/>
                </a:solidFill>
              </a:rPr>
              <a:t>Microbiote</a:t>
            </a:r>
            <a:r>
              <a:rPr lang="fr-FR" dirty="0">
                <a:solidFill>
                  <a:srgbClr val="FF0000"/>
                </a:solidFill>
              </a:rPr>
              <a:t> et obésité des centaines d’études</a:t>
            </a:r>
            <a:br>
              <a:rPr lang="fr-FR" dirty="0">
                <a:solidFill>
                  <a:srgbClr val="FF0000"/>
                </a:solidFill>
              </a:rPr>
            </a:br>
            <a:endParaRPr lang="fr-FR" dirty="0"/>
          </a:p>
        </p:txBody>
      </p:sp>
      <p:pic>
        <p:nvPicPr>
          <p:cNvPr id="5" name="Espace réservé du contenu 4">
            <a:extLst>
              <a:ext uri="{FF2B5EF4-FFF2-40B4-BE49-F238E27FC236}">
                <a16:creationId xmlns:a16="http://schemas.microsoft.com/office/drawing/2014/main" id="{48F33F10-3040-A74E-AA76-75D94242B2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9138" y="1362159"/>
            <a:ext cx="5197988" cy="1323002"/>
          </a:xfrm>
        </p:spPr>
      </p:pic>
      <p:pic>
        <p:nvPicPr>
          <p:cNvPr id="7" name="Image 6">
            <a:extLst>
              <a:ext uri="{FF2B5EF4-FFF2-40B4-BE49-F238E27FC236}">
                <a16:creationId xmlns:a16="http://schemas.microsoft.com/office/drawing/2014/main" id="{EBB31EA4-6C8E-D245-A7B8-D0B05F3D2A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488" y="2699167"/>
            <a:ext cx="5538118" cy="1559354"/>
          </a:xfrm>
          <a:prstGeom prst="rect">
            <a:avLst/>
          </a:prstGeom>
        </p:spPr>
      </p:pic>
      <p:pic>
        <p:nvPicPr>
          <p:cNvPr id="9" name="Image 8">
            <a:extLst>
              <a:ext uri="{FF2B5EF4-FFF2-40B4-BE49-F238E27FC236}">
                <a16:creationId xmlns:a16="http://schemas.microsoft.com/office/drawing/2014/main" id="{CBADD687-4371-0B47-A301-9D1D8A3BC9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921" y="4272527"/>
            <a:ext cx="5658132" cy="1746863"/>
          </a:xfrm>
          <a:prstGeom prst="rect">
            <a:avLst/>
          </a:prstGeom>
        </p:spPr>
      </p:pic>
      <p:pic>
        <p:nvPicPr>
          <p:cNvPr id="11" name="Image 10">
            <a:extLst>
              <a:ext uri="{FF2B5EF4-FFF2-40B4-BE49-F238E27FC236}">
                <a16:creationId xmlns:a16="http://schemas.microsoft.com/office/drawing/2014/main" id="{D9453915-9524-8E41-B412-08ED1A6D97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784" y="1332296"/>
            <a:ext cx="5780960" cy="1815153"/>
          </a:xfrm>
          <a:prstGeom prst="rect">
            <a:avLst/>
          </a:prstGeom>
        </p:spPr>
      </p:pic>
      <p:pic>
        <p:nvPicPr>
          <p:cNvPr id="13" name="Image 12">
            <a:extLst>
              <a:ext uri="{FF2B5EF4-FFF2-40B4-BE49-F238E27FC236}">
                <a16:creationId xmlns:a16="http://schemas.microsoft.com/office/drawing/2014/main" id="{B5A0772E-1029-9B44-B931-C1603B2BE2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9052" y="3301625"/>
            <a:ext cx="5736691" cy="1108019"/>
          </a:xfrm>
          <a:prstGeom prst="rect">
            <a:avLst/>
          </a:prstGeom>
        </p:spPr>
      </p:pic>
      <p:pic>
        <p:nvPicPr>
          <p:cNvPr id="15" name="Image 14">
            <a:extLst>
              <a:ext uri="{FF2B5EF4-FFF2-40B4-BE49-F238E27FC236}">
                <a16:creationId xmlns:a16="http://schemas.microsoft.com/office/drawing/2014/main" id="{0A55F1B3-E9A0-F342-8E39-7DD110B783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39052" y="4498462"/>
            <a:ext cx="5736691" cy="1377028"/>
          </a:xfrm>
          <a:prstGeom prst="rect">
            <a:avLst/>
          </a:prstGeom>
        </p:spPr>
      </p:pic>
    </p:spTree>
    <p:extLst>
      <p:ext uri="{BB962C8B-B14F-4D97-AF65-F5344CB8AC3E}">
        <p14:creationId xmlns:p14="http://schemas.microsoft.com/office/powerpoint/2010/main" val="447611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2D61C8-A6E9-DB43-8443-610D092A1168}"/>
              </a:ext>
            </a:extLst>
          </p:cNvPr>
          <p:cNvSpPr>
            <a:spLocks noGrp="1"/>
          </p:cNvSpPr>
          <p:nvPr>
            <p:ph type="title"/>
          </p:nvPr>
        </p:nvSpPr>
        <p:spPr>
          <a:xfrm>
            <a:off x="2592925" y="624110"/>
            <a:ext cx="8911687" cy="706979"/>
          </a:xfrm>
        </p:spPr>
        <p:txBody>
          <a:bodyPr/>
          <a:lstStyle/>
          <a:p>
            <a:r>
              <a:rPr lang="fr-FR" dirty="0" err="1">
                <a:solidFill>
                  <a:srgbClr val="FF0000"/>
                </a:solidFill>
              </a:rPr>
              <a:t>Microbiote</a:t>
            </a:r>
            <a:r>
              <a:rPr lang="fr-FR" dirty="0">
                <a:solidFill>
                  <a:srgbClr val="FF0000"/>
                </a:solidFill>
              </a:rPr>
              <a:t>: l’exemple du diabète</a:t>
            </a:r>
          </a:p>
        </p:txBody>
      </p:sp>
      <p:sp>
        <p:nvSpPr>
          <p:cNvPr id="3" name="Espace réservé du contenu 2">
            <a:extLst>
              <a:ext uri="{FF2B5EF4-FFF2-40B4-BE49-F238E27FC236}">
                <a16:creationId xmlns:a16="http://schemas.microsoft.com/office/drawing/2014/main" id="{B5CE9148-CB25-DF4C-BE34-9F970B156034}"/>
              </a:ext>
            </a:extLst>
          </p:cNvPr>
          <p:cNvSpPr>
            <a:spLocks noGrp="1"/>
          </p:cNvSpPr>
          <p:nvPr>
            <p:ph idx="1"/>
          </p:nvPr>
        </p:nvSpPr>
        <p:spPr>
          <a:xfrm>
            <a:off x="2589212" y="1446835"/>
            <a:ext cx="8915400" cy="4464387"/>
          </a:xfrm>
        </p:spPr>
        <p:txBody>
          <a:bodyPr/>
          <a:lstStyle/>
          <a:p>
            <a:pPr marL="0" indent="0">
              <a:buNone/>
            </a:pPr>
            <a:r>
              <a:rPr lang="fr-CH" b="1" dirty="0"/>
              <a:t>CONSTATS INQUIETANTS</a:t>
            </a:r>
          </a:p>
          <a:p>
            <a:r>
              <a:rPr lang="fr-CH" dirty="0"/>
              <a:t>le diabète est considéré comme le prochain grand défi de santé publique en raison de l’explosion des cas de diabètes ces dernières décennies </a:t>
            </a:r>
          </a:p>
          <a:p>
            <a:r>
              <a:rPr lang="fr-CH" dirty="0"/>
              <a:t>Avoir un diabète augmente le risque d’avoir une autre maladie chronique de 2 à 4 x,  d’avoir une attaque cardiaque de 3 à 4 x, de doubler le risque de démence, de quadrupler le risque de cancer, </a:t>
            </a:r>
          </a:p>
          <a:p>
            <a:r>
              <a:rPr lang="fr-CH" dirty="0"/>
              <a:t>De plus une grande partie de la population occidentale souffre de </a:t>
            </a:r>
            <a:r>
              <a:rPr lang="fr-CH" dirty="0" err="1"/>
              <a:t>prédiabète</a:t>
            </a:r>
            <a:r>
              <a:rPr lang="fr-CH" dirty="0"/>
              <a:t>  avec le risque que 80% de ces </a:t>
            </a:r>
            <a:r>
              <a:rPr lang="fr-CH" dirty="0" err="1"/>
              <a:t>prédiabètes</a:t>
            </a:r>
            <a:r>
              <a:rPr lang="fr-CH" dirty="0"/>
              <a:t> se transforment en diabète ultérieurement. </a:t>
            </a:r>
          </a:p>
          <a:p>
            <a:r>
              <a:rPr lang="fr-CH" dirty="0"/>
              <a:t>Dans les deux prochaines décennies, on aura environ 3 millions de diabétique dans le monde et qui auront 4 x plus de risque de développer une maladie chronique</a:t>
            </a:r>
          </a:p>
          <a:p>
            <a:pPr marL="0" indent="0">
              <a:buNone/>
            </a:pPr>
            <a:endParaRPr lang="fr-FR" dirty="0"/>
          </a:p>
        </p:txBody>
      </p:sp>
      <p:pic>
        <p:nvPicPr>
          <p:cNvPr id="5" name="Image 4">
            <a:extLst>
              <a:ext uri="{FF2B5EF4-FFF2-40B4-BE49-F238E27FC236}">
                <a16:creationId xmlns:a16="http://schemas.microsoft.com/office/drawing/2014/main" id="{B57B6F67-2AB5-D246-9094-E88B22C1A8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696" y="5138016"/>
            <a:ext cx="2964703" cy="1546412"/>
          </a:xfrm>
          <a:prstGeom prst="rect">
            <a:avLst/>
          </a:prstGeom>
        </p:spPr>
      </p:pic>
    </p:spTree>
    <p:extLst>
      <p:ext uri="{BB962C8B-B14F-4D97-AF65-F5344CB8AC3E}">
        <p14:creationId xmlns:p14="http://schemas.microsoft.com/office/powerpoint/2010/main" val="824149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67B566-64D7-7C46-9C53-71253CD90215}"/>
              </a:ext>
            </a:extLst>
          </p:cNvPr>
          <p:cNvSpPr>
            <a:spLocks noGrp="1"/>
          </p:cNvSpPr>
          <p:nvPr>
            <p:ph type="title"/>
          </p:nvPr>
        </p:nvSpPr>
        <p:spPr>
          <a:xfrm>
            <a:off x="2592925" y="624110"/>
            <a:ext cx="8911687" cy="776427"/>
          </a:xfrm>
        </p:spPr>
        <p:txBody>
          <a:bodyPr/>
          <a:lstStyle/>
          <a:p>
            <a:r>
              <a:rPr lang="fr-FR" dirty="0">
                <a:solidFill>
                  <a:srgbClr val="FF0000"/>
                </a:solidFill>
              </a:rPr>
              <a:t> </a:t>
            </a:r>
            <a:r>
              <a:rPr lang="fr-FR" dirty="0" err="1">
                <a:solidFill>
                  <a:srgbClr val="FF0000"/>
                </a:solidFill>
              </a:rPr>
              <a:t>Microbiote</a:t>
            </a:r>
            <a:r>
              <a:rPr lang="fr-FR" dirty="0">
                <a:solidFill>
                  <a:srgbClr val="FF0000"/>
                </a:solidFill>
              </a:rPr>
              <a:t>: l’exemple du diabète</a:t>
            </a:r>
            <a:endParaRPr lang="fr-FR" dirty="0"/>
          </a:p>
        </p:txBody>
      </p:sp>
      <p:sp>
        <p:nvSpPr>
          <p:cNvPr id="3" name="Espace réservé du contenu 2">
            <a:extLst>
              <a:ext uri="{FF2B5EF4-FFF2-40B4-BE49-F238E27FC236}">
                <a16:creationId xmlns:a16="http://schemas.microsoft.com/office/drawing/2014/main" id="{B442D905-F854-4649-9A7D-6768B825B97F}"/>
              </a:ext>
            </a:extLst>
          </p:cNvPr>
          <p:cNvSpPr>
            <a:spLocks noGrp="1"/>
          </p:cNvSpPr>
          <p:nvPr>
            <p:ph idx="1"/>
          </p:nvPr>
        </p:nvSpPr>
        <p:spPr>
          <a:xfrm>
            <a:off x="2589212" y="1574157"/>
            <a:ext cx="8915400" cy="4337065"/>
          </a:xfrm>
        </p:spPr>
        <p:txBody>
          <a:bodyPr>
            <a:normAutofit/>
          </a:bodyPr>
          <a:lstStyle/>
          <a:p>
            <a:pPr marL="0" indent="0">
              <a:buNone/>
            </a:pPr>
            <a:r>
              <a:rPr lang="fr-FR" sz="2400" b="1" dirty="0"/>
              <a:t>Diabète de type 1 et 2</a:t>
            </a:r>
          </a:p>
          <a:p>
            <a:r>
              <a:rPr lang="fr-FR" dirty="0"/>
              <a:t>La </a:t>
            </a:r>
            <a:r>
              <a:rPr lang="fr-FR" dirty="0" err="1"/>
              <a:t>dysbiose</a:t>
            </a:r>
            <a:r>
              <a:rPr lang="fr-FR" dirty="0"/>
              <a:t> est fortement associée avec le diabète de type 1. </a:t>
            </a:r>
          </a:p>
          <a:p>
            <a:r>
              <a:rPr lang="fr-FR" dirty="0"/>
              <a:t>Les enfants avec le diabète de type 1 ont une réduction de la diversité du </a:t>
            </a:r>
            <a:r>
              <a:rPr lang="fr-FR" dirty="0" err="1"/>
              <a:t>microbiote</a:t>
            </a:r>
            <a:r>
              <a:rPr lang="fr-FR" dirty="0"/>
              <a:t> et une réduction des </a:t>
            </a:r>
            <a:r>
              <a:rPr lang="fr-FR" dirty="0" err="1"/>
              <a:t>bifidobactéries</a:t>
            </a:r>
            <a:r>
              <a:rPr lang="fr-FR" dirty="0"/>
              <a:t> et lactobacilles.</a:t>
            </a:r>
          </a:p>
          <a:p>
            <a:pPr lvl="1">
              <a:buFont typeface="Wingdings" pitchFamily="2" charset="2"/>
              <a:buChar char="Ø"/>
            </a:pPr>
            <a:r>
              <a:rPr lang="fr-FR" dirty="0"/>
              <a:t>Gut </a:t>
            </a:r>
            <a:r>
              <a:rPr lang="fr-FR" dirty="0" err="1"/>
              <a:t>microbiota</a:t>
            </a:r>
            <a:r>
              <a:rPr lang="fr-FR" dirty="0"/>
              <a:t> in </a:t>
            </a:r>
            <a:r>
              <a:rPr lang="fr-FR" dirty="0" err="1"/>
              <a:t>children</a:t>
            </a:r>
            <a:r>
              <a:rPr lang="fr-FR" dirty="0"/>
              <a:t> </a:t>
            </a:r>
            <a:r>
              <a:rPr lang="fr-FR" dirty="0" err="1"/>
              <a:t>with</a:t>
            </a:r>
            <a:r>
              <a:rPr lang="fr-FR" dirty="0"/>
              <a:t> type 1 </a:t>
            </a:r>
            <a:r>
              <a:rPr lang="fr-FR" dirty="0" err="1"/>
              <a:t>diabetes</a:t>
            </a:r>
            <a:r>
              <a:rPr lang="fr-FR" dirty="0"/>
              <a:t> </a:t>
            </a:r>
            <a:r>
              <a:rPr lang="fr-FR" dirty="0" err="1"/>
              <a:t>differs</a:t>
            </a:r>
            <a:r>
              <a:rPr lang="fr-FR" dirty="0"/>
              <a:t> </a:t>
            </a:r>
            <a:r>
              <a:rPr lang="fr-FR" dirty="0" err="1"/>
              <a:t>from</a:t>
            </a:r>
            <a:r>
              <a:rPr lang="fr-FR" dirty="0"/>
              <a:t> </a:t>
            </a:r>
            <a:r>
              <a:rPr lang="fr-FR" dirty="0" err="1"/>
              <a:t>that</a:t>
            </a:r>
            <a:r>
              <a:rPr lang="fr-FR" dirty="0"/>
              <a:t> in </a:t>
            </a:r>
            <a:r>
              <a:rPr lang="fr-FR" dirty="0" err="1"/>
              <a:t>healthy</a:t>
            </a:r>
            <a:r>
              <a:rPr lang="fr-FR" dirty="0"/>
              <a:t> </a:t>
            </a:r>
            <a:r>
              <a:rPr lang="fr-FR" dirty="0" err="1"/>
              <a:t>children</a:t>
            </a:r>
            <a:r>
              <a:rPr lang="fr-FR" dirty="0"/>
              <a:t>. BMC Med 2013 </a:t>
            </a:r>
            <a:r>
              <a:rPr lang="fr-FR" dirty="0" err="1"/>
              <a:t>Feb</a:t>
            </a:r>
            <a:endParaRPr lang="fr-FR" dirty="0"/>
          </a:p>
          <a:p>
            <a:pPr marL="0" indent="0">
              <a:buNone/>
            </a:pPr>
            <a:endParaRPr lang="fr-FR" dirty="0"/>
          </a:p>
          <a:p>
            <a:r>
              <a:rPr lang="fr-FR" dirty="0"/>
              <a:t>Le </a:t>
            </a:r>
            <a:r>
              <a:rPr lang="fr-FR" dirty="0" err="1"/>
              <a:t>microbiote</a:t>
            </a:r>
            <a:r>
              <a:rPr lang="fr-FR" dirty="0"/>
              <a:t> joue un rôle crucial dans le diabète de type 2. Plusieurs études montrent l’augmentation de germes opportunistes et la diminution des bactéries productrices de butyrate dans le diabète de type 2.</a:t>
            </a:r>
          </a:p>
          <a:p>
            <a:pPr lvl="1">
              <a:buFont typeface="Wingdings" pitchFamily="2" charset="2"/>
              <a:buChar char="Ø"/>
            </a:pPr>
            <a:r>
              <a:rPr lang="fr-FR" dirty="0"/>
              <a:t>Gut </a:t>
            </a:r>
            <a:r>
              <a:rPr lang="fr-FR" dirty="0" err="1"/>
              <a:t>microbiota</a:t>
            </a:r>
            <a:r>
              <a:rPr lang="fr-FR" dirty="0"/>
              <a:t> in </a:t>
            </a:r>
            <a:r>
              <a:rPr lang="fr-FR" dirty="0" err="1"/>
              <a:t>human</a:t>
            </a:r>
            <a:r>
              <a:rPr lang="fr-FR" dirty="0"/>
              <a:t> </a:t>
            </a:r>
            <a:r>
              <a:rPr lang="fr-FR" dirty="0" err="1"/>
              <a:t>adults</a:t>
            </a:r>
            <a:r>
              <a:rPr lang="fr-FR" dirty="0"/>
              <a:t> </a:t>
            </a:r>
            <a:r>
              <a:rPr lang="fr-FR" dirty="0" err="1"/>
              <a:t>with</a:t>
            </a:r>
            <a:r>
              <a:rPr lang="fr-FR" dirty="0"/>
              <a:t> type 2 </a:t>
            </a:r>
            <a:r>
              <a:rPr lang="fr-FR" dirty="0" err="1"/>
              <a:t>diabetes</a:t>
            </a:r>
            <a:r>
              <a:rPr lang="fr-FR" dirty="0"/>
              <a:t> </a:t>
            </a:r>
            <a:r>
              <a:rPr lang="fr-FR" dirty="0" err="1"/>
              <a:t>differs</a:t>
            </a:r>
            <a:r>
              <a:rPr lang="fr-FR" dirty="0"/>
              <a:t> </a:t>
            </a:r>
            <a:r>
              <a:rPr lang="fr-FR" dirty="0" err="1"/>
              <a:t>from</a:t>
            </a:r>
            <a:r>
              <a:rPr lang="fr-FR" dirty="0"/>
              <a:t> non-</a:t>
            </a:r>
            <a:r>
              <a:rPr lang="fr-FR" dirty="0" err="1"/>
              <a:t>diabetic</a:t>
            </a:r>
            <a:r>
              <a:rPr lang="fr-FR" dirty="0"/>
              <a:t> </a:t>
            </a:r>
            <a:r>
              <a:rPr lang="fr-FR" dirty="0" err="1"/>
              <a:t>adults</a:t>
            </a:r>
            <a:r>
              <a:rPr lang="fr-FR" dirty="0"/>
              <a:t>. </a:t>
            </a:r>
            <a:r>
              <a:rPr lang="fr-FR" dirty="0" err="1"/>
              <a:t>PLoS</a:t>
            </a:r>
            <a:r>
              <a:rPr lang="fr-FR" dirty="0"/>
              <a:t> One, 2010</a:t>
            </a:r>
          </a:p>
          <a:p>
            <a:pPr marL="457200" lvl="1" indent="0">
              <a:buNone/>
            </a:pPr>
            <a:endParaRPr lang="fr-FR" dirty="0"/>
          </a:p>
        </p:txBody>
      </p:sp>
    </p:spTree>
    <p:extLst>
      <p:ext uri="{BB962C8B-B14F-4D97-AF65-F5344CB8AC3E}">
        <p14:creationId xmlns:p14="http://schemas.microsoft.com/office/powerpoint/2010/main" val="3389822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9699BE-7297-0047-B652-0DD9B78E4BB1}"/>
              </a:ext>
            </a:extLst>
          </p:cNvPr>
          <p:cNvSpPr>
            <a:spLocks noGrp="1"/>
          </p:cNvSpPr>
          <p:nvPr>
            <p:ph type="title"/>
          </p:nvPr>
        </p:nvSpPr>
        <p:spPr>
          <a:xfrm>
            <a:off x="2592925" y="624110"/>
            <a:ext cx="8911687" cy="685706"/>
          </a:xfrm>
        </p:spPr>
        <p:txBody>
          <a:bodyPr/>
          <a:lstStyle/>
          <a:p>
            <a:r>
              <a:rPr lang="fr-FR" dirty="0" err="1">
                <a:solidFill>
                  <a:srgbClr val="FF0000"/>
                </a:solidFill>
              </a:rPr>
              <a:t>Microbiote</a:t>
            </a:r>
            <a:r>
              <a:rPr lang="fr-FR" dirty="0">
                <a:solidFill>
                  <a:srgbClr val="FF0000"/>
                </a:solidFill>
              </a:rPr>
              <a:t> et diabète</a:t>
            </a:r>
          </a:p>
        </p:txBody>
      </p:sp>
      <p:pic>
        <p:nvPicPr>
          <p:cNvPr id="5" name="Espace réservé du contenu 4">
            <a:extLst>
              <a:ext uri="{FF2B5EF4-FFF2-40B4-BE49-F238E27FC236}">
                <a16:creationId xmlns:a16="http://schemas.microsoft.com/office/drawing/2014/main" id="{5965648E-8C18-E148-9F23-80270B5CFB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8817" y="1474290"/>
            <a:ext cx="5960263" cy="2312519"/>
          </a:xfrm>
        </p:spPr>
      </p:pic>
      <p:pic>
        <p:nvPicPr>
          <p:cNvPr id="7" name="Image 6">
            <a:extLst>
              <a:ext uri="{FF2B5EF4-FFF2-40B4-BE49-F238E27FC236}">
                <a16:creationId xmlns:a16="http://schemas.microsoft.com/office/drawing/2014/main" id="{6191DF28-4BFA-8146-9D6A-28C80E9F2B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817" y="3654682"/>
            <a:ext cx="5960264" cy="2283795"/>
          </a:xfrm>
          <a:prstGeom prst="rect">
            <a:avLst/>
          </a:prstGeom>
        </p:spPr>
      </p:pic>
      <p:pic>
        <p:nvPicPr>
          <p:cNvPr id="9" name="Image 8">
            <a:extLst>
              <a:ext uri="{FF2B5EF4-FFF2-40B4-BE49-F238E27FC236}">
                <a16:creationId xmlns:a16="http://schemas.microsoft.com/office/drawing/2014/main" id="{66079550-D320-4C46-81C0-59FF07B4AB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7232" y="1218286"/>
            <a:ext cx="5762368" cy="2692400"/>
          </a:xfrm>
          <a:prstGeom prst="rect">
            <a:avLst/>
          </a:prstGeom>
        </p:spPr>
      </p:pic>
      <p:pic>
        <p:nvPicPr>
          <p:cNvPr id="13" name="Image 12">
            <a:extLst>
              <a:ext uri="{FF2B5EF4-FFF2-40B4-BE49-F238E27FC236}">
                <a16:creationId xmlns:a16="http://schemas.microsoft.com/office/drawing/2014/main" id="{41A345D0-FC2E-9D4F-8A76-16463CCCAB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41308" y="4075160"/>
            <a:ext cx="5898292" cy="1744872"/>
          </a:xfrm>
          <a:prstGeom prst="rect">
            <a:avLst/>
          </a:prstGeom>
        </p:spPr>
      </p:pic>
    </p:spTree>
    <p:extLst>
      <p:ext uri="{BB962C8B-B14F-4D97-AF65-F5344CB8AC3E}">
        <p14:creationId xmlns:p14="http://schemas.microsoft.com/office/powerpoint/2010/main" val="2592553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9476B3-6EE5-E84A-A285-153703B1C68F}"/>
              </a:ext>
            </a:extLst>
          </p:cNvPr>
          <p:cNvSpPr>
            <a:spLocks noGrp="1"/>
          </p:cNvSpPr>
          <p:nvPr>
            <p:ph type="title"/>
          </p:nvPr>
        </p:nvSpPr>
        <p:spPr>
          <a:xfrm>
            <a:off x="2592925" y="624110"/>
            <a:ext cx="8911687" cy="764852"/>
          </a:xfrm>
        </p:spPr>
        <p:txBody>
          <a:bodyPr/>
          <a:lstStyle/>
          <a:p>
            <a:r>
              <a:rPr lang="fr-FR" dirty="0" err="1">
                <a:solidFill>
                  <a:srgbClr val="FF0000"/>
                </a:solidFill>
              </a:rPr>
              <a:t>Microbiote</a:t>
            </a:r>
            <a:r>
              <a:rPr lang="fr-FR" dirty="0">
                <a:solidFill>
                  <a:srgbClr val="FF0000"/>
                </a:solidFill>
              </a:rPr>
              <a:t>: l’exemple du diabète</a:t>
            </a:r>
            <a:endParaRPr lang="fr-FR" dirty="0"/>
          </a:p>
        </p:txBody>
      </p:sp>
      <p:sp>
        <p:nvSpPr>
          <p:cNvPr id="3" name="Espace réservé du contenu 2">
            <a:extLst>
              <a:ext uri="{FF2B5EF4-FFF2-40B4-BE49-F238E27FC236}">
                <a16:creationId xmlns:a16="http://schemas.microsoft.com/office/drawing/2014/main" id="{FABF311A-5EA2-EE4D-817C-4A0FE3605E5D}"/>
              </a:ext>
            </a:extLst>
          </p:cNvPr>
          <p:cNvSpPr>
            <a:spLocks noGrp="1"/>
          </p:cNvSpPr>
          <p:nvPr>
            <p:ph idx="1"/>
          </p:nvPr>
        </p:nvSpPr>
        <p:spPr>
          <a:xfrm>
            <a:off x="349624" y="1388962"/>
            <a:ext cx="7678270" cy="5011838"/>
          </a:xfrm>
        </p:spPr>
        <p:txBody>
          <a:bodyPr>
            <a:normAutofit lnSpcReduction="10000"/>
          </a:bodyPr>
          <a:lstStyle/>
          <a:p>
            <a:pPr marL="0" indent="0">
              <a:buNone/>
            </a:pPr>
            <a:endParaRPr lang="fr-FR" b="1" dirty="0"/>
          </a:p>
          <a:p>
            <a:r>
              <a:rPr lang="fr-CH" dirty="0"/>
              <a:t>Une grande étude sur le pré- diabète qui s’appelle CORDIOPREV, a évalué 460 patients souffrant de </a:t>
            </a:r>
            <a:r>
              <a:rPr lang="fr-CH" dirty="0" err="1"/>
              <a:t>prédiabète</a:t>
            </a:r>
            <a:r>
              <a:rPr lang="fr-CH" dirty="0"/>
              <a:t> sur 5 ans et ils ont recherché tous les marqueurs qui pourraient être les meilleures prédicteurs de passer d’un </a:t>
            </a:r>
            <a:r>
              <a:rPr lang="fr-CH" dirty="0" err="1"/>
              <a:t>prédiabète</a:t>
            </a:r>
            <a:r>
              <a:rPr lang="fr-CH" dirty="0"/>
              <a:t> à un diabète. </a:t>
            </a:r>
          </a:p>
          <a:p>
            <a:r>
              <a:rPr lang="fr-CH" dirty="0"/>
              <a:t>Le seul prédicteur que l’on retrouve dans 100% des cas c’est…. </a:t>
            </a:r>
            <a:r>
              <a:rPr lang="fr-CH" b="1" dirty="0"/>
              <a:t>La perméabilité intestinale, avec augmentation des endotoxines</a:t>
            </a:r>
            <a:endParaRPr lang="fr-CH" dirty="0"/>
          </a:p>
          <a:p>
            <a:r>
              <a:rPr lang="fr-CH" dirty="0"/>
              <a:t>Et devinez quelle est la bactérie qui lorsqu’elle manque favorise le plus l’intestin poreux,</a:t>
            </a:r>
            <a:r>
              <a:rPr lang="fr-CH" b="1" dirty="0"/>
              <a:t>  c’est l’</a:t>
            </a:r>
            <a:r>
              <a:rPr lang="fr-CH" b="1" dirty="0" err="1"/>
              <a:t>akkermansia</a:t>
            </a:r>
            <a:r>
              <a:rPr lang="fr-CH" b="1" dirty="0"/>
              <a:t> </a:t>
            </a:r>
            <a:r>
              <a:rPr lang="fr-CH" b="1" dirty="0" err="1"/>
              <a:t>muciniphila</a:t>
            </a:r>
            <a:r>
              <a:rPr lang="fr-CH" b="1" dirty="0"/>
              <a:t>.</a:t>
            </a:r>
          </a:p>
          <a:p>
            <a:r>
              <a:rPr lang="fr-CH" dirty="0"/>
              <a:t>l’</a:t>
            </a:r>
            <a:r>
              <a:rPr lang="fr-CH" dirty="0" err="1"/>
              <a:t>Akkermansia</a:t>
            </a:r>
            <a:r>
              <a:rPr lang="fr-CH" dirty="0"/>
              <a:t>, est une bactérie directement reliée au syndrome métabolique et ce syndrome est à la base d’une myriade de maladies comme le diabète, la démence, les ovaires </a:t>
            </a:r>
            <a:r>
              <a:rPr lang="fr-CH" dirty="0" err="1"/>
              <a:t>polykytiques</a:t>
            </a:r>
            <a:r>
              <a:rPr lang="fr-CH" dirty="0"/>
              <a:t>, etc.. Plus les taux d’</a:t>
            </a:r>
            <a:r>
              <a:rPr lang="fr-CH" dirty="0" err="1"/>
              <a:t>Akkermansia</a:t>
            </a:r>
            <a:r>
              <a:rPr lang="fr-CH" dirty="0"/>
              <a:t> sont élevés et plus on se protège de ces maladies. ET la bonne nouvelle c’est qu’on peut augmenter le taux d’</a:t>
            </a:r>
            <a:r>
              <a:rPr lang="fr-CH" dirty="0" err="1"/>
              <a:t>Akkermansia</a:t>
            </a:r>
            <a:r>
              <a:rPr lang="fr-CH" dirty="0"/>
              <a:t> de différentes façons, </a:t>
            </a:r>
          </a:p>
          <a:p>
            <a:endParaRPr lang="fr-FR" dirty="0"/>
          </a:p>
        </p:txBody>
      </p:sp>
      <p:pic>
        <p:nvPicPr>
          <p:cNvPr id="5" name="Image 4">
            <a:extLst>
              <a:ext uri="{FF2B5EF4-FFF2-40B4-BE49-F238E27FC236}">
                <a16:creationId xmlns:a16="http://schemas.microsoft.com/office/drawing/2014/main" id="{CBF4AA76-50B7-C843-8B73-D2AE4CB13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7894" y="1519518"/>
            <a:ext cx="4164106" cy="4881281"/>
          </a:xfrm>
          <a:prstGeom prst="rect">
            <a:avLst/>
          </a:prstGeom>
        </p:spPr>
      </p:pic>
    </p:spTree>
    <p:extLst>
      <p:ext uri="{BB962C8B-B14F-4D97-AF65-F5344CB8AC3E}">
        <p14:creationId xmlns:p14="http://schemas.microsoft.com/office/powerpoint/2010/main" val="207663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E3087B-524F-844F-A684-CC1DD1B62A90}"/>
              </a:ext>
            </a:extLst>
          </p:cNvPr>
          <p:cNvSpPr>
            <a:spLocks noGrp="1"/>
          </p:cNvSpPr>
          <p:nvPr>
            <p:ph type="title"/>
          </p:nvPr>
        </p:nvSpPr>
        <p:spPr/>
        <p:txBody>
          <a:bodyPr/>
          <a:lstStyle/>
          <a:p>
            <a:r>
              <a:rPr lang="fr-FR" dirty="0">
                <a:solidFill>
                  <a:srgbClr val="FF0000"/>
                </a:solidFill>
              </a:rPr>
              <a:t>La biodiversité du </a:t>
            </a:r>
            <a:r>
              <a:rPr lang="fr-FR" dirty="0" err="1">
                <a:solidFill>
                  <a:srgbClr val="FF0000"/>
                </a:solidFill>
              </a:rPr>
              <a:t>microbiote</a:t>
            </a:r>
            <a:endParaRPr lang="fr-FR" dirty="0">
              <a:solidFill>
                <a:srgbClr val="FF0000"/>
              </a:solidFill>
            </a:endParaRPr>
          </a:p>
        </p:txBody>
      </p:sp>
      <p:sp>
        <p:nvSpPr>
          <p:cNvPr id="3" name="Espace réservé du contenu 2">
            <a:extLst>
              <a:ext uri="{FF2B5EF4-FFF2-40B4-BE49-F238E27FC236}">
                <a16:creationId xmlns:a16="http://schemas.microsoft.com/office/drawing/2014/main" id="{BCA8D3F0-0C63-8A4A-9E07-D7899BF30176}"/>
              </a:ext>
            </a:extLst>
          </p:cNvPr>
          <p:cNvSpPr>
            <a:spLocks noGrp="1"/>
          </p:cNvSpPr>
          <p:nvPr>
            <p:ph idx="1"/>
          </p:nvPr>
        </p:nvSpPr>
        <p:spPr>
          <a:xfrm>
            <a:off x="855786" y="1447799"/>
            <a:ext cx="7936522" cy="5164015"/>
          </a:xfrm>
        </p:spPr>
        <p:txBody>
          <a:bodyPr>
            <a:normAutofit lnSpcReduction="10000"/>
          </a:bodyPr>
          <a:lstStyle/>
          <a:p>
            <a:pPr marL="0" indent="0">
              <a:buNone/>
            </a:pPr>
            <a:r>
              <a:rPr lang="fr-CH" b="1" u="sng" dirty="0"/>
              <a:t>Les facteurs qui impactent négativement notre diversité du </a:t>
            </a:r>
            <a:r>
              <a:rPr lang="fr-CH" b="1" u="sng" dirty="0" err="1"/>
              <a:t>microbiote</a:t>
            </a:r>
            <a:r>
              <a:rPr lang="fr-CH" b="1" u="sng" dirty="0"/>
              <a:t> sont multiples et relativement bien connus. Il s’agit entre autres :</a:t>
            </a:r>
          </a:p>
          <a:p>
            <a:pPr marL="0" indent="0">
              <a:buNone/>
            </a:pPr>
            <a:endParaRPr lang="fr-CH" b="1" u="sng" dirty="0"/>
          </a:p>
          <a:p>
            <a:pPr lvl="0"/>
            <a:r>
              <a:rPr lang="fr-CH" dirty="0"/>
              <a:t>d’une naissance par césarienne,</a:t>
            </a:r>
          </a:p>
          <a:p>
            <a:pPr lvl="0"/>
            <a:r>
              <a:rPr lang="fr-CH" dirty="0"/>
              <a:t>d’un manque d’allaitement</a:t>
            </a:r>
          </a:p>
          <a:p>
            <a:pPr lvl="0"/>
            <a:r>
              <a:rPr lang="fr-CH" dirty="0"/>
              <a:t>de la prise fréquente d’antibiotiques dans la petite enfance</a:t>
            </a:r>
          </a:p>
          <a:p>
            <a:pPr lvl="0"/>
            <a:r>
              <a:rPr lang="fr-CH" dirty="0"/>
              <a:t>d’une alimentation pauvre en aliments riches en fibres et </a:t>
            </a:r>
            <a:r>
              <a:rPr lang="fr-CH" dirty="0" err="1"/>
              <a:t>prébiotiques</a:t>
            </a:r>
            <a:r>
              <a:rPr lang="fr-CH" dirty="0"/>
              <a:t>, ce qui représente le modèle classique d’une alimentation occidentale (steak/frites)</a:t>
            </a:r>
          </a:p>
          <a:p>
            <a:pPr lvl="0"/>
            <a:r>
              <a:rPr lang="fr-CH" dirty="0"/>
              <a:t>d’une prise récente ou une prise </a:t>
            </a:r>
            <a:br>
              <a:rPr lang="fr-CH" dirty="0"/>
            </a:br>
            <a:r>
              <a:rPr lang="fr-CH" dirty="0"/>
              <a:t>fréquente d’antibiotiques</a:t>
            </a:r>
          </a:p>
          <a:p>
            <a:pPr lvl="0"/>
            <a:r>
              <a:rPr lang="fr-CH" dirty="0"/>
              <a:t>De la consommation chronique de </a:t>
            </a:r>
            <a:br>
              <a:rPr lang="fr-CH" dirty="0"/>
            </a:br>
            <a:r>
              <a:rPr lang="fr-CH" dirty="0"/>
              <a:t>certains médicaments (AINS, IPP)</a:t>
            </a:r>
          </a:p>
          <a:p>
            <a:pPr lvl="0"/>
            <a:r>
              <a:rPr lang="fr-CH" dirty="0"/>
              <a:t>des diètes restrictives prolongées </a:t>
            </a:r>
            <a:br>
              <a:rPr lang="fr-CH" dirty="0"/>
            </a:br>
            <a:r>
              <a:rPr lang="fr-CH" dirty="0"/>
              <a:t>(FODMAP, diète cétogène, etc.)</a:t>
            </a:r>
          </a:p>
          <a:p>
            <a:pPr marL="0" lvl="0" indent="0">
              <a:buNone/>
            </a:pPr>
            <a:endParaRPr lang="fr-FR" dirty="0"/>
          </a:p>
        </p:txBody>
      </p:sp>
      <p:pic>
        <p:nvPicPr>
          <p:cNvPr id="7" name="Image 6">
            <a:extLst>
              <a:ext uri="{FF2B5EF4-FFF2-40B4-BE49-F238E27FC236}">
                <a16:creationId xmlns:a16="http://schemas.microsoft.com/office/drawing/2014/main" id="{9FD7229E-EF31-1F41-83A3-4FB037FFAC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2256" y="3771898"/>
            <a:ext cx="3817766" cy="2617179"/>
          </a:xfrm>
          <a:prstGeom prst="rect">
            <a:avLst/>
          </a:prstGeom>
        </p:spPr>
      </p:pic>
    </p:spTree>
    <p:extLst>
      <p:ext uri="{BB962C8B-B14F-4D97-AF65-F5344CB8AC3E}">
        <p14:creationId xmlns:p14="http://schemas.microsoft.com/office/powerpoint/2010/main" val="4034045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9874B-0F40-1C44-A3AE-27F48848B73D}"/>
              </a:ext>
            </a:extLst>
          </p:cNvPr>
          <p:cNvSpPr>
            <a:spLocks noGrp="1"/>
          </p:cNvSpPr>
          <p:nvPr>
            <p:ph type="title"/>
          </p:nvPr>
        </p:nvSpPr>
        <p:spPr/>
        <p:txBody>
          <a:bodyPr>
            <a:normAutofit/>
          </a:bodyPr>
          <a:lstStyle/>
          <a:p>
            <a:r>
              <a:rPr lang="fr-FR" sz="3200" dirty="0">
                <a:solidFill>
                  <a:srgbClr val="FF0000"/>
                </a:solidFill>
              </a:rPr>
              <a:t>Alimentation:</a:t>
            </a:r>
            <a:br>
              <a:rPr lang="fr-FR" sz="3200" dirty="0">
                <a:solidFill>
                  <a:srgbClr val="FF0000"/>
                </a:solidFill>
              </a:rPr>
            </a:br>
            <a:r>
              <a:rPr lang="fr-FR" sz="3200" dirty="0">
                <a:solidFill>
                  <a:srgbClr val="FF0000"/>
                </a:solidFill>
              </a:rPr>
              <a:t>Les mauvais patterns alimentaires</a:t>
            </a:r>
          </a:p>
        </p:txBody>
      </p:sp>
      <p:sp>
        <p:nvSpPr>
          <p:cNvPr id="3" name="Espace réservé du contenu 2">
            <a:extLst>
              <a:ext uri="{FF2B5EF4-FFF2-40B4-BE49-F238E27FC236}">
                <a16:creationId xmlns:a16="http://schemas.microsoft.com/office/drawing/2014/main" id="{B68353EB-BBB7-314E-9B05-CF6B9F0EBB34}"/>
              </a:ext>
            </a:extLst>
          </p:cNvPr>
          <p:cNvSpPr>
            <a:spLocks noGrp="1"/>
          </p:cNvSpPr>
          <p:nvPr>
            <p:ph idx="1"/>
          </p:nvPr>
        </p:nvSpPr>
        <p:spPr/>
        <p:txBody>
          <a:bodyPr/>
          <a:lstStyle/>
          <a:p>
            <a:pPr marL="0" indent="0">
              <a:buNone/>
            </a:pPr>
            <a:r>
              <a:rPr lang="fr-FR" b="1" dirty="0"/>
              <a:t>La diète occidentale (western </a:t>
            </a:r>
            <a:r>
              <a:rPr lang="fr-FR" b="1" dirty="0" err="1"/>
              <a:t>diet</a:t>
            </a:r>
            <a:r>
              <a:rPr lang="fr-FR" b="1" dirty="0"/>
              <a:t>)</a:t>
            </a:r>
          </a:p>
          <a:p>
            <a:r>
              <a:rPr lang="fr-FR" dirty="0"/>
              <a:t>Faible en polyphénols</a:t>
            </a:r>
          </a:p>
          <a:p>
            <a:r>
              <a:rPr lang="fr-FR" dirty="0"/>
              <a:t>Pauvre en fibres</a:t>
            </a:r>
          </a:p>
          <a:p>
            <a:r>
              <a:rPr lang="fr-FR" dirty="0"/>
              <a:t>Pauvre en diversité</a:t>
            </a:r>
          </a:p>
          <a:p>
            <a:r>
              <a:rPr lang="fr-FR" dirty="0"/>
              <a:t>Riche en aliments transformés</a:t>
            </a:r>
          </a:p>
          <a:p>
            <a:r>
              <a:rPr lang="fr-FR" dirty="0"/>
              <a:t>Riche en produits chimiques</a:t>
            </a:r>
          </a:p>
        </p:txBody>
      </p:sp>
      <p:pic>
        <p:nvPicPr>
          <p:cNvPr id="4" name="Image 3">
            <a:extLst>
              <a:ext uri="{FF2B5EF4-FFF2-40B4-BE49-F238E27FC236}">
                <a16:creationId xmlns:a16="http://schemas.microsoft.com/office/drawing/2014/main" id="{E854001F-576A-A543-9362-5BEEDB27A119}"/>
              </a:ext>
            </a:extLst>
          </p:cNvPr>
          <p:cNvPicPr>
            <a:picLocks noChangeAspect="1"/>
          </p:cNvPicPr>
          <p:nvPr/>
        </p:nvPicPr>
        <p:blipFill>
          <a:blip r:embed="rId2"/>
          <a:stretch>
            <a:fillRect/>
          </a:stretch>
        </p:blipFill>
        <p:spPr>
          <a:xfrm>
            <a:off x="7203455" y="2133600"/>
            <a:ext cx="4721054" cy="2467131"/>
          </a:xfrm>
          <a:prstGeom prst="rect">
            <a:avLst/>
          </a:prstGeom>
        </p:spPr>
      </p:pic>
    </p:spTree>
    <p:extLst>
      <p:ext uri="{BB962C8B-B14F-4D97-AF65-F5344CB8AC3E}">
        <p14:creationId xmlns:p14="http://schemas.microsoft.com/office/powerpoint/2010/main" val="2903095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A29F36-6F1E-1445-92EA-CC839C419BA1}"/>
              </a:ext>
            </a:extLst>
          </p:cNvPr>
          <p:cNvSpPr>
            <a:spLocks noGrp="1"/>
          </p:cNvSpPr>
          <p:nvPr>
            <p:ph type="title"/>
          </p:nvPr>
        </p:nvSpPr>
        <p:spPr>
          <a:xfrm>
            <a:off x="2592925" y="624110"/>
            <a:ext cx="9599075" cy="726388"/>
          </a:xfrm>
        </p:spPr>
        <p:txBody>
          <a:bodyPr>
            <a:normAutofit fontScale="90000"/>
          </a:bodyPr>
          <a:lstStyle/>
          <a:p>
            <a:r>
              <a:rPr lang="fr-FR" sz="3200" dirty="0">
                <a:solidFill>
                  <a:srgbClr val="FF0000"/>
                </a:solidFill>
              </a:rPr>
              <a:t>Alimentation: modulation positive du </a:t>
            </a:r>
            <a:r>
              <a:rPr lang="fr-FR" sz="3200" dirty="0" err="1">
                <a:solidFill>
                  <a:srgbClr val="FF0000"/>
                </a:solidFill>
              </a:rPr>
              <a:t>microbiote</a:t>
            </a:r>
            <a:endParaRPr lang="fr-FR" sz="3200" dirty="0">
              <a:solidFill>
                <a:srgbClr val="FF0000"/>
              </a:solidFill>
            </a:endParaRPr>
          </a:p>
        </p:txBody>
      </p:sp>
      <p:sp>
        <p:nvSpPr>
          <p:cNvPr id="3" name="Espace réservé du contenu 2">
            <a:extLst>
              <a:ext uri="{FF2B5EF4-FFF2-40B4-BE49-F238E27FC236}">
                <a16:creationId xmlns:a16="http://schemas.microsoft.com/office/drawing/2014/main" id="{ED7B419C-6797-7F4D-9CD6-E5FD5CF08BB4}"/>
              </a:ext>
            </a:extLst>
          </p:cNvPr>
          <p:cNvSpPr>
            <a:spLocks noGrp="1"/>
          </p:cNvSpPr>
          <p:nvPr>
            <p:ph idx="1"/>
          </p:nvPr>
        </p:nvSpPr>
        <p:spPr>
          <a:xfrm>
            <a:off x="759416" y="1350498"/>
            <a:ext cx="6372369" cy="5345724"/>
          </a:xfrm>
        </p:spPr>
        <p:txBody>
          <a:bodyPr>
            <a:normAutofit/>
          </a:bodyPr>
          <a:lstStyle/>
          <a:p>
            <a:pPr marL="0" indent="0">
              <a:buNone/>
            </a:pPr>
            <a:r>
              <a:rPr lang="fr-FR" sz="2000" b="1" dirty="0"/>
              <a:t> </a:t>
            </a:r>
            <a:endParaRPr lang="fr-FR" dirty="0"/>
          </a:p>
          <a:p>
            <a:pPr marL="0" indent="0">
              <a:buNone/>
            </a:pPr>
            <a:r>
              <a:rPr lang="fr-FR" sz="2200" b="1" dirty="0"/>
              <a:t> </a:t>
            </a:r>
          </a:p>
          <a:p>
            <a:pPr marL="0" indent="0">
              <a:buNone/>
            </a:pPr>
            <a:r>
              <a:rPr lang="fr-FR" b="1" dirty="0">
                <a:solidFill>
                  <a:srgbClr val="FF0000"/>
                </a:solidFill>
              </a:rPr>
              <a:t>La diète méditerranéenne </a:t>
            </a:r>
            <a:r>
              <a:rPr lang="fr-FR" dirty="0"/>
              <a:t>a un potentiel thérapeutique sur diverses maladies dégénératives ainsi que sur la santé globale</a:t>
            </a:r>
          </a:p>
          <a:p>
            <a:pPr lvl="1"/>
            <a:r>
              <a:rPr lang="fr-FR" sz="1800" dirty="0"/>
              <a:t>Diète riche en bonnes graisses, fibres et polyphénols protège contre le stress oxydatif et la peroxydation des lipides et l’apport des oméga 3 a un effet cardio et </a:t>
            </a:r>
            <a:r>
              <a:rPr lang="fr-FR" sz="1800" dirty="0" err="1"/>
              <a:t>neuroprotecteur</a:t>
            </a:r>
            <a:endParaRPr lang="fr-FR" sz="1800" dirty="0"/>
          </a:p>
          <a:p>
            <a:pPr lvl="1"/>
            <a:r>
              <a:rPr lang="fr-FR" sz="1800" dirty="0"/>
              <a:t>Sur </a:t>
            </a:r>
            <a:r>
              <a:rPr lang="fr-FR" sz="1800" dirty="0" err="1"/>
              <a:t>microbiote</a:t>
            </a:r>
            <a:r>
              <a:rPr lang="fr-FR" sz="1800" dirty="0"/>
              <a:t>: amélioration de la biodiversité et de la production de butyrate:</a:t>
            </a:r>
          </a:p>
        </p:txBody>
      </p:sp>
      <p:pic>
        <p:nvPicPr>
          <p:cNvPr id="8" name="Image 7">
            <a:extLst>
              <a:ext uri="{FF2B5EF4-FFF2-40B4-BE49-F238E27FC236}">
                <a16:creationId xmlns:a16="http://schemas.microsoft.com/office/drawing/2014/main" id="{B07551A8-8939-C049-A1D7-45D076E752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1785" y="2610428"/>
            <a:ext cx="4831530" cy="2663536"/>
          </a:xfrm>
          <a:prstGeom prst="rect">
            <a:avLst/>
          </a:prstGeom>
        </p:spPr>
      </p:pic>
    </p:spTree>
    <p:extLst>
      <p:ext uri="{BB962C8B-B14F-4D97-AF65-F5344CB8AC3E}">
        <p14:creationId xmlns:p14="http://schemas.microsoft.com/office/powerpoint/2010/main" val="2538059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5928C9-339C-4641-9919-612EB55AD477}"/>
              </a:ext>
            </a:extLst>
          </p:cNvPr>
          <p:cNvSpPr>
            <a:spLocks noGrp="1"/>
          </p:cNvSpPr>
          <p:nvPr>
            <p:ph type="title"/>
          </p:nvPr>
        </p:nvSpPr>
        <p:spPr/>
        <p:txBody>
          <a:bodyPr/>
          <a:lstStyle/>
          <a:p>
            <a:r>
              <a:rPr lang="fr-FR" dirty="0">
                <a:solidFill>
                  <a:srgbClr val="FF0000"/>
                </a:solidFill>
              </a:rPr>
              <a:t>Médicaments et </a:t>
            </a:r>
            <a:r>
              <a:rPr lang="fr-FR" dirty="0" err="1">
                <a:solidFill>
                  <a:srgbClr val="FF0000"/>
                </a:solidFill>
              </a:rPr>
              <a:t>microbiote</a:t>
            </a:r>
            <a:endParaRPr lang="fr-FR" dirty="0">
              <a:solidFill>
                <a:srgbClr val="FF0000"/>
              </a:solidFill>
            </a:endParaRPr>
          </a:p>
        </p:txBody>
      </p:sp>
      <p:sp>
        <p:nvSpPr>
          <p:cNvPr id="3" name="Espace réservé du contenu 2">
            <a:extLst>
              <a:ext uri="{FF2B5EF4-FFF2-40B4-BE49-F238E27FC236}">
                <a16:creationId xmlns:a16="http://schemas.microsoft.com/office/drawing/2014/main" id="{A0748837-3CDC-2948-B47E-0B7004EAA88A}"/>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52D8E1ED-31F9-534E-B64A-67A3EB85F7FE}"/>
              </a:ext>
            </a:extLst>
          </p:cNvPr>
          <p:cNvPicPr>
            <a:picLocks noChangeAspect="1"/>
          </p:cNvPicPr>
          <p:nvPr/>
        </p:nvPicPr>
        <p:blipFill>
          <a:blip r:embed="rId2"/>
          <a:stretch>
            <a:fillRect/>
          </a:stretch>
        </p:blipFill>
        <p:spPr>
          <a:xfrm>
            <a:off x="2721482" y="2254221"/>
            <a:ext cx="3929550" cy="2200548"/>
          </a:xfrm>
          <a:prstGeom prst="rect">
            <a:avLst/>
          </a:prstGeom>
        </p:spPr>
      </p:pic>
    </p:spTree>
    <p:extLst>
      <p:ext uri="{BB962C8B-B14F-4D97-AF65-F5344CB8AC3E}">
        <p14:creationId xmlns:p14="http://schemas.microsoft.com/office/powerpoint/2010/main" val="851587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F7B917-FB1F-424C-9454-047607272305}"/>
              </a:ext>
            </a:extLst>
          </p:cNvPr>
          <p:cNvSpPr>
            <a:spLocks noGrp="1"/>
          </p:cNvSpPr>
          <p:nvPr>
            <p:ph type="title"/>
          </p:nvPr>
        </p:nvSpPr>
        <p:spPr>
          <a:xfrm>
            <a:off x="2592925" y="624110"/>
            <a:ext cx="8911687" cy="747490"/>
          </a:xfrm>
        </p:spPr>
        <p:txBody>
          <a:bodyPr>
            <a:normAutofit/>
          </a:bodyPr>
          <a:lstStyle/>
          <a:p>
            <a:r>
              <a:rPr lang="fr-FR" sz="2800" dirty="0">
                <a:solidFill>
                  <a:srgbClr val="FF0000"/>
                </a:solidFill>
              </a:rPr>
              <a:t>Médicaments qui altèrent le </a:t>
            </a:r>
            <a:r>
              <a:rPr lang="fr-FR" sz="2800" dirty="0" err="1">
                <a:solidFill>
                  <a:srgbClr val="FF0000"/>
                </a:solidFill>
              </a:rPr>
              <a:t>microbiote</a:t>
            </a:r>
            <a:endParaRPr lang="fr-FR" sz="2800" dirty="0">
              <a:solidFill>
                <a:srgbClr val="FF0000"/>
              </a:solidFill>
            </a:endParaRPr>
          </a:p>
        </p:txBody>
      </p:sp>
      <p:sp>
        <p:nvSpPr>
          <p:cNvPr id="3" name="Espace réservé du contenu 2">
            <a:extLst>
              <a:ext uri="{FF2B5EF4-FFF2-40B4-BE49-F238E27FC236}">
                <a16:creationId xmlns:a16="http://schemas.microsoft.com/office/drawing/2014/main" id="{DA0EB8BA-C86F-AE40-ABFB-BB53956D394B}"/>
              </a:ext>
            </a:extLst>
          </p:cNvPr>
          <p:cNvSpPr>
            <a:spLocks noGrp="1"/>
          </p:cNvSpPr>
          <p:nvPr>
            <p:ph idx="1"/>
          </p:nvPr>
        </p:nvSpPr>
        <p:spPr>
          <a:xfrm>
            <a:off x="1594338" y="1453662"/>
            <a:ext cx="5451231" cy="4457560"/>
          </a:xfrm>
        </p:spPr>
        <p:txBody>
          <a:bodyPr>
            <a:normAutofit/>
          </a:bodyPr>
          <a:lstStyle/>
          <a:p>
            <a:pPr marL="0" indent="0">
              <a:buNone/>
            </a:pPr>
            <a:r>
              <a:rPr lang="fr-FR" b="1" dirty="0"/>
              <a:t>Les inhibiteurs de la pompe à proton</a:t>
            </a:r>
          </a:p>
          <a:p>
            <a:r>
              <a:rPr lang="fr-FR" dirty="0" err="1"/>
              <a:t>Nexium</a:t>
            </a:r>
            <a:r>
              <a:rPr lang="fr-FR" dirty="0"/>
              <a:t> seul compte plus de 19 millions de prescriptions annuellement aux USA</a:t>
            </a:r>
          </a:p>
          <a:p>
            <a:r>
              <a:rPr lang="fr-FR" dirty="0"/>
              <a:t>L’utilisation des IPP est associé:</a:t>
            </a:r>
          </a:p>
          <a:p>
            <a:pPr lvl="1">
              <a:buFont typeface="Wingdings" pitchFamily="2" charset="2"/>
              <a:buChar char="Ø"/>
            </a:pPr>
            <a:r>
              <a:rPr lang="fr-FR" dirty="0"/>
              <a:t>Diminution de la diversité du </a:t>
            </a:r>
            <a:r>
              <a:rPr lang="fr-FR" dirty="0" err="1"/>
              <a:t>microbiote</a:t>
            </a:r>
            <a:r>
              <a:rPr lang="fr-FR" dirty="0"/>
              <a:t> (en partie corrigée après un mois d’arrêt)</a:t>
            </a:r>
          </a:p>
          <a:p>
            <a:pPr lvl="1">
              <a:buFont typeface="Wingdings" pitchFamily="2" charset="2"/>
              <a:buChar char="Ø"/>
            </a:pPr>
            <a:r>
              <a:rPr lang="fr-FR" dirty="0"/>
              <a:t>Augmente le risque de SIBO</a:t>
            </a:r>
          </a:p>
          <a:p>
            <a:pPr lvl="1">
              <a:buFont typeface="Wingdings" pitchFamily="2" charset="2"/>
              <a:buChar char="Ø"/>
            </a:pPr>
            <a:r>
              <a:rPr lang="fr-FR" dirty="0"/>
              <a:t>Augmente le risque d’infection à clostridium difficile</a:t>
            </a:r>
          </a:p>
          <a:p>
            <a:pPr lvl="1">
              <a:buFont typeface="Wingdings" pitchFamily="2" charset="2"/>
              <a:buChar char="Ø"/>
            </a:pPr>
            <a:r>
              <a:rPr lang="fr-FR" dirty="0"/>
              <a:t>Diminue la concentration de </a:t>
            </a:r>
            <a:r>
              <a:rPr lang="fr-FR" dirty="0" err="1"/>
              <a:t>bifidobactéries</a:t>
            </a:r>
            <a:endParaRPr lang="fr-FR" dirty="0"/>
          </a:p>
          <a:p>
            <a:pPr lvl="1">
              <a:buFont typeface="Wingdings" pitchFamily="2" charset="2"/>
              <a:buChar char="Ø"/>
            </a:pPr>
            <a:r>
              <a:rPr lang="fr-FR" dirty="0"/>
              <a:t>Diminution de l’abondance des bactéries intestinales et augmentation du taux des </a:t>
            </a:r>
            <a:r>
              <a:rPr lang="fr-FR" dirty="0" err="1"/>
              <a:t>Protéobactéries</a:t>
            </a:r>
            <a:r>
              <a:rPr lang="fr-FR" dirty="0"/>
              <a:t> et Streptocoques </a:t>
            </a:r>
          </a:p>
        </p:txBody>
      </p:sp>
      <p:pic>
        <p:nvPicPr>
          <p:cNvPr id="1026" name="Picture 2" descr="Les effets secondaires des IPP seraient plus graves qu'on ne le pensait –  Julien Venesson">
            <a:extLst>
              <a:ext uri="{FF2B5EF4-FFF2-40B4-BE49-F238E27FC236}">
                <a16:creationId xmlns:a16="http://schemas.microsoft.com/office/drawing/2014/main" id="{BB74E6B2-F9FB-D39B-FFB7-E1345BF5E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0054" y="2056039"/>
            <a:ext cx="3815586" cy="3221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997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DC7925-41B3-9A41-9105-5073F48A493F}"/>
              </a:ext>
            </a:extLst>
          </p:cNvPr>
          <p:cNvSpPr>
            <a:spLocks noGrp="1"/>
          </p:cNvSpPr>
          <p:nvPr>
            <p:ph type="title"/>
          </p:nvPr>
        </p:nvSpPr>
        <p:spPr>
          <a:xfrm>
            <a:off x="1627322" y="624110"/>
            <a:ext cx="9877291" cy="812804"/>
          </a:xfrm>
        </p:spPr>
        <p:txBody>
          <a:bodyPr>
            <a:normAutofit fontScale="90000"/>
          </a:bodyPr>
          <a:lstStyle/>
          <a:p>
            <a:r>
              <a:rPr lang="fr-FR" sz="3100" dirty="0">
                <a:solidFill>
                  <a:srgbClr val="FF0000"/>
                </a:solidFill>
              </a:rPr>
              <a:t> </a:t>
            </a:r>
            <a:br>
              <a:rPr lang="fr-FR" sz="3100" dirty="0">
                <a:solidFill>
                  <a:srgbClr val="FF0000"/>
                </a:solidFill>
              </a:rPr>
            </a:br>
            <a:r>
              <a:rPr lang="fr-FR" dirty="0">
                <a:solidFill>
                  <a:srgbClr val="FF0000"/>
                </a:solidFill>
              </a:rPr>
              <a:t/>
            </a:r>
            <a:br>
              <a:rPr lang="fr-FR" dirty="0">
                <a:solidFill>
                  <a:srgbClr val="FF0000"/>
                </a:solidFill>
              </a:rPr>
            </a:br>
            <a:endParaRPr lang="fr-FR" dirty="0">
              <a:solidFill>
                <a:srgbClr val="FF0000"/>
              </a:solidFill>
            </a:endParaRPr>
          </a:p>
        </p:txBody>
      </p:sp>
      <p:sp>
        <p:nvSpPr>
          <p:cNvPr id="3" name="Espace réservé du contenu 2">
            <a:extLst>
              <a:ext uri="{FF2B5EF4-FFF2-40B4-BE49-F238E27FC236}">
                <a16:creationId xmlns:a16="http://schemas.microsoft.com/office/drawing/2014/main" id="{6CFFD24B-823D-BA40-87DC-CEED8C56BC95}"/>
              </a:ext>
            </a:extLst>
          </p:cNvPr>
          <p:cNvSpPr>
            <a:spLocks noGrp="1"/>
          </p:cNvSpPr>
          <p:nvPr>
            <p:ph idx="1"/>
          </p:nvPr>
        </p:nvSpPr>
        <p:spPr>
          <a:xfrm>
            <a:off x="1286189" y="1169878"/>
            <a:ext cx="5036457" cy="4818744"/>
          </a:xfrm>
        </p:spPr>
        <p:txBody>
          <a:bodyPr>
            <a:normAutofit/>
          </a:bodyPr>
          <a:lstStyle/>
          <a:p>
            <a:pPr marL="0" indent="0">
              <a:buNone/>
            </a:pPr>
            <a:r>
              <a:rPr lang="fr-FR" sz="2400" b="1" dirty="0">
                <a:solidFill>
                  <a:srgbClr val="FF0000"/>
                </a:solidFill>
              </a:rPr>
              <a:t> </a:t>
            </a:r>
          </a:p>
          <a:p>
            <a:pPr marL="0" indent="0">
              <a:buNone/>
            </a:pPr>
            <a:r>
              <a:rPr lang="fr-FR" sz="2000" b="1" dirty="0">
                <a:solidFill>
                  <a:schemeClr val="tx1"/>
                </a:solidFill>
              </a:rPr>
              <a:t>Les inhibiteurs de la pompe à proton</a:t>
            </a:r>
          </a:p>
          <a:p>
            <a:r>
              <a:rPr lang="fr-FR" sz="1600" dirty="0">
                <a:solidFill>
                  <a:schemeClr val="tx1"/>
                </a:solidFill>
              </a:rPr>
              <a:t>« Proton </a:t>
            </a:r>
            <a:r>
              <a:rPr lang="fr-FR" sz="1600" dirty="0" err="1">
                <a:solidFill>
                  <a:schemeClr val="tx1"/>
                </a:solidFill>
              </a:rPr>
              <a:t>pump</a:t>
            </a:r>
            <a:r>
              <a:rPr lang="fr-FR" sz="1600" dirty="0">
                <a:solidFill>
                  <a:schemeClr val="tx1"/>
                </a:solidFill>
              </a:rPr>
              <a:t> </a:t>
            </a:r>
            <a:r>
              <a:rPr lang="fr-FR" sz="1600" dirty="0" err="1">
                <a:solidFill>
                  <a:schemeClr val="tx1"/>
                </a:solidFill>
              </a:rPr>
              <a:t>inhibitors</a:t>
            </a:r>
            <a:r>
              <a:rPr lang="fr-FR" sz="1600" dirty="0">
                <a:solidFill>
                  <a:schemeClr val="tx1"/>
                </a:solidFill>
              </a:rPr>
              <a:t> and </a:t>
            </a:r>
            <a:r>
              <a:rPr lang="fr-FR" sz="1600" dirty="0" err="1">
                <a:solidFill>
                  <a:schemeClr val="tx1"/>
                </a:solidFill>
              </a:rPr>
              <a:t>dysbiosis</a:t>
            </a:r>
            <a:r>
              <a:rPr lang="fr-FR" sz="1600" dirty="0">
                <a:solidFill>
                  <a:schemeClr val="tx1"/>
                </a:solidFill>
              </a:rPr>
              <a:t>: </a:t>
            </a:r>
            <a:r>
              <a:rPr lang="fr-FR" sz="1600" dirty="0" err="1">
                <a:solidFill>
                  <a:schemeClr val="tx1"/>
                </a:solidFill>
              </a:rPr>
              <a:t>current</a:t>
            </a:r>
            <a:r>
              <a:rPr lang="fr-FR" sz="1600" dirty="0">
                <a:solidFill>
                  <a:schemeClr val="tx1"/>
                </a:solidFill>
              </a:rPr>
              <a:t> </a:t>
            </a:r>
            <a:r>
              <a:rPr lang="fr-FR" sz="1600" dirty="0" err="1">
                <a:solidFill>
                  <a:schemeClr val="tx1"/>
                </a:solidFill>
              </a:rPr>
              <a:t>knowledje</a:t>
            </a:r>
            <a:r>
              <a:rPr lang="fr-FR" sz="1600" dirty="0">
                <a:solidFill>
                  <a:schemeClr val="tx1"/>
                </a:solidFill>
              </a:rPr>
              <a:t> and aspects to </a:t>
            </a:r>
            <a:r>
              <a:rPr lang="fr-FR" sz="1600" dirty="0" err="1">
                <a:solidFill>
                  <a:schemeClr val="tx1"/>
                </a:solidFill>
              </a:rPr>
              <a:t>be</a:t>
            </a:r>
            <a:r>
              <a:rPr lang="fr-FR" sz="1600" dirty="0">
                <a:solidFill>
                  <a:schemeClr val="tx1"/>
                </a:solidFill>
              </a:rPr>
              <a:t> </a:t>
            </a:r>
            <a:r>
              <a:rPr lang="fr-FR" sz="1600" dirty="0" err="1">
                <a:solidFill>
                  <a:schemeClr val="tx1"/>
                </a:solidFill>
              </a:rPr>
              <a:t>clarified</a:t>
            </a:r>
            <a:r>
              <a:rPr lang="fr-FR" sz="1600" dirty="0">
                <a:solidFill>
                  <a:schemeClr val="tx1"/>
                </a:solidFill>
              </a:rPr>
              <a:t> » </a:t>
            </a:r>
            <a:r>
              <a:rPr lang="fr-FR" sz="1600" dirty="0" err="1">
                <a:solidFill>
                  <a:schemeClr val="tx1"/>
                </a:solidFill>
              </a:rPr>
              <a:t>Woerd</a:t>
            </a:r>
            <a:r>
              <a:rPr lang="fr-FR" sz="1600" dirty="0">
                <a:solidFill>
                  <a:schemeClr val="tx1"/>
                </a:solidFill>
              </a:rPr>
              <a:t> J </a:t>
            </a:r>
            <a:r>
              <a:rPr lang="fr-FR" sz="1600" dirty="0" err="1">
                <a:solidFill>
                  <a:schemeClr val="tx1"/>
                </a:solidFill>
              </a:rPr>
              <a:t>Gastroenterol</a:t>
            </a:r>
            <a:r>
              <a:rPr lang="fr-FR" sz="1600" dirty="0">
                <a:solidFill>
                  <a:schemeClr val="tx1"/>
                </a:solidFill>
              </a:rPr>
              <a:t> 2019 Jun</a:t>
            </a:r>
          </a:p>
          <a:p>
            <a:r>
              <a:rPr lang="fr-FR" sz="1600" dirty="0">
                <a:solidFill>
                  <a:schemeClr val="tx1"/>
                </a:solidFill>
              </a:rPr>
              <a:t>« Proton </a:t>
            </a:r>
            <a:r>
              <a:rPr lang="fr-FR" sz="1600" dirty="0" err="1">
                <a:solidFill>
                  <a:schemeClr val="tx1"/>
                </a:solidFill>
              </a:rPr>
              <a:t>pump</a:t>
            </a:r>
            <a:r>
              <a:rPr lang="fr-FR" sz="1600" dirty="0">
                <a:solidFill>
                  <a:schemeClr val="tx1"/>
                </a:solidFill>
              </a:rPr>
              <a:t> </a:t>
            </a:r>
            <a:r>
              <a:rPr lang="fr-FR" sz="1600" dirty="0" err="1">
                <a:solidFill>
                  <a:schemeClr val="tx1"/>
                </a:solidFill>
              </a:rPr>
              <a:t>inhibitors</a:t>
            </a:r>
            <a:r>
              <a:rPr lang="fr-FR" sz="1600" dirty="0">
                <a:solidFill>
                  <a:schemeClr val="tx1"/>
                </a:solidFill>
              </a:rPr>
              <a:t> affect the </a:t>
            </a:r>
            <a:r>
              <a:rPr lang="fr-FR" sz="1600" dirty="0" err="1">
                <a:solidFill>
                  <a:schemeClr val="tx1"/>
                </a:solidFill>
              </a:rPr>
              <a:t>gut</a:t>
            </a:r>
            <a:r>
              <a:rPr lang="fr-FR" sz="1600" dirty="0">
                <a:solidFill>
                  <a:schemeClr val="tx1"/>
                </a:solidFill>
              </a:rPr>
              <a:t> </a:t>
            </a:r>
            <a:r>
              <a:rPr lang="fr-FR" sz="1600" dirty="0" err="1">
                <a:solidFill>
                  <a:schemeClr val="tx1"/>
                </a:solidFill>
              </a:rPr>
              <a:t>microbiome</a:t>
            </a:r>
            <a:r>
              <a:rPr lang="fr-FR" sz="1600" dirty="0">
                <a:solidFill>
                  <a:schemeClr val="tx1"/>
                </a:solidFill>
              </a:rPr>
              <a:t> » Gut 2016 May</a:t>
            </a:r>
          </a:p>
          <a:p>
            <a:r>
              <a:rPr lang="fr-FR" sz="1600" dirty="0">
                <a:solidFill>
                  <a:schemeClr val="tx1"/>
                </a:solidFill>
              </a:rPr>
              <a:t>« Gut </a:t>
            </a:r>
            <a:r>
              <a:rPr lang="fr-FR" sz="1600" dirty="0" err="1">
                <a:solidFill>
                  <a:schemeClr val="tx1"/>
                </a:solidFill>
              </a:rPr>
              <a:t>microbiota</a:t>
            </a:r>
            <a:r>
              <a:rPr lang="fr-FR" sz="1600" dirty="0">
                <a:solidFill>
                  <a:schemeClr val="tx1"/>
                </a:solidFill>
              </a:rPr>
              <a:t> composition </a:t>
            </a:r>
            <a:r>
              <a:rPr lang="fr-FR" sz="1600" dirty="0" err="1">
                <a:solidFill>
                  <a:schemeClr val="tx1"/>
                </a:solidFill>
              </a:rPr>
              <a:t>before</a:t>
            </a:r>
            <a:r>
              <a:rPr lang="fr-FR" sz="1600" dirty="0">
                <a:solidFill>
                  <a:schemeClr val="tx1"/>
                </a:solidFill>
              </a:rPr>
              <a:t> and </a:t>
            </a:r>
            <a:r>
              <a:rPr lang="fr-FR" sz="1600" dirty="0" err="1">
                <a:solidFill>
                  <a:schemeClr val="tx1"/>
                </a:solidFill>
              </a:rPr>
              <a:t>after</a:t>
            </a:r>
            <a:r>
              <a:rPr lang="fr-FR" sz="1600" dirty="0">
                <a:solidFill>
                  <a:schemeClr val="tx1"/>
                </a:solidFill>
              </a:rPr>
              <a:t> use of proton </a:t>
            </a:r>
            <a:r>
              <a:rPr lang="fr-FR" sz="1600" dirty="0" err="1">
                <a:solidFill>
                  <a:schemeClr val="tx1"/>
                </a:solidFill>
              </a:rPr>
              <a:t>pump</a:t>
            </a:r>
            <a:r>
              <a:rPr lang="fr-FR" sz="1600" dirty="0">
                <a:solidFill>
                  <a:schemeClr val="tx1"/>
                </a:solidFill>
              </a:rPr>
              <a:t> </a:t>
            </a:r>
            <a:r>
              <a:rPr lang="fr-FR" sz="1600" dirty="0" err="1">
                <a:solidFill>
                  <a:schemeClr val="tx1"/>
                </a:solidFill>
              </a:rPr>
              <a:t>inhibitors</a:t>
            </a:r>
            <a:r>
              <a:rPr lang="fr-FR" sz="1600" dirty="0">
                <a:solidFill>
                  <a:schemeClr val="tx1"/>
                </a:solidFill>
              </a:rPr>
              <a:t> » </a:t>
            </a:r>
            <a:r>
              <a:rPr lang="fr-FR" sz="1600" dirty="0" err="1">
                <a:solidFill>
                  <a:schemeClr val="tx1"/>
                </a:solidFill>
              </a:rPr>
              <a:t>Dig</a:t>
            </a:r>
            <a:r>
              <a:rPr lang="fr-FR" sz="1600" dirty="0">
                <a:solidFill>
                  <a:schemeClr val="tx1"/>
                </a:solidFill>
              </a:rPr>
              <a:t> Dis </a:t>
            </a:r>
            <a:r>
              <a:rPr lang="fr-FR" sz="1600" dirty="0" err="1">
                <a:solidFill>
                  <a:schemeClr val="tx1"/>
                </a:solidFill>
              </a:rPr>
              <a:t>Sci</a:t>
            </a:r>
            <a:r>
              <a:rPr lang="fr-FR" sz="1600" dirty="0">
                <a:solidFill>
                  <a:schemeClr val="tx1"/>
                </a:solidFill>
              </a:rPr>
              <a:t> 2018 </a:t>
            </a:r>
            <a:r>
              <a:rPr lang="fr-FR" sz="1600" dirty="0" err="1">
                <a:solidFill>
                  <a:schemeClr val="tx1"/>
                </a:solidFill>
              </a:rPr>
              <a:t>Nov</a:t>
            </a:r>
            <a:endParaRPr lang="fr-FR" sz="1600" dirty="0">
              <a:solidFill>
                <a:schemeClr val="tx1"/>
              </a:solidFill>
            </a:endParaRPr>
          </a:p>
          <a:p>
            <a:r>
              <a:rPr lang="fr-FR" sz="1600" dirty="0">
                <a:solidFill>
                  <a:schemeClr val="tx1"/>
                </a:solidFill>
              </a:rPr>
              <a:t>« </a:t>
            </a:r>
            <a:r>
              <a:rPr lang="fr-FR" sz="1600" dirty="0" err="1">
                <a:solidFill>
                  <a:schemeClr val="tx1"/>
                </a:solidFill>
              </a:rPr>
              <a:t>Duodenal</a:t>
            </a:r>
            <a:r>
              <a:rPr lang="fr-FR" sz="1600" dirty="0">
                <a:solidFill>
                  <a:schemeClr val="tx1"/>
                </a:solidFill>
              </a:rPr>
              <a:t> </a:t>
            </a:r>
            <a:r>
              <a:rPr lang="fr-FR" sz="1600" dirty="0" err="1">
                <a:solidFill>
                  <a:schemeClr val="tx1"/>
                </a:solidFill>
              </a:rPr>
              <a:t>dysbiosis</a:t>
            </a:r>
            <a:r>
              <a:rPr lang="fr-FR" sz="1600" dirty="0">
                <a:solidFill>
                  <a:schemeClr val="tx1"/>
                </a:solidFill>
              </a:rPr>
              <a:t> and relation to the </a:t>
            </a:r>
            <a:r>
              <a:rPr lang="fr-FR" sz="1600" dirty="0" err="1">
                <a:solidFill>
                  <a:schemeClr val="tx1"/>
                </a:solidFill>
              </a:rPr>
              <a:t>efficacy</a:t>
            </a:r>
            <a:r>
              <a:rPr lang="fr-FR" sz="1600" dirty="0">
                <a:solidFill>
                  <a:schemeClr val="tx1"/>
                </a:solidFill>
              </a:rPr>
              <a:t> of PPI in </a:t>
            </a:r>
            <a:r>
              <a:rPr lang="fr-FR" sz="1600" dirty="0" err="1">
                <a:solidFill>
                  <a:schemeClr val="tx1"/>
                </a:solidFill>
              </a:rPr>
              <a:t>functional</a:t>
            </a:r>
            <a:r>
              <a:rPr lang="fr-FR" sz="1600" dirty="0">
                <a:solidFill>
                  <a:schemeClr val="tx1"/>
                </a:solidFill>
              </a:rPr>
              <a:t> dyspepsie » Int J </a:t>
            </a:r>
            <a:r>
              <a:rPr lang="fr-FR" sz="1600" dirty="0" err="1">
                <a:solidFill>
                  <a:schemeClr val="tx1"/>
                </a:solidFill>
              </a:rPr>
              <a:t>mOl</a:t>
            </a:r>
            <a:r>
              <a:rPr lang="fr-FR" sz="1600" dirty="0">
                <a:solidFill>
                  <a:schemeClr val="tx1"/>
                </a:solidFill>
              </a:rPr>
              <a:t> </a:t>
            </a:r>
            <a:r>
              <a:rPr lang="fr-FR" sz="1600" dirty="0" err="1">
                <a:solidFill>
                  <a:schemeClr val="tx1"/>
                </a:solidFill>
              </a:rPr>
              <a:t>Sci</a:t>
            </a:r>
            <a:r>
              <a:rPr lang="fr-FR" sz="1600" dirty="0">
                <a:solidFill>
                  <a:schemeClr val="tx1"/>
                </a:solidFill>
              </a:rPr>
              <a:t> 2021</a:t>
            </a:r>
          </a:p>
          <a:p>
            <a:pPr marL="0" indent="0">
              <a:buNone/>
            </a:pPr>
            <a:endParaRPr lang="fr-FR" sz="2000" dirty="0">
              <a:solidFill>
                <a:schemeClr val="tx1"/>
              </a:solidFill>
            </a:endParaRPr>
          </a:p>
          <a:p>
            <a:pPr marL="0" indent="0">
              <a:buNone/>
            </a:pPr>
            <a:endParaRPr lang="fr-FR" sz="2000" dirty="0">
              <a:solidFill>
                <a:srgbClr val="FF0000"/>
              </a:solidFill>
            </a:endParaRPr>
          </a:p>
        </p:txBody>
      </p:sp>
      <p:pic>
        <p:nvPicPr>
          <p:cNvPr id="5" name="Image 4">
            <a:extLst>
              <a:ext uri="{FF2B5EF4-FFF2-40B4-BE49-F238E27FC236}">
                <a16:creationId xmlns:a16="http://schemas.microsoft.com/office/drawing/2014/main" id="{196F72ED-D64D-6446-BED2-4C30D211C3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6607" y="1169878"/>
            <a:ext cx="4125070" cy="5483761"/>
          </a:xfrm>
          <a:prstGeom prst="rect">
            <a:avLst/>
          </a:prstGeom>
        </p:spPr>
      </p:pic>
      <p:sp>
        <p:nvSpPr>
          <p:cNvPr id="4" name="ZoneTexte 3">
            <a:extLst>
              <a:ext uri="{FF2B5EF4-FFF2-40B4-BE49-F238E27FC236}">
                <a16:creationId xmlns:a16="http://schemas.microsoft.com/office/drawing/2014/main" id="{381CF3A0-7F08-F149-89D0-B09CB5407537}"/>
              </a:ext>
            </a:extLst>
          </p:cNvPr>
          <p:cNvSpPr txBox="1"/>
          <p:nvPr/>
        </p:nvSpPr>
        <p:spPr>
          <a:xfrm>
            <a:off x="1627322" y="439444"/>
            <a:ext cx="8721969" cy="523220"/>
          </a:xfrm>
          <a:prstGeom prst="rect">
            <a:avLst/>
          </a:prstGeom>
          <a:noFill/>
        </p:spPr>
        <p:txBody>
          <a:bodyPr wrap="square" rtlCol="0">
            <a:spAutoFit/>
          </a:bodyPr>
          <a:lstStyle/>
          <a:p>
            <a:r>
              <a:rPr lang="fr-FR" sz="2800" dirty="0">
                <a:solidFill>
                  <a:srgbClr val="FF0000"/>
                </a:solidFill>
              </a:rPr>
              <a:t>Médicaments qui altèrent le </a:t>
            </a:r>
            <a:r>
              <a:rPr lang="fr-FR" sz="2800" dirty="0" err="1">
                <a:solidFill>
                  <a:srgbClr val="FF0000"/>
                </a:solidFill>
              </a:rPr>
              <a:t>microbiote</a:t>
            </a:r>
            <a:endParaRPr lang="fr-FR" sz="2800" dirty="0"/>
          </a:p>
        </p:txBody>
      </p:sp>
    </p:spTree>
    <p:extLst>
      <p:ext uri="{BB962C8B-B14F-4D97-AF65-F5344CB8AC3E}">
        <p14:creationId xmlns:p14="http://schemas.microsoft.com/office/powerpoint/2010/main" val="388970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1622CA-EDFF-114C-837D-532AE1D04840}"/>
              </a:ext>
            </a:extLst>
          </p:cNvPr>
          <p:cNvSpPr>
            <a:spLocks noGrp="1"/>
          </p:cNvSpPr>
          <p:nvPr>
            <p:ph type="title"/>
          </p:nvPr>
        </p:nvSpPr>
        <p:spPr>
          <a:xfrm>
            <a:off x="2592925" y="624110"/>
            <a:ext cx="8911687" cy="700598"/>
          </a:xfrm>
        </p:spPr>
        <p:txBody>
          <a:bodyPr/>
          <a:lstStyle/>
          <a:p>
            <a:r>
              <a:rPr lang="fr-FR" dirty="0"/>
              <a:t> </a:t>
            </a:r>
            <a:r>
              <a:rPr lang="fr-FR" sz="2800" dirty="0">
                <a:solidFill>
                  <a:srgbClr val="FF0000"/>
                </a:solidFill>
              </a:rPr>
              <a:t>Médicaments qui altèrent le </a:t>
            </a:r>
            <a:r>
              <a:rPr lang="fr-FR" sz="2800" dirty="0" err="1">
                <a:solidFill>
                  <a:srgbClr val="FF0000"/>
                </a:solidFill>
              </a:rPr>
              <a:t>microbiote</a:t>
            </a:r>
            <a:endParaRPr lang="fr-FR" sz="2800" dirty="0"/>
          </a:p>
        </p:txBody>
      </p:sp>
      <p:sp>
        <p:nvSpPr>
          <p:cNvPr id="3" name="Espace réservé du contenu 2">
            <a:extLst>
              <a:ext uri="{FF2B5EF4-FFF2-40B4-BE49-F238E27FC236}">
                <a16:creationId xmlns:a16="http://schemas.microsoft.com/office/drawing/2014/main" id="{B38161EA-73CF-A646-99AD-8AE87B30D852}"/>
              </a:ext>
            </a:extLst>
          </p:cNvPr>
          <p:cNvSpPr>
            <a:spLocks noGrp="1"/>
          </p:cNvSpPr>
          <p:nvPr>
            <p:ph idx="1"/>
          </p:nvPr>
        </p:nvSpPr>
        <p:spPr>
          <a:xfrm>
            <a:off x="1370012" y="1324708"/>
            <a:ext cx="4761157" cy="4586514"/>
          </a:xfrm>
        </p:spPr>
        <p:txBody>
          <a:bodyPr/>
          <a:lstStyle/>
          <a:p>
            <a:pPr marL="0" indent="0">
              <a:buNone/>
            </a:pPr>
            <a:r>
              <a:rPr lang="fr-FR" b="1" dirty="0"/>
              <a:t>Les anti-inflammatoires non </a:t>
            </a:r>
            <a:r>
              <a:rPr lang="fr-FR" b="1" dirty="0" err="1"/>
              <a:t>stéroidiens</a:t>
            </a:r>
            <a:endParaRPr lang="fr-FR" b="1" dirty="0"/>
          </a:p>
          <a:p>
            <a:r>
              <a:rPr lang="fr-FR" dirty="0"/>
              <a:t>Plus de 70 millions de prescriptions annuelles aux USA</a:t>
            </a:r>
          </a:p>
          <a:p>
            <a:r>
              <a:rPr lang="fr-FR" dirty="0"/>
              <a:t>L’utilisation des AINS est associé :</a:t>
            </a:r>
          </a:p>
          <a:p>
            <a:pPr lvl="1">
              <a:buFont typeface="Wingdings" pitchFamily="2" charset="2"/>
              <a:buChar char="Ø"/>
            </a:pPr>
            <a:r>
              <a:rPr lang="fr-FR" dirty="0"/>
              <a:t>Augmentation des bactéries gram-négatives</a:t>
            </a:r>
          </a:p>
          <a:p>
            <a:pPr lvl="1">
              <a:buFont typeface="Wingdings" pitchFamily="2" charset="2"/>
              <a:buChar char="Ø"/>
            </a:pPr>
            <a:r>
              <a:rPr lang="fr-FR" dirty="0"/>
              <a:t>Augmentation des endotoxines et sels biliaires secondaires</a:t>
            </a:r>
          </a:p>
          <a:p>
            <a:pPr lvl="1">
              <a:buFont typeface="Wingdings" pitchFamily="2" charset="2"/>
              <a:buChar char="Ø"/>
            </a:pPr>
            <a:r>
              <a:rPr lang="fr-FR" dirty="0"/>
              <a:t>Diminution des </a:t>
            </a:r>
            <a:r>
              <a:rPr lang="fr-FR" dirty="0" err="1"/>
              <a:t>bifidobactéries</a:t>
            </a:r>
            <a:r>
              <a:rPr lang="fr-FR" dirty="0"/>
              <a:t> et lactobacilles</a:t>
            </a:r>
          </a:p>
          <a:p>
            <a:pPr marL="457200" lvl="1" indent="0">
              <a:buNone/>
            </a:pPr>
            <a:endParaRPr lang="fr-FR" dirty="0"/>
          </a:p>
          <a:p>
            <a:pPr lvl="1"/>
            <a:endParaRPr lang="fr-FR" dirty="0"/>
          </a:p>
          <a:p>
            <a:endParaRPr lang="fr-FR" dirty="0"/>
          </a:p>
        </p:txBody>
      </p:sp>
      <p:pic>
        <p:nvPicPr>
          <p:cNvPr id="7" name="Image 6">
            <a:extLst>
              <a:ext uri="{FF2B5EF4-FFF2-40B4-BE49-F238E27FC236}">
                <a16:creationId xmlns:a16="http://schemas.microsoft.com/office/drawing/2014/main" id="{C2B6F1CB-A7A9-8446-A312-3074914C18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8248" y="1493629"/>
            <a:ext cx="4596364" cy="3017245"/>
          </a:xfrm>
          <a:prstGeom prst="rect">
            <a:avLst/>
          </a:prstGeom>
        </p:spPr>
      </p:pic>
    </p:spTree>
    <p:extLst>
      <p:ext uri="{BB962C8B-B14F-4D97-AF65-F5344CB8AC3E}">
        <p14:creationId xmlns:p14="http://schemas.microsoft.com/office/powerpoint/2010/main" val="2073699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ACBCBB-DEBD-C84A-8170-C885ADE61669}"/>
              </a:ext>
            </a:extLst>
          </p:cNvPr>
          <p:cNvSpPr>
            <a:spLocks noGrp="1"/>
          </p:cNvSpPr>
          <p:nvPr>
            <p:ph type="title"/>
          </p:nvPr>
        </p:nvSpPr>
        <p:spPr/>
        <p:txBody>
          <a:bodyPr>
            <a:normAutofit/>
          </a:bodyPr>
          <a:lstStyle/>
          <a:p>
            <a:r>
              <a:rPr lang="fr-FR" sz="2800" dirty="0">
                <a:solidFill>
                  <a:srgbClr val="FF0000"/>
                </a:solidFill>
              </a:rPr>
              <a:t>Médicaments qui altèrent le </a:t>
            </a:r>
            <a:r>
              <a:rPr lang="fr-FR" sz="2800" dirty="0" err="1">
                <a:solidFill>
                  <a:srgbClr val="FF0000"/>
                </a:solidFill>
              </a:rPr>
              <a:t>microbiote</a:t>
            </a:r>
            <a:endParaRPr lang="fr-FR" sz="2800" dirty="0"/>
          </a:p>
        </p:txBody>
      </p:sp>
      <p:sp>
        <p:nvSpPr>
          <p:cNvPr id="3" name="Espace réservé du contenu 2">
            <a:extLst>
              <a:ext uri="{FF2B5EF4-FFF2-40B4-BE49-F238E27FC236}">
                <a16:creationId xmlns:a16="http://schemas.microsoft.com/office/drawing/2014/main" id="{FFD62B00-3424-184C-99DA-8437118AEC31}"/>
              </a:ext>
            </a:extLst>
          </p:cNvPr>
          <p:cNvSpPr>
            <a:spLocks noGrp="1"/>
          </p:cNvSpPr>
          <p:nvPr>
            <p:ph idx="1"/>
          </p:nvPr>
        </p:nvSpPr>
        <p:spPr>
          <a:xfrm>
            <a:off x="621324" y="1418492"/>
            <a:ext cx="4220308" cy="3176954"/>
          </a:xfrm>
        </p:spPr>
        <p:txBody>
          <a:bodyPr>
            <a:normAutofit lnSpcReduction="10000"/>
          </a:bodyPr>
          <a:lstStyle/>
          <a:p>
            <a:pPr marL="0" indent="0">
              <a:buNone/>
            </a:pPr>
            <a:r>
              <a:rPr lang="fr-FR" b="1" dirty="0"/>
              <a:t>Les antibiotiques</a:t>
            </a:r>
          </a:p>
          <a:p>
            <a:r>
              <a:rPr lang="fr-FR" dirty="0"/>
              <a:t>Le médicament qui impacte le plus le </a:t>
            </a:r>
            <a:r>
              <a:rPr lang="fr-FR" dirty="0" err="1"/>
              <a:t>microbiote</a:t>
            </a:r>
            <a:endParaRPr lang="fr-FR" dirty="0"/>
          </a:p>
          <a:p>
            <a:r>
              <a:rPr lang="fr-FR" dirty="0"/>
              <a:t>Des altérations du </a:t>
            </a:r>
            <a:r>
              <a:rPr lang="fr-FR" dirty="0" err="1"/>
              <a:t>microbiote</a:t>
            </a:r>
            <a:r>
              <a:rPr lang="fr-FR" dirty="0"/>
              <a:t> peuvent durer de nombreux mois</a:t>
            </a:r>
          </a:p>
          <a:p>
            <a:pPr lvl="1"/>
            <a:r>
              <a:rPr lang="fr-FR" dirty="0"/>
              <a:t>4 ans après une triple thérapie pour </a:t>
            </a:r>
            <a:r>
              <a:rPr lang="fr-FR" dirty="0" err="1"/>
              <a:t>H.pylori</a:t>
            </a:r>
            <a:endParaRPr lang="fr-FR" dirty="0"/>
          </a:p>
          <a:p>
            <a:pPr lvl="1"/>
            <a:r>
              <a:rPr lang="fr-FR" dirty="0"/>
              <a:t>Certains organismes disparaissent de façon définitives</a:t>
            </a:r>
          </a:p>
          <a:p>
            <a:pPr lvl="1"/>
            <a:endParaRPr lang="fr-FR" dirty="0"/>
          </a:p>
        </p:txBody>
      </p:sp>
      <p:pic>
        <p:nvPicPr>
          <p:cNvPr id="5" name="Image 4">
            <a:extLst>
              <a:ext uri="{FF2B5EF4-FFF2-40B4-BE49-F238E27FC236}">
                <a16:creationId xmlns:a16="http://schemas.microsoft.com/office/drawing/2014/main" id="{E52CD5DD-A103-274B-A93D-3EBA93522A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769" y="1133918"/>
            <a:ext cx="5220198" cy="2874821"/>
          </a:xfrm>
          <a:prstGeom prst="rect">
            <a:avLst/>
          </a:prstGeom>
        </p:spPr>
      </p:pic>
      <p:pic>
        <p:nvPicPr>
          <p:cNvPr id="7" name="Image 6">
            <a:extLst>
              <a:ext uri="{FF2B5EF4-FFF2-40B4-BE49-F238E27FC236}">
                <a16:creationId xmlns:a16="http://schemas.microsoft.com/office/drawing/2014/main" id="{30CDE56C-78A6-8545-BEED-99031174A6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8122" y="3956772"/>
            <a:ext cx="5419492" cy="1447565"/>
          </a:xfrm>
          <a:prstGeom prst="rect">
            <a:avLst/>
          </a:prstGeom>
        </p:spPr>
      </p:pic>
      <p:sp>
        <p:nvSpPr>
          <p:cNvPr id="8" name="ZoneTexte 7">
            <a:extLst>
              <a:ext uri="{FF2B5EF4-FFF2-40B4-BE49-F238E27FC236}">
                <a16:creationId xmlns:a16="http://schemas.microsoft.com/office/drawing/2014/main" id="{3877672F-94C2-0F4D-943A-427E502463DD}"/>
              </a:ext>
            </a:extLst>
          </p:cNvPr>
          <p:cNvSpPr txBox="1"/>
          <p:nvPr/>
        </p:nvSpPr>
        <p:spPr>
          <a:xfrm>
            <a:off x="879231" y="4841631"/>
            <a:ext cx="4618891" cy="646331"/>
          </a:xfrm>
          <a:prstGeom prst="rect">
            <a:avLst/>
          </a:prstGeom>
          <a:noFill/>
        </p:spPr>
        <p:txBody>
          <a:bodyPr wrap="square" rtlCol="0">
            <a:spAutoFit/>
          </a:bodyPr>
          <a:lstStyle/>
          <a:p>
            <a:r>
              <a:rPr lang="fr-FR" dirty="0">
                <a:solidFill>
                  <a:srgbClr val="FF0000"/>
                </a:solidFill>
              </a:rPr>
              <a:t>Utiliser les antibiotiques seulement quand cela est absolument nécessaire</a:t>
            </a:r>
          </a:p>
        </p:txBody>
      </p:sp>
    </p:spTree>
    <p:extLst>
      <p:ext uri="{BB962C8B-B14F-4D97-AF65-F5344CB8AC3E}">
        <p14:creationId xmlns:p14="http://schemas.microsoft.com/office/powerpoint/2010/main" val="2648390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617B62-3307-3F43-AF97-32C2D154C89C}"/>
              </a:ext>
            </a:extLst>
          </p:cNvPr>
          <p:cNvSpPr>
            <a:spLocks noGrp="1"/>
          </p:cNvSpPr>
          <p:nvPr>
            <p:ph type="title"/>
          </p:nvPr>
        </p:nvSpPr>
        <p:spPr>
          <a:xfrm>
            <a:off x="1746738" y="624110"/>
            <a:ext cx="10117015" cy="888167"/>
          </a:xfrm>
        </p:spPr>
        <p:txBody>
          <a:bodyPr>
            <a:normAutofit/>
          </a:bodyPr>
          <a:lstStyle/>
          <a:p>
            <a:r>
              <a:rPr lang="fr-FR" sz="2800" dirty="0">
                <a:solidFill>
                  <a:srgbClr val="FF0000"/>
                </a:solidFill>
              </a:rPr>
              <a:t>De nombreux médicaments impactent le </a:t>
            </a:r>
            <a:r>
              <a:rPr lang="fr-FR" sz="2800" dirty="0" err="1">
                <a:solidFill>
                  <a:srgbClr val="FF0000"/>
                </a:solidFill>
              </a:rPr>
              <a:t>microbiote</a:t>
            </a:r>
            <a:r>
              <a:rPr lang="fr-FR" sz="2800" dirty="0">
                <a:solidFill>
                  <a:srgbClr val="FF0000"/>
                </a:solidFill>
              </a:rPr>
              <a:t>,</a:t>
            </a:r>
          </a:p>
        </p:txBody>
      </p:sp>
      <p:sp>
        <p:nvSpPr>
          <p:cNvPr id="3" name="Espace réservé du contenu 2">
            <a:extLst>
              <a:ext uri="{FF2B5EF4-FFF2-40B4-BE49-F238E27FC236}">
                <a16:creationId xmlns:a16="http://schemas.microsoft.com/office/drawing/2014/main" id="{E5478BBA-EC78-B041-BDEF-FFA0296DE8AB}"/>
              </a:ext>
            </a:extLst>
          </p:cNvPr>
          <p:cNvSpPr>
            <a:spLocks noGrp="1"/>
          </p:cNvSpPr>
          <p:nvPr>
            <p:ph idx="1"/>
          </p:nvPr>
        </p:nvSpPr>
        <p:spPr>
          <a:xfrm>
            <a:off x="1207478" y="1512276"/>
            <a:ext cx="5493237" cy="5240215"/>
          </a:xfrm>
        </p:spPr>
        <p:txBody>
          <a:bodyPr>
            <a:normAutofit lnSpcReduction="10000"/>
          </a:bodyPr>
          <a:lstStyle/>
          <a:p>
            <a:r>
              <a:rPr lang="fr-FR" sz="1600" dirty="0"/>
              <a:t>Une étude dans Nature a évalué l’impact de 1000 médicaments (non-antibiotiques) sur 40 souches de bactéries représentatives du </a:t>
            </a:r>
            <a:r>
              <a:rPr lang="fr-FR" sz="1600" dirty="0" err="1"/>
              <a:t>microbiote</a:t>
            </a:r>
            <a:r>
              <a:rPr lang="fr-FR" sz="1600" dirty="0"/>
              <a:t> intestinale.  </a:t>
            </a:r>
            <a:r>
              <a:rPr lang="fr-FR" sz="1600" b="1" dirty="0"/>
              <a:t>24% </a:t>
            </a:r>
            <a:r>
              <a:rPr lang="fr-FR" sz="1600" dirty="0"/>
              <a:t>de ces médicaments, incluant toutes les classes thérapeutiques inhibent la croissance d’au moins une souche bactérienne in vitro</a:t>
            </a:r>
          </a:p>
          <a:p>
            <a:endParaRPr lang="fr-FR" sz="1600" dirty="0"/>
          </a:p>
          <a:p>
            <a:r>
              <a:rPr lang="fr-FR" sz="1600" dirty="0"/>
              <a:t>Une étude montre l’influence de 15 médicaments communs sur la composition du </a:t>
            </a:r>
            <a:r>
              <a:rPr lang="fr-FR" sz="1600" dirty="0" err="1"/>
              <a:t>microbiote</a:t>
            </a:r>
            <a:r>
              <a:rPr lang="fr-FR" sz="1600" dirty="0"/>
              <a:t> ainsi que 500 combinaisons de ces médicaments</a:t>
            </a:r>
          </a:p>
          <a:p>
            <a:pPr lvl="1">
              <a:buFont typeface="Wingdings" pitchFamily="2" charset="2"/>
              <a:buChar char="Ø"/>
            </a:pPr>
            <a:r>
              <a:rPr lang="fr-FR" sz="1400" dirty="0"/>
              <a:t>IPP inhibent des bactéries commensales comme les </a:t>
            </a:r>
            <a:r>
              <a:rPr lang="fr-FR" sz="1400" dirty="0" err="1"/>
              <a:t>Ruminococcus</a:t>
            </a:r>
            <a:r>
              <a:rPr lang="fr-FR" sz="1400" dirty="0"/>
              <a:t> et </a:t>
            </a:r>
            <a:r>
              <a:rPr lang="fr-FR" sz="1400" dirty="0" err="1"/>
              <a:t>Dorea</a:t>
            </a:r>
            <a:endParaRPr lang="fr-FR" sz="1400" dirty="0"/>
          </a:p>
          <a:p>
            <a:pPr lvl="1">
              <a:buFont typeface="Wingdings" pitchFamily="2" charset="2"/>
              <a:buChar char="Ø"/>
            </a:pPr>
            <a:r>
              <a:rPr lang="fr-FR" sz="1400" dirty="0"/>
              <a:t>Antibiotiques pris moins de 3 mois, nette diminution des </a:t>
            </a:r>
            <a:r>
              <a:rPr lang="fr-FR" sz="1400" dirty="0" err="1"/>
              <a:t>bifidobactéries</a:t>
            </a:r>
            <a:endParaRPr lang="fr-FR" sz="1400" dirty="0"/>
          </a:p>
          <a:p>
            <a:pPr lvl="1">
              <a:buFont typeface="Wingdings" pitchFamily="2" charset="2"/>
              <a:buChar char="Ø"/>
            </a:pPr>
            <a:r>
              <a:rPr lang="fr-FR" sz="1400" dirty="0" err="1"/>
              <a:t>Corticostéroides</a:t>
            </a:r>
            <a:r>
              <a:rPr lang="fr-FR" sz="1400" dirty="0"/>
              <a:t> augmentent les </a:t>
            </a:r>
            <a:r>
              <a:rPr lang="fr-FR" sz="1400" dirty="0" err="1"/>
              <a:t>methanobrevibacter</a:t>
            </a:r>
            <a:r>
              <a:rPr lang="fr-FR" sz="1400" dirty="0"/>
              <a:t> </a:t>
            </a:r>
            <a:r>
              <a:rPr lang="fr-FR" sz="1400" dirty="0" err="1"/>
              <a:t>smithii</a:t>
            </a:r>
            <a:r>
              <a:rPr lang="fr-FR" sz="1400" dirty="0"/>
              <a:t> (prise de poids)</a:t>
            </a:r>
          </a:p>
          <a:p>
            <a:pPr lvl="1">
              <a:buFont typeface="Wingdings" pitchFamily="2" charset="2"/>
              <a:buChar char="Ø"/>
            </a:pPr>
            <a:r>
              <a:rPr lang="fr-FR" sz="1400" dirty="0"/>
              <a:t>Metformine enrichissement en E. coli etc.</a:t>
            </a:r>
          </a:p>
          <a:p>
            <a:pPr lvl="1">
              <a:buFont typeface="Wingdings" pitchFamily="2" charset="2"/>
              <a:buChar char="Ø"/>
            </a:pPr>
            <a:r>
              <a:rPr lang="fr-FR" sz="1400" b="1" u="sng" dirty="0"/>
              <a:t>Les combinaisons multiples ont des impacts majeurs sur le </a:t>
            </a:r>
            <a:r>
              <a:rPr lang="fr-FR" sz="1400" b="1" u="sng" dirty="0" err="1"/>
              <a:t>microbiote</a:t>
            </a:r>
            <a:endParaRPr lang="fr-FR" sz="1400" b="1" u="sng" dirty="0"/>
          </a:p>
          <a:p>
            <a:pPr lvl="1">
              <a:buFont typeface="Wingdings" pitchFamily="2" charset="2"/>
              <a:buChar char="Ø"/>
            </a:pPr>
            <a:endParaRPr lang="fr-FR" sz="1400" dirty="0"/>
          </a:p>
        </p:txBody>
      </p:sp>
      <p:pic>
        <p:nvPicPr>
          <p:cNvPr id="5" name="Image 4">
            <a:extLst>
              <a:ext uri="{FF2B5EF4-FFF2-40B4-BE49-F238E27FC236}">
                <a16:creationId xmlns:a16="http://schemas.microsoft.com/office/drawing/2014/main" id="{200558D7-1C02-8345-AF84-9A1FA7E4E9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4592" y="1391055"/>
            <a:ext cx="5191765" cy="1828801"/>
          </a:xfrm>
          <a:prstGeom prst="rect">
            <a:avLst/>
          </a:prstGeom>
        </p:spPr>
      </p:pic>
      <p:pic>
        <p:nvPicPr>
          <p:cNvPr id="7" name="Image 6">
            <a:extLst>
              <a:ext uri="{FF2B5EF4-FFF2-40B4-BE49-F238E27FC236}">
                <a16:creationId xmlns:a16="http://schemas.microsoft.com/office/drawing/2014/main" id="{0B3B3B19-92DC-4249-B4CC-C9AA1E156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8272" y="3432368"/>
            <a:ext cx="5188085" cy="3085531"/>
          </a:xfrm>
          <a:prstGeom prst="rect">
            <a:avLst/>
          </a:prstGeom>
        </p:spPr>
      </p:pic>
    </p:spTree>
    <p:extLst>
      <p:ext uri="{BB962C8B-B14F-4D97-AF65-F5344CB8AC3E}">
        <p14:creationId xmlns:p14="http://schemas.microsoft.com/office/powerpoint/2010/main" val="3547944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DCB7FD-3B85-D949-99A2-FBABFC92838B}"/>
              </a:ext>
            </a:extLst>
          </p:cNvPr>
          <p:cNvSpPr>
            <a:spLocks noGrp="1"/>
          </p:cNvSpPr>
          <p:nvPr>
            <p:ph type="title"/>
          </p:nvPr>
        </p:nvSpPr>
        <p:spPr>
          <a:xfrm>
            <a:off x="2592925" y="624110"/>
            <a:ext cx="8911687" cy="957555"/>
          </a:xfrm>
        </p:spPr>
        <p:txBody>
          <a:bodyPr/>
          <a:lstStyle/>
          <a:p>
            <a:r>
              <a:rPr lang="fr-FR" dirty="0">
                <a:solidFill>
                  <a:srgbClr val="FF0000"/>
                </a:solidFill>
              </a:rPr>
              <a:t>La restauration du </a:t>
            </a:r>
            <a:r>
              <a:rPr lang="fr-FR" dirty="0" err="1">
                <a:solidFill>
                  <a:srgbClr val="FF0000"/>
                </a:solidFill>
              </a:rPr>
              <a:t>microbiote</a:t>
            </a:r>
            <a:endParaRPr lang="fr-FR" dirty="0">
              <a:solidFill>
                <a:srgbClr val="FF0000"/>
              </a:solidFill>
            </a:endParaRPr>
          </a:p>
        </p:txBody>
      </p:sp>
      <p:sp>
        <p:nvSpPr>
          <p:cNvPr id="3" name="Espace réservé du contenu 2">
            <a:extLst>
              <a:ext uri="{FF2B5EF4-FFF2-40B4-BE49-F238E27FC236}">
                <a16:creationId xmlns:a16="http://schemas.microsoft.com/office/drawing/2014/main" id="{3C8C02E1-1369-054F-A1DB-0A9B077D2127}"/>
              </a:ext>
            </a:extLst>
          </p:cNvPr>
          <p:cNvSpPr>
            <a:spLocks noGrp="1"/>
          </p:cNvSpPr>
          <p:nvPr>
            <p:ph idx="1"/>
          </p:nvPr>
        </p:nvSpPr>
        <p:spPr>
          <a:xfrm>
            <a:off x="2589212" y="1581665"/>
            <a:ext cx="8915400" cy="4989616"/>
          </a:xfrm>
        </p:spPr>
        <p:txBody>
          <a:bodyPr>
            <a:normAutofit/>
          </a:bodyPr>
          <a:lstStyle/>
          <a:p>
            <a:pPr marL="0" indent="0">
              <a:buNone/>
            </a:pPr>
            <a:r>
              <a:rPr lang="fr-FR" sz="2400" b="1" dirty="0">
                <a:solidFill>
                  <a:srgbClr val="FF0000"/>
                </a:solidFill>
              </a:rPr>
              <a:t>Corriger les facteurs corrigeables </a:t>
            </a:r>
          </a:p>
          <a:p>
            <a:r>
              <a:rPr lang="fr-FR" b="1" dirty="0"/>
              <a:t>En premier lieu l’alimentation</a:t>
            </a:r>
          </a:p>
          <a:p>
            <a:r>
              <a:rPr lang="fr-FR" b="1" dirty="0"/>
              <a:t>Faire de l’</a:t>
            </a:r>
            <a:r>
              <a:rPr lang="fr-FR" b="1" dirty="0" err="1"/>
              <a:t>exercise</a:t>
            </a:r>
            <a:endParaRPr lang="fr-FR" b="1" dirty="0"/>
          </a:p>
          <a:p>
            <a:pPr lvl="1">
              <a:buFont typeface="Wingdings" pitchFamily="2" charset="2"/>
              <a:buChar char="Ø"/>
            </a:pPr>
            <a:r>
              <a:rPr lang="fr-FR" dirty="0"/>
              <a:t>« </a:t>
            </a:r>
            <a:r>
              <a:rPr lang="fr-FR" dirty="0" err="1"/>
              <a:t>Exercise</a:t>
            </a:r>
            <a:r>
              <a:rPr lang="fr-FR" dirty="0"/>
              <a:t> modifies the </a:t>
            </a:r>
            <a:r>
              <a:rPr lang="fr-FR" dirty="0" err="1"/>
              <a:t>gut</a:t>
            </a:r>
            <a:r>
              <a:rPr lang="fr-FR" dirty="0"/>
              <a:t> </a:t>
            </a:r>
            <a:r>
              <a:rPr lang="fr-FR" dirty="0" err="1"/>
              <a:t>microbiota</a:t>
            </a:r>
            <a:r>
              <a:rPr lang="fr-FR" dirty="0"/>
              <a:t> </a:t>
            </a:r>
            <a:r>
              <a:rPr lang="fr-FR" dirty="0" err="1"/>
              <a:t>with</a:t>
            </a:r>
            <a:r>
              <a:rPr lang="fr-FR" dirty="0"/>
              <a:t> positive </a:t>
            </a:r>
            <a:r>
              <a:rPr lang="fr-FR" dirty="0" err="1"/>
              <a:t>health</a:t>
            </a:r>
            <a:r>
              <a:rPr lang="fr-FR" dirty="0"/>
              <a:t> </a:t>
            </a:r>
            <a:r>
              <a:rPr lang="fr-FR" dirty="0" err="1"/>
              <a:t>effects</a:t>
            </a:r>
            <a:r>
              <a:rPr lang="fr-FR" dirty="0"/>
              <a:t> » </a:t>
            </a:r>
            <a:r>
              <a:rPr lang="fr-FR" dirty="0" err="1"/>
              <a:t>Oxid</a:t>
            </a:r>
            <a:r>
              <a:rPr lang="fr-FR" dirty="0"/>
              <a:t> Med </a:t>
            </a:r>
            <a:r>
              <a:rPr lang="fr-FR" dirty="0" err="1"/>
              <a:t>Cell</a:t>
            </a:r>
            <a:r>
              <a:rPr lang="fr-FR" dirty="0"/>
              <a:t> 2017</a:t>
            </a:r>
          </a:p>
          <a:p>
            <a:pPr lvl="1">
              <a:buFont typeface="Wingdings" pitchFamily="2" charset="2"/>
              <a:buChar char="Ø"/>
            </a:pPr>
            <a:r>
              <a:rPr lang="fr-FR" dirty="0"/>
              <a:t>« </a:t>
            </a:r>
            <a:r>
              <a:rPr lang="fr-FR" dirty="0" err="1"/>
              <a:t>Exercise</a:t>
            </a:r>
            <a:r>
              <a:rPr lang="fr-FR" dirty="0"/>
              <a:t> </a:t>
            </a:r>
            <a:r>
              <a:rPr lang="fr-FR" dirty="0" err="1"/>
              <a:t>alters</a:t>
            </a:r>
            <a:r>
              <a:rPr lang="fr-FR" dirty="0"/>
              <a:t> </a:t>
            </a:r>
            <a:r>
              <a:rPr lang="fr-FR" dirty="0" err="1"/>
              <a:t>gut</a:t>
            </a:r>
            <a:r>
              <a:rPr lang="fr-FR" dirty="0"/>
              <a:t> </a:t>
            </a:r>
            <a:r>
              <a:rPr lang="fr-FR" dirty="0" err="1"/>
              <a:t>microbiota</a:t>
            </a:r>
            <a:r>
              <a:rPr lang="fr-FR" dirty="0"/>
              <a:t> composition and fonction in </a:t>
            </a:r>
            <a:r>
              <a:rPr lang="fr-FR" dirty="0" err="1"/>
              <a:t>lean</a:t>
            </a:r>
            <a:r>
              <a:rPr lang="fr-FR" dirty="0"/>
              <a:t> and obese </a:t>
            </a:r>
            <a:r>
              <a:rPr lang="fr-FR" dirty="0" err="1"/>
              <a:t>humans</a:t>
            </a:r>
            <a:r>
              <a:rPr lang="fr-FR" dirty="0"/>
              <a:t> » Med </a:t>
            </a:r>
            <a:r>
              <a:rPr lang="fr-FR" dirty="0" err="1"/>
              <a:t>Sci</a:t>
            </a:r>
            <a:r>
              <a:rPr lang="fr-FR" dirty="0"/>
              <a:t> Sports </a:t>
            </a:r>
            <a:r>
              <a:rPr lang="fr-FR" dirty="0" err="1"/>
              <a:t>Exerc</a:t>
            </a:r>
            <a:r>
              <a:rPr lang="fr-FR" dirty="0"/>
              <a:t>. 2018 </a:t>
            </a:r>
            <a:r>
              <a:rPr lang="fr-FR" dirty="0" err="1"/>
              <a:t>Apr</a:t>
            </a:r>
            <a:endParaRPr lang="fr-FR" dirty="0"/>
          </a:p>
          <a:p>
            <a:r>
              <a:rPr lang="fr-FR" b="1" dirty="0"/>
              <a:t>Corriger le stress chronique</a:t>
            </a:r>
          </a:p>
          <a:p>
            <a:pPr lvl="1">
              <a:buFont typeface="Wingdings" pitchFamily="2" charset="2"/>
              <a:buChar char="Ø"/>
            </a:pPr>
            <a:r>
              <a:rPr lang="fr-FR" dirty="0"/>
              <a:t>« Acute and </a:t>
            </a:r>
            <a:r>
              <a:rPr lang="fr-FR" dirty="0" err="1"/>
              <a:t>repeated</a:t>
            </a:r>
            <a:r>
              <a:rPr lang="fr-FR" dirty="0"/>
              <a:t> </a:t>
            </a:r>
            <a:r>
              <a:rPr lang="fr-FR" dirty="0" err="1"/>
              <a:t>exposure</a:t>
            </a:r>
            <a:r>
              <a:rPr lang="fr-FR" dirty="0"/>
              <a:t> to social stress </a:t>
            </a:r>
            <a:r>
              <a:rPr lang="fr-FR" dirty="0" err="1"/>
              <a:t>reduces</a:t>
            </a:r>
            <a:r>
              <a:rPr lang="fr-FR" dirty="0"/>
              <a:t> </a:t>
            </a:r>
            <a:r>
              <a:rPr lang="fr-FR" dirty="0" err="1"/>
              <a:t>gut</a:t>
            </a:r>
            <a:r>
              <a:rPr lang="fr-FR" dirty="0"/>
              <a:t> </a:t>
            </a:r>
            <a:r>
              <a:rPr lang="fr-FR" dirty="0" err="1"/>
              <a:t>microbiota</a:t>
            </a:r>
            <a:r>
              <a:rPr lang="fr-FR" dirty="0"/>
              <a:t> </a:t>
            </a:r>
            <a:r>
              <a:rPr lang="fr-FR" dirty="0" err="1"/>
              <a:t>diversity</a:t>
            </a:r>
            <a:r>
              <a:rPr lang="fr-FR" dirty="0"/>
              <a:t> in </a:t>
            </a:r>
            <a:r>
              <a:rPr lang="fr-FR" dirty="0" err="1"/>
              <a:t>Syrian</a:t>
            </a:r>
            <a:r>
              <a:rPr lang="fr-FR" dirty="0"/>
              <a:t> hamsters » </a:t>
            </a:r>
            <a:r>
              <a:rPr lang="fr-FR" dirty="0" err="1"/>
              <a:t>Behav</a:t>
            </a:r>
            <a:r>
              <a:rPr lang="fr-FR" dirty="0"/>
              <a:t> Brain </a:t>
            </a:r>
            <a:r>
              <a:rPr lang="fr-FR" dirty="0" err="1"/>
              <a:t>Res</a:t>
            </a:r>
            <a:r>
              <a:rPr lang="fr-FR" dirty="0"/>
              <a:t>. 2018 Jun</a:t>
            </a:r>
          </a:p>
          <a:p>
            <a:r>
              <a:rPr lang="fr-FR" b="1" dirty="0"/>
              <a:t>Le sommeil et le rythme circadien joue un rôle crucial sur le microbiote</a:t>
            </a:r>
          </a:p>
          <a:p>
            <a:pPr lvl="1">
              <a:buFont typeface="Wingdings" pitchFamily="2" charset="2"/>
              <a:buChar char="Ø"/>
            </a:pPr>
            <a:r>
              <a:rPr lang="fr-FR" dirty="0"/>
              <a:t>« </a:t>
            </a:r>
            <a:r>
              <a:rPr lang="fr-FR" dirty="0" err="1"/>
              <a:t>Circadian</a:t>
            </a:r>
            <a:r>
              <a:rPr lang="fr-FR" dirty="0"/>
              <a:t> </a:t>
            </a:r>
            <a:r>
              <a:rPr lang="fr-FR" dirty="0" err="1"/>
              <a:t>disorganization</a:t>
            </a:r>
            <a:r>
              <a:rPr lang="fr-FR" dirty="0"/>
              <a:t> </a:t>
            </a:r>
            <a:r>
              <a:rPr lang="fr-FR" dirty="0" err="1"/>
              <a:t>alters</a:t>
            </a:r>
            <a:r>
              <a:rPr lang="fr-FR" dirty="0"/>
              <a:t> intestinal </a:t>
            </a:r>
            <a:r>
              <a:rPr lang="fr-FR" dirty="0" err="1"/>
              <a:t>microbiota</a:t>
            </a:r>
            <a:r>
              <a:rPr lang="fr-FR" dirty="0"/>
              <a:t> » </a:t>
            </a:r>
            <a:r>
              <a:rPr lang="fr-FR" dirty="0" err="1"/>
              <a:t>PLoS</a:t>
            </a:r>
            <a:r>
              <a:rPr lang="fr-FR" dirty="0"/>
              <a:t> One 2014 May</a:t>
            </a:r>
          </a:p>
          <a:p>
            <a:pPr lvl="1">
              <a:buFont typeface="Wingdings" pitchFamily="2" charset="2"/>
              <a:buChar char="Ø"/>
            </a:pPr>
            <a:r>
              <a:rPr lang="fr-FR" dirty="0"/>
              <a:t>« The shift </a:t>
            </a:r>
            <a:r>
              <a:rPr lang="fr-FR" dirty="0" err="1"/>
              <a:t>work</a:t>
            </a:r>
            <a:r>
              <a:rPr lang="fr-FR" dirty="0"/>
              <a:t> and </a:t>
            </a:r>
            <a:r>
              <a:rPr lang="fr-FR" dirty="0" err="1"/>
              <a:t>health</a:t>
            </a:r>
            <a:r>
              <a:rPr lang="fr-FR" dirty="0"/>
              <a:t> </a:t>
            </a:r>
            <a:r>
              <a:rPr lang="fr-FR" dirty="0" err="1"/>
              <a:t>research</a:t>
            </a:r>
            <a:r>
              <a:rPr lang="fr-FR" dirty="0"/>
              <a:t> agenda: </a:t>
            </a:r>
            <a:r>
              <a:rPr lang="fr-FR" dirty="0" err="1"/>
              <a:t>considering</a:t>
            </a:r>
            <a:r>
              <a:rPr lang="fr-FR" dirty="0"/>
              <a:t> changes in </a:t>
            </a:r>
            <a:r>
              <a:rPr lang="fr-FR" dirty="0" err="1"/>
              <a:t>gut</a:t>
            </a:r>
            <a:r>
              <a:rPr lang="fr-FR" dirty="0"/>
              <a:t> </a:t>
            </a:r>
            <a:r>
              <a:rPr lang="fr-FR" dirty="0" err="1"/>
              <a:t>microbiota</a:t>
            </a:r>
            <a:r>
              <a:rPr lang="fr-FR" dirty="0"/>
              <a:t> as a </a:t>
            </a:r>
            <a:r>
              <a:rPr lang="fr-FR" dirty="0" err="1"/>
              <a:t>pathway</a:t>
            </a:r>
            <a:r>
              <a:rPr lang="fr-FR" dirty="0"/>
              <a:t> </a:t>
            </a:r>
            <a:r>
              <a:rPr lang="fr-FR" dirty="0" err="1"/>
              <a:t>linking</a:t>
            </a:r>
            <a:r>
              <a:rPr lang="fr-FR" dirty="0"/>
              <a:t> shift </a:t>
            </a:r>
            <a:r>
              <a:rPr lang="fr-FR" dirty="0" err="1"/>
              <a:t>work</a:t>
            </a:r>
            <a:r>
              <a:rPr lang="fr-FR" dirty="0"/>
              <a:t>, </a:t>
            </a:r>
            <a:r>
              <a:rPr lang="fr-FR" dirty="0" err="1"/>
              <a:t>sleep</a:t>
            </a:r>
            <a:r>
              <a:rPr lang="fr-FR" dirty="0"/>
              <a:t> </a:t>
            </a:r>
            <a:r>
              <a:rPr lang="fr-FR" dirty="0" err="1"/>
              <a:t>loss</a:t>
            </a:r>
            <a:r>
              <a:rPr lang="fr-FR" dirty="0"/>
              <a:t>… » </a:t>
            </a:r>
            <a:r>
              <a:rPr lang="fr-FR" dirty="0" err="1"/>
              <a:t>Sleep</a:t>
            </a:r>
            <a:r>
              <a:rPr lang="fr-FR" dirty="0"/>
              <a:t> Med </a:t>
            </a:r>
            <a:r>
              <a:rPr lang="fr-FR" dirty="0" err="1"/>
              <a:t>Rev</a:t>
            </a:r>
            <a:r>
              <a:rPr lang="fr-FR" dirty="0"/>
              <a:t> 2017</a:t>
            </a:r>
          </a:p>
          <a:p>
            <a:pPr marL="457200" lvl="1" indent="0">
              <a:buNone/>
            </a:pPr>
            <a:endParaRPr lang="fr-FR" dirty="0"/>
          </a:p>
          <a:p>
            <a:pPr lvl="1">
              <a:buFont typeface="Wingdings" pitchFamily="2" charset="2"/>
              <a:buChar char="Ø"/>
            </a:pPr>
            <a:endParaRPr lang="fr-FR" dirty="0"/>
          </a:p>
          <a:p>
            <a:pPr marL="457200" lvl="1" indent="0">
              <a:buNone/>
            </a:pPr>
            <a:endParaRPr lang="fr-FR" dirty="0"/>
          </a:p>
          <a:p>
            <a:pPr marL="0" indent="0">
              <a:buNone/>
            </a:pPr>
            <a:endParaRPr lang="fr-FR" dirty="0"/>
          </a:p>
        </p:txBody>
      </p:sp>
    </p:spTree>
    <p:extLst>
      <p:ext uri="{BB962C8B-B14F-4D97-AF65-F5344CB8AC3E}">
        <p14:creationId xmlns:p14="http://schemas.microsoft.com/office/powerpoint/2010/main" val="3017860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F0DDA7-2200-C14E-A624-F28FF1C826DC}"/>
              </a:ext>
            </a:extLst>
          </p:cNvPr>
          <p:cNvSpPr>
            <a:spLocks noGrp="1"/>
          </p:cNvSpPr>
          <p:nvPr>
            <p:ph type="title"/>
          </p:nvPr>
        </p:nvSpPr>
        <p:spPr>
          <a:xfrm>
            <a:off x="1481071" y="624110"/>
            <a:ext cx="10573554" cy="702414"/>
          </a:xfrm>
        </p:spPr>
        <p:txBody>
          <a:bodyPr>
            <a:normAutofit/>
          </a:bodyPr>
          <a:lstStyle/>
          <a:p>
            <a:r>
              <a:rPr lang="fr-FR" sz="2400" dirty="0">
                <a:solidFill>
                  <a:srgbClr val="FF0000"/>
                </a:solidFill>
              </a:rPr>
              <a:t>L’exercice physique, protecteur du </a:t>
            </a:r>
            <a:r>
              <a:rPr lang="fr-FR" sz="2400" dirty="0" err="1">
                <a:solidFill>
                  <a:srgbClr val="FF0000"/>
                </a:solidFill>
              </a:rPr>
              <a:t>microbiote</a:t>
            </a:r>
            <a:endParaRPr lang="fr-FR" sz="2400" dirty="0">
              <a:solidFill>
                <a:srgbClr val="FF0000"/>
              </a:solidFill>
            </a:endParaRPr>
          </a:p>
        </p:txBody>
      </p:sp>
      <p:sp>
        <p:nvSpPr>
          <p:cNvPr id="3" name="Espace réservé du contenu 2">
            <a:extLst>
              <a:ext uri="{FF2B5EF4-FFF2-40B4-BE49-F238E27FC236}">
                <a16:creationId xmlns:a16="http://schemas.microsoft.com/office/drawing/2014/main" id="{245ACF4C-C55C-CC46-923B-D995B8D3E8C0}"/>
              </a:ext>
            </a:extLst>
          </p:cNvPr>
          <p:cNvSpPr>
            <a:spLocks noGrp="1"/>
          </p:cNvSpPr>
          <p:nvPr>
            <p:ph idx="1"/>
          </p:nvPr>
        </p:nvSpPr>
        <p:spPr>
          <a:xfrm>
            <a:off x="1603717" y="1326524"/>
            <a:ext cx="7509286" cy="5260256"/>
          </a:xfrm>
        </p:spPr>
        <p:txBody>
          <a:bodyPr>
            <a:normAutofit/>
          </a:bodyPr>
          <a:lstStyle/>
          <a:p>
            <a:pPr marL="0" indent="0">
              <a:buNone/>
            </a:pPr>
            <a:r>
              <a:rPr lang="fr-FR" dirty="0"/>
              <a:t> </a:t>
            </a:r>
          </a:p>
          <a:p>
            <a:r>
              <a:rPr lang="fr-FR" b="1" dirty="0"/>
              <a:t>Action sur le  </a:t>
            </a:r>
            <a:r>
              <a:rPr lang="fr-FR" b="1" dirty="0" err="1"/>
              <a:t>microbiote</a:t>
            </a:r>
            <a:r>
              <a:rPr lang="fr-FR" b="1" dirty="0"/>
              <a:t> intestinal, </a:t>
            </a:r>
          </a:p>
          <a:p>
            <a:pPr lvl="1">
              <a:buFont typeface="Wingdings" pitchFamily="2" charset="2"/>
              <a:buChar char="Ø"/>
            </a:pPr>
            <a:r>
              <a:rPr lang="fr-FR" sz="1800" dirty="0"/>
              <a:t>améliore la diversité, </a:t>
            </a:r>
          </a:p>
          <a:p>
            <a:pPr lvl="1">
              <a:buFont typeface="Wingdings" pitchFamily="2" charset="2"/>
              <a:buChar char="Ø"/>
            </a:pPr>
            <a:r>
              <a:rPr lang="fr-FR" sz="1800" dirty="0"/>
              <a:t>augmente les </a:t>
            </a:r>
            <a:r>
              <a:rPr lang="fr-FR" sz="1800" dirty="0" err="1"/>
              <a:t>Firmicutes</a:t>
            </a:r>
            <a:r>
              <a:rPr lang="fr-FR" sz="1800" dirty="0"/>
              <a:t> et </a:t>
            </a:r>
            <a:r>
              <a:rPr lang="fr-FR" sz="1800" dirty="0" err="1"/>
              <a:t>Actinobacteria</a:t>
            </a:r>
            <a:r>
              <a:rPr lang="fr-FR" sz="1800" dirty="0"/>
              <a:t> (</a:t>
            </a:r>
            <a:r>
              <a:rPr lang="fr-FR" sz="1800" dirty="0" err="1"/>
              <a:t>bifidobactéries</a:t>
            </a:r>
            <a:r>
              <a:rPr lang="fr-FR" sz="1800" dirty="0"/>
              <a:t>)</a:t>
            </a:r>
          </a:p>
          <a:p>
            <a:pPr lvl="1">
              <a:buFont typeface="Wingdings" pitchFamily="2" charset="2"/>
              <a:buChar char="Ø"/>
            </a:pPr>
            <a:r>
              <a:rPr lang="fr-FR" sz="1800" dirty="0"/>
              <a:t>Augmente les bactéries productrices de butyrate</a:t>
            </a:r>
          </a:p>
          <a:p>
            <a:r>
              <a:rPr lang="fr-FR" b="1" dirty="0"/>
              <a:t>Action sur l’immunité </a:t>
            </a:r>
          </a:p>
          <a:p>
            <a:pPr lvl="1">
              <a:buFont typeface="Wingdings" pitchFamily="2" charset="2"/>
              <a:buChar char="Ø"/>
            </a:pPr>
            <a:r>
              <a:rPr lang="fr-FR" sz="1800" dirty="0"/>
              <a:t>Augmentation des enzymes antioxydants</a:t>
            </a:r>
          </a:p>
          <a:p>
            <a:pPr lvl="1">
              <a:buFont typeface="Wingdings" pitchFamily="2" charset="2"/>
              <a:buChar char="Ø"/>
            </a:pPr>
            <a:r>
              <a:rPr lang="fr-FR" sz="1800" dirty="0" err="1"/>
              <a:t>Aug</a:t>
            </a:r>
            <a:r>
              <a:rPr lang="fr-FR" sz="1800" dirty="0"/>
              <a:t>. de cytokines anti-inflammatoires (Il10)</a:t>
            </a:r>
          </a:p>
          <a:p>
            <a:pPr lvl="1">
              <a:buFont typeface="Wingdings" pitchFamily="2" charset="2"/>
              <a:buChar char="Ø"/>
            </a:pPr>
            <a:r>
              <a:rPr lang="fr-FR" sz="1800" dirty="0"/>
              <a:t>Réduction de l’inflammation intestinale</a:t>
            </a:r>
          </a:p>
          <a:p>
            <a:r>
              <a:rPr lang="fr-FR" b="1" dirty="0"/>
              <a:t>Production des facteurs </a:t>
            </a:r>
            <a:r>
              <a:rPr lang="fr-FR" b="1" dirty="0" err="1"/>
              <a:t>neurotrophiques</a:t>
            </a:r>
            <a:r>
              <a:rPr lang="fr-FR" b="1" dirty="0"/>
              <a:t> </a:t>
            </a:r>
            <a:r>
              <a:rPr lang="fr-FR" dirty="0"/>
              <a:t>(BDNF, NGF)</a:t>
            </a:r>
          </a:p>
          <a:p>
            <a:endParaRPr lang="fr-FR" dirty="0"/>
          </a:p>
          <a:p>
            <a:pPr marL="0" indent="0">
              <a:buNone/>
            </a:pPr>
            <a:endParaRPr lang="fr-FR" dirty="0"/>
          </a:p>
          <a:p>
            <a:pPr marL="457200" lvl="1" indent="0">
              <a:buNone/>
            </a:pPr>
            <a:endParaRPr lang="fr-FR" dirty="0"/>
          </a:p>
          <a:p>
            <a:pPr lvl="1">
              <a:buFont typeface="Wingdings" pitchFamily="2" charset="2"/>
              <a:buChar char="Ø"/>
            </a:pPr>
            <a:endParaRPr lang="fr-FR" dirty="0"/>
          </a:p>
        </p:txBody>
      </p:sp>
      <p:pic>
        <p:nvPicPr>
          <p:cNvPr id="6" name="Image 5">
            <a:extLst>
              <a:ext uri="{FF2B5EF4-FFF2-40B4-BE49-F238E27FC236}">
                <a16:creationId xmlns:a16="http://schemas.microsoft.com/office/drawing/2014/main" id="{A97993AE-7745-9146-B61E-AC5C4BC01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4047" y="1936349"/>
            <a:ext cx="3950578" cy="4103504"/>
          </a:xfrm>
          <a:prstGeom prst="rect">
            <a:avLst/>
          </a:prstGeom>
        </p:spPr>
      </p:pic>
    </p:spTree>
    <p:extLst>
      <p:ext uri="{BB962C8B-B14F-4D97-AF65-F5344CB8AC3E}">
        <p14:creationId xmlns:p14="http://schemas.microsoft.com/office/powerpoint/2010/main" val="3072578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53E417-DBF9-F54F-B60C-09945C2AC958}"/>
              </a:ext>
            </a:extLst>
          </p:cNvPr>
          <p:cNvSpPr>
            <a:spLocks noGrp="1"/>
          </p:cNvSpPr>
          <p:nvPr>
            <p:ph type="title"/>
          </p:nvPr>
        </p:nvSpPr>
        <p:spPr>
          <a:xfrm>
            <a:off x="1596325" y="624110"/>
            <a:ext cx="9908287" cy="708744"/>
          </a:xfrm>
        </p:spPr>
        <p:txBody>
          <a:bodyPr>
            <a:normAutofit/>
          </a:bodyPr>
          <a:lstStyle/>
          <a:p>
            <a:r>
              <a:rPr lang="fr-FR" sz="2800" dirty="0">
                <a:solidFill>
                  <a:srgbClr val="FF0000"/>
                </a:solidFill>
              </a:rPr>
              <a:t>Stress chronique et </a:t>
            </a:r>
            <a:r>
              <a:rPr lang="fr-FR" sz="2800" dirty="0" err="1">
                <a:solidFill>
                  <a:srgbClr val="FF0000"/>
                </a:solidFill>
              </a:rPr>
              <a:t>microbiote</a:t>
            </a:r>
            <a:endParaRPr lang="fr-FR" sz="2800" dirty="0">
              <a:solidFill>
                <a:srgbClr val="FF0000"/>
              </a:solidFill>
            </a:endParaRPr>
          </a:p>
        </p:txBody>
      </p:sp>
      <p:sp>
        <p:nvSpPr>
          <p:cNvPr id="3" name="Espace réservé du contenu 2">
            <a:extLst>
              <a:ext uri="{FF2B5EF4-FFF2-40B4-BE49-F238E27FC236}">
                <a16:creationId xmlns:a16="http://schemas.microsoft.com/office/drawing/2014/main" id="{9E5FEE33-55B3-CB40-B692-B1E73BE2F747}"/>
              </a:ext>
            </a:extLst>
          </p:cNvPr>
          <p:cNvSpPr>
            <a:spLocks noGrp="1"/>
          </p:cNvSpPr>
          <p:nvPr>
            <p:ph idx="1"/>
          </p:nvPr>
        </p:nvSpPr>
        <p:spPr>
          <a:xfrm>
            <a:off x="1255364" y="1518834"/>
            <a:ext cx="10430358" cy="3115159"/>
          </a:xfrm>
        </p:spPr>
        <p:txBody>
          <a:bodyPr>
            <a:normAutofit/>
          </a:bodyPr>
          <a:lstStyle/>
          <a:p>
            <a:r>
              <a:rPr lang="fr-FR" dirty="0"/>
              <a:t>Impacts négatifs des hormones de stress direct sur le cerveau (cortisol, catécholamines)</a:t>
            </a:r>
            <a:endParaRPr lang="fr-FR" b="1" dirty="0"/>
          </a:p>
          <a:p>
            <a:r>
              <a:rPr lang="fr-FR" dirty="0"/>
              <a:t>Le stress altère la barrière intestinale favorisant un </a:t>
            </a:r>
            <a:r>
              <a:rPr lang="fr-FR" dirty="0" err="1"/>
              <a:t>leaky</a:t>
            </a:r>
            <a:r>
              <a:rPr lang="fr-FR" dirty="0"/>
              <a:t> </a:t>
            </a:r>
            <a:r>
              <a:rPr lang="fr-FR" dirty="0" err="1"/>
              <a:t>gut</a:t>
            </a:r>
            <a:r>
              <a:rPr lang="fr-FR" dirty="0"/>
              <a:t>, inflammation, </a:t>
            </a:r>
            <a:r>
              <a:rPr lang="fr-FR" dirty="0" err="1"/>
              <a:t>neuroinflammation</a:t>
            </a:r>
            <a:endParaRPr lang="fr-FR" dirty="0"/>
          </a:p>
          <a:p>
            <a:r>
              <a:rPr lang="fr-FR" dirty="0"/>
              <a:t>Impact direct sur la composition du </a:t>
            </a:r>
            <a:r>
              <a:rPr lang="fr-FR" dirty="0" err="1"/>
              <a:t>microbiote</a:t>
            </a:r>
            <a:r>
              <a:rPr lang="fr-FR" dirty="0"/>
              <a:t> et la diversité, promeut la </a:t>
            </a:r>
            <a:r>
              <a:rPr lang="fr-FR" dirty="0" err="1"/>
              <a:t>dysbiose</a:t>
            </a:r>
            <a:endParaRPr lang="fr-FR" dirty="0"/>
          </a:p>
          <a:p>
            <a:pPr lvl="1">
              <a:buFont typeface="Wingdings" pitchFamily="2" charset="2"/>
              <a:buChar char="Ø"/>
            </a:pPr>
            <a:r>
              <a:rPr lang="fr-FR" dirty="0"/>
              <a:t>Baisse </a:t>
            </a:r>
            <a:r>
              <a:rPr lang="fr-FR" dirty="0" err="1"/>
              <a:t>bifidobactéries</a:t>
            </a:r>
            <a:r>
              <a:rPr lang="fr-FR" dirty="0"/>
              <a:t> et augmentation des </a:t>
            </a:r>
            <a:r>
              <a:rPr lang="fr-FR" dirty="0" err="1"/>
              <a:t>protéobactéries</a:t>
            </a:r>
            <a:r>
              <a:rPr lang="fr-FR" dirty="0"/>
              <a:t>, baisse des lactobacilles</a:t>
            </a:r>
          </a:p>
          <a:p>
            <a:pPr marL="457200" lvl="1" indent="0">
              <a:buNone/>
            </a:pPr>
            <a:endParaRPr lang="fr-FR" dirty="0"/>
          </a:p>
          <a:p>
            <a:pPr marL="457200" lvl="1" indent="0">
              <a:buNone/>
            </a:pPr>
            <a:endParaRPr lang="fr-FR" dirty="0"/>
          </a:p>
          <a:p>
            <a:pPr marL="0" indent="0">
              <a:buNone/>
            </a:pPr>
            <a:r>
              <a:rPr lang="fr-FR" dirty="0"/>
              <a:t> </a:t>
            </a:r>
            <a:endParaRPr lang="fr-FR" sz="1600" i="1" dirty="0"/>
          </a:p>
          <a:p>
            <a:pPr marL="0" indent="0">
              <a:buNone/>
            </a:pPr>
            <a:endParaRPr lang="fr-FR" dirty="0"/>
          </a:p>
        </p:txBody>
      </p:sp>
      <p:pic>
        <p:nvPicPr>
          <p:cNvPr id="6" name="Image 5">
            <a:extLst>
              <a:ext uri="{FF2B5EF4-FFF2-40B4-BE49-F238E27FC236}">
                <a16:creationId xmlns:a16="http://schemas.microsoft.com/office/drawing/2014/main" id="{8B5E8B53-1883-5A42-B0DE-910A4853D0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6325" y="3765963"/>
            <a:ext cx="9376474" cy="2811436"/>
          </a:xfrm>
          <a:prstGeom prst="rect">
            <a:avLst/>
          </a:prstGeom>
        </p:spPr>
      </p:pic>
    </p:spTree>
    <p:extLst>
      <p:ext uri="{BB962C8B-B14F-4D97-AF65-F5344CB8AC3E}">
        <p14:creationId xmlns:p14="http://schemas.microsoft.com/office/powerpoint/2010/main" val="58113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110A97-529A-6E42-9D3F-5430F6E57080}"/>
              </a:ext>
            </a:extLst>
          </p:cNvPr>
          <p:cNvSpPr>
            <a:spLocks noGrp="1"/>
          </p:cNvSpPr>
          <p:nvPr>
            <p:ph type="title"/>
          </p:nvPr>
        </p:nvSpPr>
        <p:spPr/>
        <p:txBody>
          <a:bodyPr/>
          <a:lstStyle/>
          <a:p>
            <a:r>
              <a:rPr lang="fr-FR" dirty="0">
                <a:solidFill>
                  <a:srgbClr val="FF0000"/>
                </a:solidFill>
              </a:rPr>
              <a:t>Modulation du </a:t>
            </a:r>
            <a:r>
              <a:rPr lang="fr-FR" dirty="0" err="1">
                <a:solidFill>
                  <a:srgbClr val="FF0000"/>
                </a:solidFill>
              </a:rPr>
              <a:t>microbiote</a:t>
            </a:r>
            <a:r>
              <a:rPr lang="fr-FR" dirty="0">
                <a:solidFill>
                  <a:srgbClr val="FF0000"/>
                </a:solidFill>
              </a:rPr>
              <a:t> dans le syndrome métabolique et le diabète </a:t>
            </a:r>
          </a:p>
        </p:txBody>
      </p:sp>
      <p:sp>
        <p:nvSpPr>
          <p:cNvPr id="3" name="Espace réservé du contenu 2">
            <a:extLst>
              <a:ext uri="{FF2B5EF4-FFF2-40B4-BE49-F238E27FC236}">
                <a16:creationId xmlns:a16="http://schemas.microsoft.com/office/drawing/2014/main" id="{7980C1E5-AFCA-6B4B-AA80-EAB5599353B8}"/>
              </a:ext>
            </a:extLst>
          </p:cNvPr>
          <p:cNvSpPr>
            <a:spLocks noGrp="1"/>
          </p:cNvSpPr>
          <p:nvPr>
            <p:ph idx="1"/>
          </p:nvPr>
        </p:nvSpPr>
        <p:spPr>
          <a:xfrm>
            <a:off x="1555668" y="2133600"/>
            <a:ext cx="4915470" cy="3777622"/>
          </a:xfrm>
        </p:spPr>
        <p:txBody>
          <a:bodyPr>
            <a:normAutofit/>
          </a:bodyPr>
          <a:lstStyle/>
          <a:p>
            <a:r>
              <a:rPr lang="fr-FR" sz="2400" dirty="0" err="1">
                <a:solidFill>
                  <a:srgbClr val="FF0000"/>
                </a:solidFill>
              </a:rPr>
              <a:t>Prébiotiques</a:t>
            </a:r>
            <a:endParaRPr lang="fr-FR" sz="2400" dirty="0">
              <a:solidFill>
                <a:srgbClr val="FF0000"/>
              </a:solidFill>
            </a:endParaRPr>
          </a:p>
          <a:p>
            <a:r>
              <a:rPr lang="fr-FR" sz="2400" dirty="0">
                <a:solidFill>
                  <a:srgbClr val="FF0000"/>
                </a:solidFill>
              </a:rPr>
              <a:t>Probiotiques</a:t>
            </a:r>
          </a:p>
          <a:p>
            <a:r>
              <a:rPr lang="fr-FR" sz="2400" dirty="0" err="1">
                <a:solidFill>
                  <a:srgbClr val="FF0000"/>
                </a:solidFill>
              </a:rPr>
              <a:t>NGPs</a:t>
            </a:r>
            <a:endParaRPr lang="fr-FR" sz="2400" dirty="0">
              <a:solidFill>
                <a:srgbClr val="FF0000"/>
              </a:solidFill>
            </a:endParaRPr>
          </a:p>
          <a:p>
            <a:r>
              <a:rPr lang="fr-FR" sz="2400" dirty="0">
                <a:solidFill>
                  <a:srgbClr val="FF0000"/>
                </a:solidFill>
              </a:rPr>
              <a:t>Transplantation fécale</a:t>
            </a:r>
          </a:p>
        </p:txBody>
      </p:sp>
      <p:pic>
        <p:nvPicPr>
          <p:cNvPr id="5" name="Image 4">
            <a:extLst>
              <a:ext uri="{FF2B5EF4-FFF2-40B4-BE49-F238E27FC236}">
                <a16:creationId xmlns:a16="http://schemas.microsoft.com/office/drawing/2014/main" id="{F10BE1B6-7D10-E24F-967E-65445ECD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7507" y="1905000"/>
            <a:ext cx="6779919" cy="3067545"/>
          </a:xfrm>
          <a:prstGeom prst="rect">
            <a:avLst/>
          </a:prstGeom>
        </p:spPr>
      </p:pic>
    </p:spTree>
    <p:extLst>
      <p:ext uri="{BB962C8B-B14F-4D97-AF65-F5344CB8AC3E}">
        <p14:creationId xmlns:p14="http://schemas.microsoft.com/office/powerpoint/2010/main" val="48591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5A101C-13CE-2841-95CC-017E52E434D6}"/>
              </a:ext>
            </a:extLst>
          </p:cNvPr>
          <p:cNvSpPr>
            <a:spLocks noGrp="1"/>
          </p:cNvSpPr>
          <p:nvPr>
            <p:ph type="title"/>
          </p:nvPr>
        </p:nvSpPr>
        <p:spPr>
          <a:xfrm>
            <a:off x="2592925" y="624110"/>
            <a:ext cx="8911687" cy="859916"/>
          </a:xfrm>
        </p:spPr>
        <p:txBody>
          <a:bodyPr/>
          <a:lstStyle/>
          <a:p>
            <a:r>
              <a:rPr lang="fr-FR" dirty="0" err="1">
                <a:solidFill>
                  <a:srgbClr val="FF0000"/>
                </a:solidFill>
              </a:rPr>
              <a:t>Prébiotiques</a:t>
            </a:r>
            <a:r>
              <a:rPr lang="fr-FR" dirty="0">
                <a:solidFill>
                  <a:srgbClr val="FF0000"/>
                </a:solidFill>
              </a:rPr>
              <a:t>, les fertiliseurs de l’intestin</a:t>
            </a:r>
          </a:p>
        </p:txBody>
      </p:sp>
      <p:sp>
        <p:nvSpPr>
          <p:cNvPr id="3" name="Espace réservé du contenu 2">
            <a:extLst>
              <a:ext uri="{FF2B5EF4-FFF2-40B4-BE49-F238E27FC236}">
                <a16:creationId xmlns:a16="http://schemas.microsoft.com/office/drawing/2014/main" id="{4BD70C84-04E9-804B-8DC2-5E2D286AA8AB}"/>
              </a:ext>
            </a:extLst>
          </p:cNvPr>
          <p:cNvSpPr>
            <a:spLocks noGrp="1"/>
          </p:cNvSpPr>
          <p:nvPr>
            <p:ph idx="1"/>
          </p:nvPr>
        </p:nvSpPr>
        <p:spPr>
          <a:xfrm>
            <a:off x="599607" y="1484026"/>
            <a:ext cx="5471409" cy="4427196"/>
          </a:xfrm>
        </p:spPr>
        <p:txBody>
          <a:bodyPr/>
          <a:lstStyle/>
          <a:p>
            <a:pPr marL="0" indent="0">
              <a:buNone/>
            </a:pPr>
            <a:r>
              <a:rPr lang="fr-FR" dirty="0"/>
              <a:t>Pour qu’un substrat alimentaire soit reconnu comme un </a:t>
            </a:r>
            <a:r>
              <a:rPr lang="fr-FR" dirty="0" err="1"/>
              <a:t>prébiotique</a:t>
            </a:r>
            <a:r>
              <a:rPr lang="fr-FR" dirty="0"/>
              <a:t>:</a:t>
            </a:r>
          </a:p>
          <a:p>
            <a:r>
              <a:rPr lang="fr-FR" dirty="0"/>
              <a:t>Ne pas être absorbé ou hydrolysé par l’estomac ou l’intestin grêle</a:t>
            </a:r>
          </a:p>
          <a:p>
            <a:r>
              <a:rPr lang="fr-FR" dirty="0"/>
              <a:t>Agir comme un substrat sélectif pour des bactéries commensales potentiellement bénéfiques pour notre colon</a:t>
            </a:r>
          </a:p>
          <a:p>
            <a:r>
              <a:rPr lang="fr-FR" dirty="0"/>
              <a:t>Changer l’écosystème du côlon vers une composition plus saine et induire des changements dans l’intestin ou systémiques qui améliorent la santé de l’hôte </a:t>
            </a:r>
          </a:p>
          <a:p>
            <a:endParaRPr lang="fr-FR" dirty="0"/>
          </a:p>
        </p:txBody>
      </p:sp>
      <p:pic>
        <p:nvPicPr>
          <p:cNvPr id="5" name="Image 4">
            <a:extLst>
              <a:ext uri="{FF2B5EF4-FFF2-40B4-BE49-F238E27FC236}">
                <a16:creationId xmlns:a16="http://schemas.microsoft.com/office/drawing/2014/main" id="{A33BC2EF-914E-7B45-A2B0-4B18167B38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1016" y="1484026"/>
            <a:ext cx="6060021" cy="3837483"/>
          </a:xfrm>
          <a:prstGeom prst="rect">
            <a:avLst/>
          </a:prstGeom>
        </p:spPr>
      </p:pic>
      <p:sp>
        <p:nvSpPr>
          <p:cNvPr id="6" name="ZoneTexte 5">
            <a:extLst>
              <a:ext uri="{FF2B5EF4-FFF2-40B4-BE49-F238E27FC236}">
                <a16:creationId xmlns:a16="http://schemas.microsoft.com/office/drawing/2014/main" id="{5EA2FD57-3F73-6146-9E94-3D03A7E80191}"/>
              </a:ext>
            </a:extLst>
          </p:cNvPr>
          <p:cNvSpPr txBox="1"/>
          <p:nvPr/>
        </p:nvSpPr>
        <p:spPr>
          <a:xfrm>
            <a:off x="1034321" y="6295869"/>
            <a:ext cx="10792917" cy="369332"/>
          </a:xfrm>
          <a:prstGeom prst="rect">
            <a:avLst/>
          </a:prstGeom>
          <a:noFill/>
        </p:spPr>
        <p:txBody>
          <a:bodyPr wrap="square" rtlCol="0">
            <a:spAutoFit/>
          </a:bodyPr>
          <a:lstStyle/>
          <a:p>
            <a:r>
              <a:rPr lang="fr-FR" dirty="0"/>
              <a:t>« </a:t>
            </a:r>
            <a:r>
              <a:rPr lang="fr-FR" sz="1600" dirty="0" err="1"/>
              <a:t>Novel</a:t>
            </a:r>
            <a:r>
              <a:rPr lang="fr-FR" sz="1600" dirty="0"/>
              <a:t> insights </a:t>
            </a:r>
            <a:r>
              <a:rPr lang="fr-FR" sz="1600" dirty="0" err="1"/>
              <a:t>into</a:t>
            </a:r>
            <a:r>
              <a:rPr lang="fr-FR" sz="1600" dirty="0"/>
              <a:t> </a:t>
            </a:r>
            <a:r>
              <a:rPr lang="fr-FR" sz="1600" dirty="0" err="1"/>
              <a:t>prebiotic</a:t>
            </a:r>
            <a:r>
              <a:rPr lang="fr-FR" sz="1600" dirty="0"/>
              <a:t> </a:t>
            </a:r>
            <a:r>
              <a:rPr lang="fr-FR" sz="1600" dirty="0" err="1"/>
              <a:t>properties</a:t>
            </a:r>
            <a:r>
              <a:rPr lang="fr-FR" sz="1600" dirty="0"/>
              <a:t> on </a:t>
            </a:r>
            <a:r>
              <a:rPr lang="fr-FR" sz="1600" dirty="0" err="1"/>
              <a:t>human</a:t>
            </a:r>
            <a:r>
              <a:rPr lang="fr-FR" sz="1600" dirty="0"/>
              <a:t> </a:t>
            </a:r>
            <a:r>
              <a:rPr lang="fr-FR" sz="1600" dirty="0" err="1"/>
              <a:t>health</a:t>
            </a:r>
            <a:r>
              <a:rPr lang="fr-FR" sz="1600" dirty="0"/>
              <a:t>: a </a:t>
            </a:r>
            <a:r>
              <a:rPr lang="fr-FR" sz="1600" dirty="0" err="1"/>
              <a:t>review</a:t>
            </a:r>
            <a:r>
              <a:rPr lang="fr-FR" sz="1600" dirty="0"/>
              <a:t> » Food </a:t>
            </a:r>
            <a:r>
              <a:rPr lang="fr-FR" sz="1600" dirty="0" err="1"/>
              <a:t>research</a:t>
            </a:r>
            <a:r>
              <a:rPr lang="fr-FR" sz="1600" dirty="0"/>
              <a:t> International, </a:t>
            </a:r>
            <a:r>
              <a:rPr lang="fr-FR" sz="1600" dirty="0" err="1"/>
              <a:t>may</a:t>
            </a:r>
            <a:r>
              <a:rPr lang="fr-FR" sz="1600" dirty="0"/>
              <a:t> 2020</a:t>
            </a:r>
          </a:p>
        </p:txBody>
      </p:sp>
    </p:spTree>
    <p:extLst>
      <p:ext uri="{BB962C8B-B14F-4D97-AF65-F5344CB8AC3E}">
        <p14:creationId xmlns:p14="http://schemas.microsoft.com/office/powerpoint/2010/main" val="576071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A0DF42-197A-1F47-B682-54258C58D9DA}"/>
              </a:ext>
            </a:extLst>
          </p:cNvPr>
          <p:cNvSpPr>
            <a:spLocks noGrp="1"/>
          </p:cNvSpPr>
          <p:nvPr>
            <p:ph type="title"/>
          </p:nvPr>
        </p:nvSpPr>
        <p:spPr>
          <a:xfrm>
            <a:off x="2592925" y="624110"/>
            <a:ext cx="8911687" cy="710015"/>
          </a:xfrm>
        </p:spPr>
        <p:txBody>
          <a:bodyPr/>
          <a:lstStyle/>
          <a:p>
            <a:r>
              <a:rPr lang="fr-FR" dirty="0" err="1">
                <a:solidFill>
                  <a:srgbClr val="FF0000"/>
                </a:solidFill>
              </a:rPr>
              <a:t>Prébiotiques</a:t>
            </a:r>
            <a:r>
              <a:rPr lang="fr-FR" dirty="0">
                <a:solidFill>
                  <a:srgbClr val="FF0000"/>
                </a:solidFill>
              </a:rPr>
              <a:t>, les fertiliseurs de l’intestin</a:t>
            </a:r>
            <a:endParaRPr lang="fr-FR" dirty="0"/>
          </a:p>
        </p:txBody>
      </p:sp>
      <p:pic>
        <p:nvPicPr>
          <p:cNvPr id="6" name="Espace réservé du contenu 5">
            <a:extLst>
              <a:ext uri="{FF2B5EF4-FFF2-40B4-BE49-F238E27FC236}">
                <a16:creationId xmlns:a16="http://schemas.microsoft.com/office/drawing/2014/main" id="{3719919F-5391-AE4D-B2DE-A5959260D3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334125"/>
            <a:ext cx="8541240" cy="5447056"/>
          </a:xfrm>
        </p:spPr>
      </p:pic>
      <p:sp>
        <p:nvSpPr>
          <p:cNvPr id="7" name="Ellipse 6">
            <a:extLst>
              <a:ext uri="{FF2B5EF4-FFF2-40B4-BE49-F238E27FC236}">
                <a16:creationId xmlns:a16="http://schemas.microsoft.com/office/drawing/2014/main" id="{D0950741-E40A-C548-B110-F4EAAEEBE599}"/>
              </a:ext>
            </a:extLst>
          </p:cNvPr>
          <p:cNvSpPr/>
          <p:nvPr/>
        </p:nvSpPr>
        <p:spPr>
          <a:xfrm>
            <a:off x="2631023" y="6234545"/>
            <a:ext cx="505691" cy="4294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2422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5A4FAD-E3BE-D44A-B048-B16CD96033C9}"/>
              </a:ext>
            </a:extLst>
          </p:cNvPr>
          <p:cNvSpPr>
            <a:spLocks noGrp="1"/>
          </p:cNvSpPr>
          <p:nvPr>
            <p:ph type="title"/>
          </p:nvPr>
        </p:nvSpPr>
        <p:spPr>
          <a:xfrm>
            <a:off x="2592925" y="624110"/>
            <a:ext cx="8911687" cy="925290"/>
          </a:xfrm>
        </p:spPr>
        <p:txBody>
          <a:bodyPr>
            <a:normAutofit/>
          </a:bodyPr>
          <a:lstStyle/>
          <a:p>
            <a:r>
              <a:rPr lang="fr-FR" sz="3200" dirty="0" err="1">
                <a:solidFill>
                  <a:srgbClr val="FF0000"/>
                </a:solidFill>
              </a:rPr>
              <a:t>Prébiotiques</a:t>
            </a:r>
            <a:r>
              <a:rPr lang="fr-FR" sz="3200" dirty="0">
                <a:solidFill>
                  <a:srgbClr val="FF0000"/>
                </a:solidFill>
              </a:rPr>
              <a:t>- </a:t>
            </a:r>
            <a:r>
              <a:rPr lang="fr-FR" sz="3200" dirty="0" err="1">
                <a:solidFill>
                  <a:srgbClr val="FF0000"/>
                </a:solidFill>
              </a:rPr>
              <a:t>Galactooligosaccharides</a:t>
            </a:r>
            <a:endParaRPr lang="fr-FR" sz="3200" dirty="0">
              <a:solidFill>
                <a:srgbClr val="FF0000"/>
              </a:solidFill>
            </a:endParaRPr>
          </a:p>
        </p:txBody>
      </p:sp>
      <p:sp>
        <p:nvSpPr>
          <p:cNvPr id="3" name="Espace réservé du contenu 2">
            <a:extLst>
              <a:ext uri="{FF2B5EF4-FFF2-40B4-BE49-F238E27FC236}">
                <a16:creationId xmlns:a16="http://schemas.microsoft.com/office/drawing/2014/main" id="{B081CED7-A634-4440-A6EA-69166971B643}"/>
              </a:ext>
            </a:extLst>
          </p:cNvPr>
          <p:cNvSpPr>
            <a:spLocks noGrp="1"/>
          </p:cNvSpPr>
          <p:nvPr>
            <p:ph idx="1"/>
          </p:nvPr>
        </p:nvSpPr>
        <p:spPr>
          <a:xfrm>
            <a:off x="1193800" y="1549400"/>
            <a:ext cx="5613400" cy="5016500"/>
          </a:xfrm>
        </p:spPr>
        <p:txBody>
          <a:bodyPr/>
          <a:lstStyle/>
          <a:p>
            <a:pPr marL="0" indent="0">
              <a:buNone/>
            </a:pPr>
            <a:r>
              <a:rPr lang="fr-FR" sz="2000" b="1" dirty="0"/>
              <a:t>Syndrome métabolique</a:t>
            </a:r>
          </a:p>
          <a:p>
            <a:pPr marL="0" indent="0">
              <a:buNone/>
            </a:pPr>
            <a:r>
              <a:rPr lang="fr-FR" dirty="0"/>
              <a:t>Evaluation des GOS sur les marqueurs du syndrome métabolique, le </a:t>
            </a:r>
            <a:r>
              <a:rPr lang="fr-FR" dirty="0" err="1"/>
              <a:t>microbiote</a:t>
            </a:r>
            <a:r>
              <a:rPr lang="fr-FR" dirty="0"/>
              <a:t> et l’immunité dans étude randomisée, double aveugle, sur 45 personnes</a:t>
            </a:r>
          </a:p>
          <a:p>
            <a:pPr marL="0" indent="0">
              <a:buNone/>
            </a:pPr>
            <a:r>
              <a:rPr lang="fr-FR" dirty="0"/>
              <a:t>Administration de 2.75 gr/jour sur 12 semaines</a:t>
            </a:r>
          </a:p>
          <a:p>
            <a:pPr marL="0" indent="0">
              <a:buNone/>
            </a:pPr>
            <a:r>
              <a:rPr lang="fr-FR" dirty="0"/>
              <a:t>Diminution statistiquement significative:</a:t>
            </a:r>
          </a:p>
          <a:p>
            <a:pPr>
              <a:buFontTx/>
              <a:buChar char="-"/>
            </a:pPr>
            <a:r>
              <a:rPr lang="fr-FR" dirty="0"/>
              <a:t>CRP</a:t>
            </a:r>
          </a:p>
          <a:p>
            <a:pPr>
              <a:buFontTx/>
              <a:buChar char="-"/>
            </a:pPr>
            <a:r>
              <a:rPr lang="fr-FR" dirty="0"/>
              <a:t>Insuline à jeun</a:t>
            </a:r>
          </a:p>
          <a:p>
            <a:pPr>
              <a:buFontTx/>
              <a:buChar char="-"/>
            </a:pPr>
            <a:r>
              <a:rPr lang="fr-FR" dirty="0"/>
              <a:t>Cholestérol total</a:t>
            </a:r>
          </a:p>
          <a:p>
            <a:pPr>
              <a:buFontTx/>
              <a:buChar char="-"/>
            </a:pPr>
            <a:r>
              <a:rPr lang="fr-FR" dirty="0"/>
              <a:t>triglycérides</a:t>
            </a:r>
          </a:p>
        </p:txBody>
      </p:sp>
      <p:pic>
        <p:nvPicPr>
          <p:cNvPr id="5" name="Image 4">
            <a:extLst>
              <a:ext uri="{FF2B5EF4-FFF2-40B4-BE49-F238E27FC236}">
                <a16:creationId xmlns:a16="http://schemas.microsoft.com/office/drawing/2014/main" id="{F29F9413-1DC1-AF46-90DA-97FFEE88AC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0881" y="2324100"/>
            <a:ext cx="5621119" cy="2336800"/>
          </a:xfrm>
          <a:prstGeom prst="rect">
            <a:avLst/>
          </a:prstGeom>
        </p:spPr>
      </p:pic>
    </p:spTree>
    <p:extLst>
      <p:ext uri="{BB962C8B-B14F-4D97-AF65-F5344CB8AC3E}">
        <p14:creationId xmlns:p14="http://schemas.microsoft.com/office/powerpoint/2010/main" val="1987092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9F4D0-AEFC-944A-9CD0-EA32E9C9E67C}"/>
              </a:ext>
            </a:extLst>
          </p:cNvPr>
          <p:cNvSpPr>
            <a:spLocks noGrp="1"/>
          </p:cNvSpPr>
          <p:nvPr>
            <p:ph type="title"/>
          </p:nvPr>
        </p:nvSpPr>
        <p:spPr>
          <a:xfrm>
            <a:off x="2592925" y="624110"/>
            <a:ext cx="8911687" cy="785590"/>
          </a:xfrm>
        </p:spPr>
        <p:txBody>
          <a:bodyPr/>
          <a:lstStyle/>
          <a:p>
            <a:r>
              <a:rPr lang="fr-FR" dirty="0" err="1">
                <a:solidFill>
                  <a:srgbClr val="FF0000"/>
                </a:solidFill>
              </a:rPr>
              <a:t>Prébiotiques</a:t>
            </a:r>
            <a:r>
              <a:rPr lang="fr-FR" dirty="0">
                <a:solidFill>
                  <a:srgbClr val="FF0000"/>
                </a:solidFill>
              </a:rPr>
              <a:t>- </a:t>
            </a:r>
            <a:r>
              <a:rPr lang="fr-FR" dirty="0" err="1">
                <a:solidFill>
                  <a:srgbClr val="FF0000"/>
                </a:solidFill>
              </a:rPr>
              <a:t>Fructooligosaccharides</a:t>
            </a:r>
            <a:endParaRPr lang="fr-FR" dirty="0"/>
          </a:p>
        </p:txBody>
      </p:sp>
      <p:sp>
        <p:nvSpPr>
          <p:cNvPr id="3" name="Espace réservé du contenu 2">
            <a:extLst>
              <a:ext uri="{FF2B5EF4-FFF2-40B4-BE49-F238E27FC236}">
                <a16:creationId xmlns:a16="http://schemas.microsoft.com/office/drawing/2014/main" id="{0ED086BC-B2F6-4A44-B4C1-6F42DECC95DC}"/>
              </a:ext>
            </a:extLst>
          </p:cNvPr>
          <p:cNvSpPr>
            <a:spLocks noGrp="1"/>
          </p:cNvSpPr>
          <p:nvPr>
            <p:ph idx="1"/>
          </p:nvPr>
        </p:nvSpPr>
        <p:spPr>
          <a:xfrm>
            <a:off x="1612900" y="1511300"/>
            <a:ext cx="9891712" cy="4399922"/>
          </a:xfrm>
        </p:spPr>
        <p:txBody>
          <a:bodyPr>
            <a:normAutofit/>
          </a:bodyPr>
          <a:lstStyle/>
          <a:p>
            <a:pPr marL="0" indent="0">
              <a:buNone/>
            </a:pPr>
            <a:r>
              <a:rPr lang="fr-FR" sz="2400" b="1" dirty="0"/>
              <a:t>Obésité</a:t>
            </a:r>
          </a:p>
          <a:p>
            <a:pPr marL="0" indent="0">
              <a:buNone/>
            </a:pPr>
            <a:r>
              <a:rPr lang="fr-FR" dirty="0"/>
              <a:t>Etude randomisée, double aveugle, PC</a:t>
            </a:r>
          </a:p>
          <a:p>
            <a:pPr marL="0" indent="0">
              <a:buNone/>
            </a:pPr>
            <a:r>
              <a:rPr lang="fr-FR" dirty="0"/>
              <a:t>N=48</a:t>
            </a:r>
          </a:p>
          <a:p>
            <a:pPr marL="0" indent="0">
              <a:buNone/>
            </a:pPr>
            <a:r>
              <a:rPr lang="fr-FR" dirty="0"/>
              <a:t>Administration 21 gr/FOS sur 12 semaines</a:t>
            </a:r>
          </a:p>
          <a:p>
            <a:pPr marL="0" indent="0">
              <a:buNone/>
            </a:pPr>
            <a:r>
              <a:rPr lang="fr-FR" dirty="0"/>
              <a:t>Résultats:</a:t>
            </a:r>
          </a:p>
          <a:p>
            <a:pPr>
              <a:buFontTx/>
              <a:buChar char="-"/>
            </a:pPr>
            <a:r>
              <a:rPr lang="fr-FR" dirty="0"/>
              <a:t>Réduction de 1,03 kg versus 0.45 kg</a:t>
            </a:r>
          </a:p>
          <a:p>
            <a:pPr>
              <a:buFontTx/>
              <a:buChar char="-"/>
            </a:pPr>
            <a:r>
              <a:rPr lang="fr-FR" dirty="0"/>
              <a:t>Up régulation des hormones de satiété</a:t>
            </a:r>
          </a:p>
        </p:txBody>
      </p:sp>
      <p:pic>
        <p:nvPicPr>
          <p:cNvPr id="5" name="Image 4">
            <a:extLst>
              <a:ext uri="{FF2B5EF4-FFF2-40B4-BE49-F238E27FC236}">
                <a16:creationId xmlns:a16="http://schemas.microsoft.com/office/drawing/2014/main" id="{A8207F0E-C024-9748-ACB0-620CA9CBC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0500" y="1511300"/>
            <a:ext cx="5524500" cy="2508250"/>
          </a:xfrm>
          <a:prstGeom prst="rect">
            <a:avLst/>
          </a:prstGeom>
        </p:spPr>
      </p:pic>
    </p:spTree>
    <p:extLst>
      <p:ext uri="{BB962C8B-B14F-4D97-AF65-F5344CB8AC3E}">
        <p14:creationId xmlns:p14="http://schemas.microsoft.com/office/powerpoint/2010/main" val="652450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C9F791-F54E-3149-BC99-763B33FD37C5}"/>
              </a:ext>
            </a:extLst>
          </p:cNvPr>
          <p:cNvSpPr>
            <a:spLocks noGrp="1"/>
          </p:cNvSpPr>
          <p:nvPr>
            <p:ph type="title"/>
          </p:nvPr>
        </p:nvSpPr>
        <p:spPr>
          <a:xfrm>
            <a:off x="2592925" y="624110"/>
            <a:ext cx="8911687" cy="810990"/>
          </a:xfrm>
        </p:spPr>
        <p:txBody>
          <a:bodyPr/>
          <a:lstStyle/>
          <a:p>
            <a:r>
              <a:rPr lang="fr-FR" dirty="0" err="1">
                <a:solidFill>
                  <a:srgbClr val="FF0000"/>
                </a:solidFill>
              </a:rPr>
              <a:t>Prébiotiques</a:t>
            </a:r>
            <a:r>
              <a:rPr lang="fr-FR" dirty="0">
                <a:solidFill>
                  <a:srgbClr val="FF0000"/>
                </a:solidFill>
              </a:rPr>
              <a:t>- Inuline-Type </a:t>
            </a:r>
            <a:r>
              <a:rPr lang="fr-FR" dirty="0" err="1">
                <a:solidFill>
                  <a:srgbClr val="FF0000"/>
                </a:solidFill>
              </a:rPr>
              <a:t>Fructans</a:t>
            </a:r>
            <a:endParaRPr lang="fr-FR" dirty="0"/>
          </a:p>
        </p:txBody>
      </p:sp>
      <p:pic>
        <p:nvPicPr>
          <p:cNvPr id="5" name="Espace réservé du contenu 4">
            <a:extLst>
              <a:ext uri="{FF2B5EF4-FFF2-40B4-BE49-F238E27FC236}">
                <a16:creationId xmlns:a16="http://schemas.microsoft.com/office/drawing/2014/main" id="{DED642E4-3C58-3B48-8BD2-FC790A2ED3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99199" y="2095500"/>
            <a:ext cx="5649913" cy="2600588"/>
          </a:xfrm>
        </p:spPr>
      </p:pic>
      <p:sp>
        <p:nvSpPr>
          <p:cNvPr id="7" name="ZoneTexte 6">
            <a:extLst>
              <a:ext uri="{FF2B5EF4-FFF2-40B4-BE49-F238E27FC236}">
                <a16:creationId xmlns:a16="http://schemas.microsoft.com/office/drawing/2014/main" id="{FB37524C-9D43-C341-9A6B-260B571E90F3}"/>
              </a:ext>
            </a:extLst>
          </p:cNvPr>
          <p:cNvSpPr txBox="1"/>
          <p:nvPr/>
        </p:nvSpPr>
        <p:spPr>
          <a:xfrm>
            <a:off x="1536700" y="2095500"/>
            <a:ext cx="4310795" cy="3170099"/>
          </a:xfrm>
          <a:prstGeom prst="rect">
            <a:avLst/>
          </a:prstGeom>
          <a:noFill/>
        </p:spPr>
        <p:txBody>
          <a:bodyPr wrap="none" rtlCol="0">
            <a:spAutoFit/>
          </a:bodyPr>
          <a:lstStyle/>
          <a:p>
            <a:r>
              <a:rPr lang="fr-FR" sz="2000" b="1" dirty="0"/>
              <a:t>Diabète type 2, n = 52 femmes</a:t>
            </a:r>
          </a:p>
          <a:p>
            <a:endParaRPr lang="fr-FR" dirty="0"/>
          </a:p>
          <a:p>
            <a:r>
              <a:rPr lang="fr-FR" dirty="0"/>
              <a:t>10 gr d’</a:t>
            </a:r>
            <a:r>
              <a:rPr lang="fr-FR" dirty="0" err="1"/>
              <a:t>oligofructose</a:t>
            </a:r>
            <a:r>
              <a:rPr lang="fr-FR" dirty="0"/>
              <a:t> enrichi d’inuline</a:t>
            </a:r>
          </a:p>
          <a:p>
            <a:r>
              <a:rPr lang="fr-FR" dirty="0"/>
              <a:t>Pendant 8 semaines</a:t>
            </a:r>
          </a:p>
          <a:p>
            <a:endParaRPr lang="fr-FR" dirty="0"/>
          </a:p>
          <a:p>
            <a:r>
              <a:rPr lang="fr-FR" dirty="0"/>
              <a:t>Améliorations:</a:t>
            </a:r>
          </a:p>
          <a:p>
            <a:pPr marL="285750" indent="-285750">
              <a:buFontTx/>
              <a:buChar char="-"/>
            </a:pPr>
            <a:r>
              <a:rPr lang="fr-FR" dirty="0"/>
              <a:t>Poids et BMI</a:t>
            </a:r>
          </a:p>
          <a:p>
            <a:pPr marL="285750" indent="-285750">
              <a:buFontTx/>
              <a:buChar char="-"/>
            </a:pPr>
            <a:r>
              <a:rPr lang="fr-FR" dirty="0"/>
              <a:t>Glycémie à jeun</a:t>
            </a:r>
          </a:p>
          <a:p>
            <a:pPr marL="285750" indent="-285750">
              <a:buFontTx/>
              <a:buChar char="-"/>
            </a:pPr>
            <a:r>
              <a:rPr lang="fr-FR" dirty="0"/>
              <a:t>Hémoglobine 1Ac</a:t>
            </a:r>
          </a:p>
          <a:p>
            <a:pPr marL="285750" indent="-285750">
              <a:buFontTx/>
              <a:buChar char="-"/>
            </a:pPr>
            <a:r>
              <a:rPr lang="fr-FR" dirty="0"/>
              <a:t>TNF alpha</a:t>
            </a:r>
          </a:p>
          <a:p>
            <a:pPr marL="285750" indent="-285750">
              <a:buFontTx/>
              <a:buChar char="-"/>
            </a:pPr>
            <a:r>
              <a:rPr lang="fr-FR" b="1" dirty="0"/>
              <a:t>LPS dans le sang</a:t>
            </a:r>
          </a:p>
        </p:txBody>
      </p:sp>
      <p:sp>
        <p:nvSpPr>
          <p:cNvPr id="8" name="ZoneTexte 7">
            <a:extLst>
              <a:ext uri="{FF2B5EF4-FFF2-40B4-BE49-F238E27FC236}">
                <a16:creationId xmlns:a16="http://schemas.microsoft.com/office/drawing/2014/main" id="{8DD2B5DA-0600-9145-BFDB-28A764C14D44}"/>
              </a:ext>
            </a:extLst>
          </p:cNvPr>
          <p:cNvSpPr txBox="1"/>
          <p:nvPr/>
        </p:nvSpPr>
        <p:spPr>
          <a:xfrm>
            <a:off x="1457758" y="5415843"/>
            <a:ext cx="9956800" cy="1600438"/>
          </a:xfrm>
          <a:prstGeom prst="rect">
            <a:avLst/>
          </a:prstGeom>
          <a:noFill/>
        </p:spPr>
        <p:txBody>
          <a:bodyPr wrap="square" rtlCol="0">
            <a:spAutoFit/>
          </a:bodyPr>
          <a:lstStyle/>
          <a:p>
            <a:r>
              <a:rPr lang="fr-CH" sz="1600" i="1" dirty="0"/>
              <a:t> </a:t>
            </a:r>
          </a:p>
          <a:p>
            <a:endParaRPr lang="fr-CH" sz="1600" i="1" dirty="0"/>
          </a:p>
          <a:p>
            <a:r>
              <a:rPr lang="fr-CH" sz="1600" i="1" dirty="0"/>
              <a:t>«</a:t>
            </a:r>
            <a:r>
              <a:rPr lang="fr-CH" sz="1600" i="1" dirty="0" err="1"/>
              <a:t>Inulin</a:t>
            </a:r>
            <a:r>
              <a:rPr lang="fr-CH" sz="1600" i="1" dirty="0"/>
              <a:t> </a:t>
            </a:r>
            <a:r>
              <a:rPr lang="fr-CH" sz="1600" i="1" dirty="0" err="1"/>
              <a:t>controls</a:t>
            </a:r>
            <a:r>
              <a:rPr lang="fr-CH" sz="1600" i="1" dirty="0"/>
              <a:t> inflammation and </a:t>
            </a:r>
            <a:r>
              <a:rPr lang="fr-CH" sz="1600" i="1" dirty="0" err="1"/>
              <a:t>metabolic</a:t>
            </a:r>
            <a:r>
              <a:rPr lang="fr-CH" sz="1600" i="1" dirty="0"/>
              <a:t> </a:t>
            </a:r>
            <a:r>
              <a:rPr lang="fr-CH" sz="1600" i="1" dirty="0" err="1"/>
              <a:t>endotoxemia</a:t>
            </a:r>
            <a:r>
              <a:rPr lang="fr-CH" sz="1600" i="1" dirty="0"/>
              <a:t> in </a:t>
            </a:r>
            <a:r>
              <a:rPr lang="fr-CH" sz="1600" i="1" dirty="0" err="1"/>
              <a:t>women</a:t>
            </a:r>
            <a:r>
              <a:rPr lang="fr-CH" sz="1600" i="1" dirty="0"/>
              <a:t> </a:t>
            </a:r>
            <a:r>
              <a:rPr lang="fr-CH" sz="1600" i="1" dirty="0" err="1"/>
              <a:t>with</a:t>
            </a:r>
            <a:r>
              <a:rPr lang="fr-CH" sz="1600" i="1" dirty="0"/>
              <a:t> type 2 </a:t>
            </a:r>
            <a:r>
              <a:rPr lang="fr-CH" sz="1600" i="1" dirty="0" err="1"/>
              <a:t>diabetes</a:t>
            </a:r>
            <a:r>
              <a:rPr lang="fr-CH" sz="1600" i="1" dirty="0"/>
              <a:t> </a:t>
            </a:r>
            <a:r>
              <a:rPr lang="fr-CH" sz="1600" i="1" dirty="0" err="1"/>
              <a:t>mellitus</a:t>
            </a:r>
            <a:r>
              <a:rPr lang="fr-CH" sz="1600" i="1" dirty="0"/>
              <a:t>: a </a:t>
            </a:r>
            <a:r>
              <a:rPr lang="fr-CH" sz="1600" i="1" dirty="0" err="1"/>
              <a:t>randomized-controlled</a:t>
            </a:r>
            <a:r>
              <a:rPr lang="fr-CH" sz="1600" i="1" dirty="0"/>
              <a:t> </a:t>
            </a:r>
            <a:r>
              <a:rPr lang="fr-CH" sz="1600" i="1" dirty="0" err="1"/>
              <a:t>clinical</a:t>
            </a:r>
            <a:r>
              <a:rPr lang="fr-CH" sz="1600" i="1" dirty="0"/>
              <a:t> trial» Int J Food </a:t>
            </a:r>
            <a:r>
              <a:rPr lang="fr-CH" sz="1600" i="1" dirty="0" err="1"/>
              <a:t>Sci</a:t>
            </a:r>
            <a:r>
              <a:rPr lang="fr-CH" sz="1600" i="1" dirty="0"/>
              <a:t> </a:t>
            </a:r>
            <a:r>
              <a:rPr lang="fr-CH" sz="1600" i="1" dirty="0" err="1"/>
              <a:t>Nutr</a:t>
            </a:r>
            <a:r>
              <a:rPr lang="fr-CH" sz="1600" i="1" dirty="0"/>
              <a:t> 2014 Feb:65</a:t>
            </a:r>
          </a:p>
          <a:p>
            <a:endParaRPr lang="fr-CH" sz="1600" i="1" dirty="0"/>
          </a:p>
          <a:p>
            <a:endParaRPr lang="fr-FR" dirty="0"/>
          </a:p>
        </p:txBody>
      </p:sp>
    </p:spTree>
    <p:extLst>
      <p:ext uri="{BB962C8B-B14F-4D97-AF65-F5344CB8AC3E}">
        <p14:creationId xmlns:p14="http://schemas.microsoft.com/office/powerpoint/2010/main" val="1044285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9080DF-54FE-FB4B-A523-45C81AA58C68}"/>
              </a:ext>
            </a:extLst>
          </p:cNvPr>
          <p:cNvSpPr>
            <a:spLocks noGrp="1"/>
          </p:cNvSpPr>
          <p:nvPr>
            <p:ph type="title"/>
          </p:nvPr>
        </p:nvSpPr>
        <p:spPr/>
        <p:txBody>
          <a:bodyPr/>
          <a:lstStyle/>
          <a:p>
            <a:r>
              <a:rPr lang="fr-FR" dirty="0" err="1">
                <a:solidFill>
                  <a:srgbClr val="FF0000"/>
                </a:solidFill>
              </a:rPr>
              <a:t>Prébiotiques</a:t>
            </a:r>
            <a:r>
              <a:rPr lang="fr-FR" dirty="0">
                <a:solidFill>
                  <a:srgbClr val="FF0000"/>
                </a:solidFill>
              </a:rPr>
              <a:t>- PHGG</a:t>
            </a:r>
            <a:endParaRPr lang="fr-FR" dirty="0"/>
          </a:p>
        </p:txBody>
      </p:sp>
      <p:pic>
        <p:nvPicPr>
          <p:cNvPr id="5" name="Espace réservé du contenu 4">
            <a:extLst>
              <a:ext uri="{FF2B5EF4-FFF2-40B4-BE49-F238E27FC236}">
                <a16:creationId xmlns:a16="http://schemas.microsoft.com/office/drawing/2014/main" id="{270FD243-F33F-AE49-8463-B92276934B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88100" y="2143899"/>
            <a:ext cx="5675312" cy="2936101"/>
          </a:xfrm>
        </p:spPr>
      </p:pic>
      <p:sp>
        <p:nvSpPr>
          <p:cNvPr id="6" name="ZoneTexte 5">
            <a:extLst>
              <a:ext uri="{FF2B5EF4-FFF2-40B4-BE49-F238E27FC236}">
                <a16:creationId xmlns:a16="http://schemas.microsoft.com/office/drawing/2014/main" id="{DECD6C7B-29D5-734F-9453-74C0572FAF2E}"/>
              </a:ext>
            </a:extLst>
          </p:cNvPr>
          <p:cNvSpPr txBox="1"/>
          <p:nvPr/>
        </p:nvSpPr>
        <p:spPr>
          <a:xfrm>
            <a:off x="787400" y="2349500"/>
            <a:ext cx="5321300" cy="2923877"/>
          </a:xfrm>
          <a:prstGeom prst="rect">
            <a:avLst/>
          </a:prstGeom>
          <a:noFill/>
        </p:spPr>
        <p:txBody>
          <a:bodyPr wrap="square" rtlCol="0">
            <a:spAutoFit/>
          </a:bodyPr>
          <a:lstStyle/>
          <a:p>
            <a:r>
              <a:rPr lang="fr-FR" sz="2000" b="1" dirty="0"/>
              <a:t>Diabète type 2 et syndrome métabolique</a:t>
            </a:r>
          </a:p>
          <a:p>
            <a:endParaRPr lang="fr-FR" sz="2000" b="1" dirty="0"/>
          </a:p>
          <a:p>
            <a:r>
              <a:rPr lang="fr-FR" dirty="0"/>
              <a:t>10 gr de PHGG par jour (5 gr 2x par jour aux repas de midi et du soir) pendant 6 semaines</a:t>
            </a:r>
          </a:p>
          <a:p>
            <a:endParaRPr lang="fr-FR" dirty="0"/>
          </a:p>
          <a:p>
            <a:r>
              <a:rPr lang="fr-FR" dirty="0"/>
              <a:t>Amélioration des paramètres métaboliques et cardiovasculaires </a:t>
            </a:r>
          </a:p>
          <a:p>
            <a:pPr marL="285750" indent="-285750">
              <a:buFontTx/>
              <a:buChar char="-"/>
            </a:pPr>
            <a:r>
              <a:rPr lang="fr-FR" dirty="0"/>
              <a:t>Tour de taille</a:t>
            </a:r>
          </a:p>
          <a:p>
            <a:pPr marL="285750" indent="-285750">
              <a:buFontTx/>
              <a:buChar char="-"/>
            </a:pPr>
            <a:r>
              <a:rPr lang="fr-FR" dirty="0"/>
              <a:t>HbA1c</a:t>
            </a:r>
          </a:p>
          <a:p>
            <a:pPr marL="285750" indent="-285750">
              <a:buFontTx/>
              <a:buChar char="-"/>
            </a:pPr>
            <a:r>
              <a:rPr lang="fr-FR" dirty="0"/>
              <a:t>Albumine urinaire etc.</a:t>
            </a:r>
          </a:p>
        </p:txBody>
      </p:sp>
    </p:spTree>
    <p:extLst>
      <p:ext uri="{BB962C8B-B14F-4D97-AF65-F5344CB8AC3E}">
        <p14:creationId xmlns:p14="http://schemas.microsoft.com/office/powerpoint/2010/main" val="1721612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79065D-673C-6942-9197-1F7858D5DD59}"/>
              </a:ext>
            </a:extLst>
          </p:cNvPr>
          <p:cNvSpPr>
            <a:spLocks noGrp="1"/>
          </p:cNvSpPr>
          <p:nvPr>
            <p:ph type="title"/>
          </p:nvPr>
        </p:nvSpPr>
        <p:spPr/>
        <p:txBody>
          <a:bodyPr/>
          <a:lstStyle/>
          <a:p>
            <a:r>
              <a:rPr lang="fr-FR" dirty="0">
                <a:solidFill>
                  <a:srgbClr val="FF0000"/>
                </a:solidFill>
              </a:rPr>
              <a:t>Les probiotiques</a:t>
            </a:r>
          </a:p>
        </p:txBody>
      </p:sp>
      <p:pic>
        <p:nvPicPr>
          <p:cNvPr id="5" name="Espace réservé du contenu 4">
            <a:extLst>
              <a:ext uri="{FF2B5EF4-FFF2-40B4-BE49-F238E27FC236}">
                <a16:creationId xmlns:a16="http://schemas.microsoft.com/office/drawing/2014/main" id="{5A4C04EA-4708-AC4E-A24F-EE747D7611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79801" y="2138082"/>
            <a:ext cx="4124811" cy="3101602"/>
          </a:xfrm>
        </p:spPr>
      </p:pic>
      <p:sp>
        <p:nvSpPr>
          <p:cNvPr id="6" name="ZoneTexte 5">
            <a:extLst>
              <a:ext uri="{FF2B5EF4-FFF2-40B4-BE49-F238E27FC236}">
                <a16:creationId xmlns:a16="http://schemas.microsoft.com/office/drawing/2014/main" id="{6395E055-7624-B641-967D-EC950710ABA6}"/>
              </a:ext>
            </a:extLst>
          </p:cNvPr>
          <p:cNvSpPr txBox="1"/>
          <p:nvPr/>
        </p:nvSpPr>
        <p:spPr>
          <a:xfrm>
            <a:off x="1255060" y="2138082"/>
            <a:ext cx="5558116" cy="2554545"/>
          </a:xfrm>
          <a:prstGeom prst="rect">
            <a:avLst/>
          </a:prstGeom>
          <a:noFill/>
        </p:spPr>
        <p:txBody>
          <a:bodyPr wrap="square" rtlCol="0">
            <a:spAutoFit/>
          </a:bodyPr>
          <a:lstStyle/>
          <a:p>
            <a:r>
              <a:rPr lang="fr-CH" sz="2000" dirty="0"/>
              <a:t>Les probiotiques sont des agents microbiens encore vivant qui sont censés améliorer la santé de la personne qui les ingère. Les probiotiques dans le commerce sont souvent des préparations de bactéries vivantes ou lyophilisées, le plus souvent il s’agit d’une combinaison de lactobacilles et de </a:t>
            </a:r>
            <a:r>
              <a:rPr lang="fr-CH" sz="2000" dirty="0" err="1"/>
              <a:t>bifidobactéries</a:t>
            </a:r>
            <a:r>
              <a:rPr lang="fr-CH" sz="2000" dirty="0"/>
              <a:t>.   </a:t>
            </a:r>
            <a:endParaRPr lang="fr-FR" sz="2000" dirty="0"/>
          </a:p>
        </p:txBody>
      </p:sp>
    </p:spTree>
    <p:extLst>
      <p:ext uri="{BB962C8B-B14F-4D97-AF65-F5344CB8AC3E}">
        <p14:creationId xmlns:p14="http://schemas.microsoft.com/office/powerpoint/2010/main" val="3060497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7B45B-99A4-5B4C-9F07-E9BDC87D72AB}"/>
              </a:ext>
            </a:extLst>
          </p:cNvPr>
          <p:cNvSpPr>
            <a:spLocks noGrp="1"/>
          </p:cNvSpPr>
          <p:nvPr>
            <p:ph type="title"/>
          </p:nvPr>
        </p:nvSpPr>
        <p:spPr>
          <a:xfrm>
            <a:off x="2592925" y="624110"/>
            <a:ext cx="8911687" cy="701107"/>
          </a:xfrm>
        </p:spPr>
        <p:txBody>
          <a:bodyPr>
            <a:normAutofit/>
          </a:bodyPr>
          <a:lstStyle/>
          <a:p>
            <a:r>
              <a:rPr lang="fr-FR" sz="2800" dirty="0">
                <a:solidFill>
                  <a:srgbClr val="FF0000"/>
                </a:solidFill>
              </a:rPr>
              <a:t>Probiotiques et obésité</a:t>
            </a:r>
          </a:p>
        </p:txBody>
      </p:sp>
      <p:pic>
        <p:nvPicPr>
          <p:cNvPr id="5" name="Espace réservé du contenu 4">
            <a:extLst>
              <a:ext uri="{FF2B5EF4-FFF2-40B4-BE49-F238E27FC236}">
                <a16:creationId xmlns:a16="http://schemas.microsoft.com/office/drawing/2014/main" id="{C9414097-C3AF-E44A-BB59-BF2D2C41E6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1531" y="1802295"/>
            <a:ext cx="5223081" cy="3303323"/>
          </a:xfrm>
        </p:spPr>
      </p:pic>
      <p:sp>
        <p:nvSpPr>
          <p:cNvPr id="6" name="ZoneTexte 5">
            <a:extLst>
              <a:ext uri="{FF2B5EF4-FFF2-40B4-BE49-F238E27FC236}">
                <a16:creationId xmlns:a16="http://schemas.microsoft.com/office/drawing/2014/main" id="{81627268-1D2B-1542-B4FD-EB5B1529DD65}"/>
              </a:ext>
            </a:extLst>
          </p:cNvPr>
          <p:cNvSpPr txBox="1"/>
          <p:nvPr/>
        </p:nvSpPr>
        <p:spPr>
          <a:xfrm>
            <a:off x="1007165" y="2001078"/>
            <a:ext cx="4890052" cy="2862322"/>
          </a:xfrm>
          <a:prstGeom prst="rect">
            <a:avLst/>
          </a:prstGeom>
          <a:noFill/>
        </p:spPr>
        <p:txBody>
          <a:bodyPr wrap="square" rtlCol="0">
            <a:spAutoFit/>
          </a:bodyPr>
          <a:lstStyle/>
          <a:p>
            <a:r>
              <a:rPr lang="fr-FR" dirty="0"/>
              <a:t>Essai randomisé, double aveugle</a:t>
            </a:r>
          </a:p>
          <a:p>
            <a:r>
              <a:rPr lang="fr-FR" dirty="0"/>
              <a:t>N=225 (BMI 31.3, âge moyen 49 ans)</a:t>
            </a:r>
          </a:p>
          <a:p>
            <a:endParaRPr lang="fr-FR" dirty="0"/>
          </a:p>
          <a:p>
            <a:pPr marL="285750" indent="-285750">
              <a:buFont typeface="Arial" panose="020B0604020202020204" pitchFamily="34" charset="0"/>
              <a:buChar char="•"/>
            </a:pPr>
            <a:r>
              <a:rPr lang="fr-FR" dirty="0"/>
              <a:t>Réduction du poids et de la masse grasse abdominale et du tour de taille</a:t>
            </a:r>
          </a:p>
          <a:p>
            <a:endParaRPr lang="fr-FR" dirty="0"/>
          </a:p>
          <a:p>
            <a:pPr marL="285750" indent="-285750">
              <a:buFont typeface="Arial" panose="020B0604020202020204" pitchFamily="34" charset="0"/>
              <a:buChar char="•"/>
            </a:pPr>
            <a:r>
              <a:rPr lang="fr-FR" dirty="0"/>
              <a:t>Changement de la </a:t>
            </a:r>
            <a:r>
              <a:rPr lang="fr-FR" dirty="0" err="1"/>
              <a:t>zonuline</a:t>
            </a:r>
            <a:r>
              <a:rPr lang="fr-FR" dirty="0"/>
              <a:t> sérique et de la CRP étaient associé avec la réduction de l’obésité centrale</a:t>
            </a:r>
          </a:p>
          <a:p>
            <a:endParaRPr lang="fr-FR" dirty="0"/>
          </a:p>
        </p:txBody>
      </p:sp>
    </p:spTree>
    <p:extLst>
      <p:ext uri="{BB962C8B-B14F-4D97-AF65-F5344CB8AC3E}">
        <p14:creationId xmlns:p14="http://schemas.microsoft.com/office/powerpoint/2010/main" val="3672138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FF162E-8127-764F-959A-B258E66B97B5}"/>
              </a:ext>
            </a:extLst>
          </p:cNvPr>
          <p:cNvSpPr>
            <a:spLocks noGrp="1"/>
          </p:cNvSpPr>
          <p:nvPr>
            <p:ph type="title"/>
          </p:nvPr>
        </p:nvSpPr>
        <p:spPr>
          <a:xfrm>
            <a:off x="2592925" y="624110"/>
            <a:ext cx="8911687" cy="705926"/>
          </a:xfrm>
        </p:spPr>
        <p:txBody>
          <a:bodyPr>
            <a:normAutofit/>
          </a:bodyPr>
          <a:lstStyle/>
          <a:p>
            <a:r>
              <a:rPr lang="fr-FR" sz="3200" dirty="0">
                <a:solidFill>
                  <a:srgbClr val="FF0000"/>
                </a:solidFill>
              </a:rPr>
              <a:t>Probiotiques dans le diabète de type 2</a:t>
            </a:r>
          </a:p>
        </p:txBody>
      </p:sp>
      <p:pic>
        <p:nvPicPr>
          <p:cNvPr id="5" name="Espace réservé du contenu 4">
            <a:extLst>
              <a:ext uri="{FF2B5EF4-FFF2-40B4-BE49-F238E27FC236}">
                <a16:creationId xmlns:a16="http://schemas.microsoft.com/office/drawing/2014/main" id="{AC0BE137-6907-D641-A749-FFBDE2CF2A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0955" y="2254523"/>
            <a:ext cx="6150735" cy="3125859"/>
          </a:xfrm>
        </p:spPr>
      </p:pic>
      <p:sp>
        <p:nvSpPr>
          <p:cNvPr id="6" name="ZoneTexte 5">
            <a:extLst>
              <a:ext uri="{FF2B5EF4-FFF2-40B4-BE49-F238E27FC236}">
                <a16:creationId xmlns:a16="http://schemas.microsoft.com/office/drawing/2014/main" id="{424765F0-FE1A-4D41-A5BD-1699270475E8}"/>
              </a:ext>
            </a:extLst>
          </p:cNvPr>
          <p:cNvSpPr txBox="1"/>
          <p:nvPr/>
        </p:nvSpPr>
        <p:spPr>
          <a:xfrm>
            <a:off x="914400" y="2254523"/>
            <a:ext cx="4611757" cy="3139321"/>
          </a:xfrm>
          <a:prstGeom prst="rect">
            <a:avLst/>
          </a:prstGeom>
          <a:noFill/>
        </p:spPr>
        <p:txBody>
          <a:bodyPr wrap="square" rtlCol="0">
            <a:spAutoFit/>
          </a:bodyPr>
          <a:lstStyle/>
          <a:p>
            <a:r>
              <a:rPr lang="fr-FR" dirty="0"/>
              <a:t>Yaourt avec probiotiques contenant du Lactobacillus La5 et B. </a:t>
            </a:r>
            <a:r>
              <a:rPr lang="fr-FR" dirty="0" err="1"/>
              <a:t>lactis</a:t>
            </a:r>
            <a:r>
              <a:rPr lang="fr-FR" dirty="0"/>
              <a:t> 300 gr/6 semaines</a:t>
            </a:r>
          </a:p>
          <a:p>
            <a:endParaRPr lang="fr-FR" dirty="0"/>
          </a:p>
          <a:p>
            <a:r>
              <a:rPr lang="fr-FR" dirty="0"/>
              <a:t>VS contrôle, réduction significative</a:t>
            </a:r>
          </a:p>
          <a:p>
            <a:endParaRPr lang="fr-FR" dirty="0"/>
          </a:p>
          <a:p>
            <a:pPr marL="285750" indent="-285750">
              <a:buFont typeface="Arial" panose="020B0604020202020204" pitchFamily="34" charset="0"/>
              <a:buChar char="•"/>
            </a:pPr>
            <a:r>
              <a:rPr lang="fr-FR" dirty="0"/>
              <a:t>Glycémie à jeûne</a:t>
            </a:r>
          </a:p>
          <a:p>
            <a:pPr marL="285750" indent="-285750">
              <a:buFont typeface="Arial" panose="020B0604020202020204" pitchFamily="34" charset="0"/>
              <a:buChar char="•"/>
            </a:pPr>
            <a:r>
              <a:rPr lang="fr-FR" dirty="0"/>
              <a:t>Hémoglobine A1C</a:t>
            </a:r>
          </a:p>
          <a:p>
            <a:r>
              <a:rPr lang="fr-FR" dirty="0"/>
              <a:t>et</a:t>
            </a:r>
          </a:p>
          <a:p>
            <a:pPr marL="285750" indent="-285750">
              <a:buFont typeface="Arial" panose="020B0604020202020204" pitchFamily="34" charset="0"/>
              <a:buChar char="•"/>
            </a:pPr>
            <a:r>
              <a:rPr lang="fr-FR" dirty="0"/>
              <a:t>Augmentation de la SOD et de la glutathion peroxydase</a:t>
            </a:r>
          </a:p>
        </p:txBody>
      </p:sp>
    </p:spTree>
    <p:extLst>
      <p:ext uri="{BB962C8B-B14F-4D97-AF65-F5344CB8AC3E}">
        <p14:creationId xmlns:p14="http://schemas.microsoft.com/office/powerpoint/2010/main" val="3149086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5CA9B2-234C-E542-9367-419B4821EF88}"/>
              </a:ext>
            </a:extLst>
          </p:cNvPr>
          <p:cNvSpPr>
            <a:spLocks noGrp="1"/>
          </p:cNvSpPr>
          <p:nvPr>
            <p:ph type="title"/>
          </p:nvPr>
        </p:nvSpPr>
        <p:spPr/>
        <p:txBody>
          <a:bodyPr>
            <a:normAutofit/>
          </a:bodyPr>
          <a:lstStyle/>
          <a:p>
            <a:r>
              <a:rPr lang="fr-FR" sz="3200" dirty="0">
                <a:solidFill>
                  <a:srgbClr val="FF0000"/>
                </a:solidFill>
              </a:rPr>
              <a:t>Probiotiques dans le syndrome métabolique</a:t>
            </a:r>
            <a:endParaRPr lang="fr-FR" sz="3200" dirty="0"/>
          </a:p>
        </p:txBody>
      </p:sp>
      <p:pic>
        <p:nvPicPr>
          <p:cNvPr id="5" name="Espace réservé du contenu 4">
            <a:extLst>
              <a:ext uri="{FF2B5EF4-FFF2-40B4-BE49-F238E27FC236}">
                <a16:creationId xmlns:a16="http://schemas.microsoft.com/office/drawing/2014/main" id="{73B2DE40-E672-7940-979B-FAFC84BBE9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82748" y="2120348"/>
            <a:ext cx="6001240" cy="3048000"/>
          </a:xfrm>
        </p:spPr>
      </p:pic>
      <p:sp>
        <p:nvSpPr>
          <p:cNvPr id="6" name="ZoneTexte 5">
            <a:extLst>
              <a:ext uri="{FF2B5EF4-FFF2-40B4-BE49-F238E27FC236}">
                <a16:creationId xmlns:a16="http://schemas.microsoft.com/office/drawing/2014/main" id="{3A0CE565-E2A8-CD4C-A961-ACF6B759C590}"/>
              </a:ext>
            </a:extLst>
          </p:cNvPr>
          <p:cNvSpPr txBox="1"/>
          <p:nvPr/>
        </p:nvSpPr>
        <p:spPr>
          <a:xfrm>
            <a:off x="1139687" y="2266122"/>
            <a:ext cx="4638261" cy="2585323"/>
          </a:xfrm>
          <a:prstGeom prst="rect">
            <a:avLst/>
          </a:prstGeom>
          <a:noFill/>
        </p:spPr>
        <p:txBody>
          <a:bodyPr wrap="square" rtlCol="0">
            <a:spAutoFit/>
          </a:bodyPr>
          <a:lstStyle/>
          <a:p>
            <a:r>
              <a:rPr lang="fr-FR" dirty="0"/>
              <a:t>Lait fermenté contenant du </a:t>
            </a:r>
            <a:r>
              <a:rPr lang="fr-FR" dirty="0" err="1"/>
              <a:t>bifidobacterium</a:t>
            </a:r>
            <a:r>
              <a:rPr lang="fr-FR" dirty="0"/>
              <a:t> </a:t>
            </a:r>
            <a:r>
              <a:rPr lang="fr-FR" dirty="0" err="1"/>
              <a:t>lactis</a:t>
            </a:r>
            <a:r>
              <a:rPr lang="fr-FR" dirty="0"/>
              <a:t> HN019 versus </a:t>
            </a:r>
            <a:r>
              <a:rPr lang="fr-FR" dirty="0" err="1"/>
              <a:t>yahourt</a:t>
            </a:r>
            <a:r>
              <a:rPr lang="fr-FR" dirty="0"/>
              <a:t>/ 6 semaines</a:t>
            </a:r>
          </a:p>
          <a:p>
            <a:endParaRPr lang="fr-FR" dirty="0"/>
          </a:p>
          <a:p>
            <a:r>
              <a:rPr lang="fr-FR" dirty="0"/>
              <a:t>Par rapport groupe placebo</a:t>
            </a:r>
          </a:p>
          <a:p>
            <a:pPr marL="285750" indent="-285750">
              <a:buFont typeface="Wingdings" pitchFamily="2" charset="2"/>
              <a:buChar char="Ø"/>
            </a:pPr>
            <a:r>
              <a:rPr lang="fr-FR" dirty="0"/>
              <a:t>Réduction BMI</a:t>
            </a:r>
          </a:p>
          <a:p>
            <a:pPr marL="285750" indent="-285750">
              <a:buFont typeface="Wingdings" pitchFamily="2" charset="2"/>
              <a:buChar char="Ø"/>
            </a:pPr>
            <a:r>
              <a:rPr lang="fr-FR" dirty="0"/>
              <a:t>Réduction cholestérol total</a:t>
            </a:r>
          </a:p>
          <a:p>
            <a:pPr marL="285750" indent="-285750">
              <a:buFont typeface="Wingdings" pitchFamily="2" charset="2"/>
              <a:buChar char="Ø"/>
            </a:pPr>
            <a:r>
              <a:rPr lang="fr-FR" dirty="0"/>
              <a:t>Réduction des LDL</a:t>
            </a:r>
          </a:p>
          <a:p>
            <a:pPr marL="285750" indent="-285750">
              <a:buFont typeface="Wingdings" pitchFamily="2" charset="2"/>
              <a:buChar char="Ø"/>
            </a:pPr>
            <a:r>
              <a:rPr lang="fr-FR" dirty="0"/>
              <a:t>Réduction du TNF alpha</a:t>
            </a:r>
          </a:p>
        </p:txBody>
      </p:sp>
    </p:spTree>
    <p:extLst>
      <p:ext uri="{BB962C8B-B14F-4D97-AF65-F5344CB8AC3E}">
        <p14:creationId xmlns:p14="http://schemas.microsoft.com/office/powerpoint/2010/main" val="486924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2961BA-3628-A546-AEA0-C9044F30106B}"/>
              </a:ext>
            </a:extLst>
          </p:cNvPr>
          <p:cNvSpPr>
            <a:spLocks noGrp="1"/>
          </p:cNvSpPr>
          <p:nvPr>
            <p:ph type="title"/>
          </p:nvPr>
        </p:nvSpPr>
        <p:spPr>
          <a:xfrm>
            <a:off x="2592925" y="624110"/>
            <a:ext cx="8911687" cy="1150567"/>
          </a:xfrm>
        </p:spPr>
        <p:txBody>
          <a:bodyPr>
            <a:normAutofit fontScale="90000"/>
          </a:bodyPr>
          <a:lstStyle/>
          <a:p>
            <a:r>
              <a:rPr lang="fr-FR" dirty="0">
                <a:solidFill>
                  <a:srgbClr val="FF0000"/>
                </a:solidFill>
              </a:rPr>
              <a:t>NGP (New </a:t>
            </a:r>
            <a:r>
              <a:rPr lang="fr-FR" dirty="0" err="1">
                <a:solidFill>
                  <a:srgbClr val="FF0000"/>
                </a:solidFill>
              </a:rPr>
              <a:t>generation</a:t>
            </a:r>
            <a:r>
              <a:rPr lang="fr-FR" dirty="0">
                <a:solidFill>
                  <a:srgbClr val="FF0000"/>
                </a:solidFill>
              </a:rPr>
              <a:t> </a:t>
            </a:r>
            <a:r>
              <a:rPr lang="fr-FR" dirty="0" err="1">
                <a:solidFill>
                  <a:srgbClr val="FF0000"/>
                </a:solidFill>
              </a:rPr>
              <a:t>probiotic</a:t>
            </a:r>
            <a:r>
              <a:rPr lang="fr-FR" dirty="0">
                <a:solidFill>
                  <a:srgbClr val="FF0000"/>
                </a:solidFill>
              </a:rPr>
              <a:t>)</a:t>
            </a:r>
            <a:br>
              <a:rPr lang="fr-FR" dirty="0">
                <a:solidFill>
                  <a:srgbClr val="FF0000"/>
                </a:solidFill>
              </a:rPr>
            </a:br>
            <a:r>
              <a:rPr lang="fr-FR" dirty="0" err="1">
                <a:solidFill>
                  <a:srgbClr val="FF0000"/>
                </a:solidFill>
              </a:rPr>
              <a:t>Akkermansia</a:t>
            </a:r>
            <a:r>
              <a:rPr lang="fr-FR" dirty="0">
                <a:solidFill>
                  <a:srgbClr val="FF0000"/>
                </a:solidFill>
              </a:rPr>
              <a:t> </a:t>
            </a:r>
            <a:r>
              <a:rPr lang="fr-FR" dirty="0" err="1">
                <a:solidFill>
                  <a:srgbClr val="FF0000"/>
                </a:solidFill>
              </a:rPr>
              <a:t>muciniphila</a:t>
            </a:r>
            <a:r>
              <a:rPr lang="fr-FR" dirty="0">
                <a:solidFill>
                  <a:srgbClr val="FF0000"/>
                </a:solidFill>
              </a:rPr>
              <a:t>,   </a:t>
            </a:r>
          </a:p>
        </p:txBody>
      </p:sp>
      <p:pic>
        <p:nvPicPr>
          <p:cNvPr id="5" name="Espace réservé du contenu 4">
            <a:extLst>
              <a:ext uri="{FF2B5EF4-FFF2-40B4-BE49-F238E27FC236}">
                <a16:creationId xmlns:a16="http://schemas.microsoft.com/office/drawing/2014/main" id="{60129728-23A1-4745-9A42-576A3F1E3C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0873" y="1905000"/>
            <a:ext cx="5360347" cy="3778250"/>
          </a:xfrm>
        </p:spPr>
      </p:pic>
      <p:pic>
        <p:nvPicPr>
          <p:cNvPr id="7" name="Image 6">
            <a:extLst>
              <a:ext uri="{FF2B5EF4-FFF2-40B4-BE49-F238E27FC236}">
                <a16:creationId xmlns:a16="http://schemas.microsoft.com/office/drawing/2014/main" id="{E390BD3F-ED3C-8A4E-8A69-7F38D1D772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6331" y="1774677"/>
            <a:ext cx="4215916" cy="4029775"/>
          </a:xfrm>
          <a:prstGeom prst="rect">
            <a:avLst/>
          </a:prstGeom>
        </p:spPr>
      </p:pic>
    </p:spTree>
    <p:extLst>
      <p:ext uri="{BB962C8B-B14F-4D97-AF65-F5344CB8AC3E}">
        <p14:creationId xmlns:p14="http://schemas.microsoft.com/office/powerpoint/2010/main" val="3993857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E8BAF2-3F47-AB46-A8E9-CE04BEE6D6D8}"/>
              </a:ext>
            </a:extLst>
          </p:cNvPr>
          <p:cNvSpPr>
            <a:spLocks noGrp="1"/>
          </p:cNvSpPr>
          <p:nvPr>
            <p:ph type="title"/>
          </p:nvPr>
        </p:nvSpPr>
        <p:spPr/>
        <p:txBody>
          <a:bodyPr>
            <a:normAutofit/>
          </a:bodyPr>
          <a:lstStyle/>
          <a:p>
            <a:r>
              <a:rPr lang="fr-FR" sz="3200" dirty="0">
                <a:solidFill>
                  <a:srgbClr val="FF0000"/>
                </a:solidFill>
              </a:rPr>
              <a:t>Probiotiques </a:t>
            </a:r>
            <a:r>
              <a:rPr lang="fr-FR" sz="3200" dirty="0" err="1">
                <a:solidFill>
                  <a:srgbClr val="FF0000"/>
                </a:solidFill>
              </a:rPr>
              <a:t>Akkermansia</a:t>
            </a:r>
            <a:r>
              <a:rPr lang="fr-FR" sz="3200" dirty="0">
                <a:solidFill>
                  <a:srgbClr val="FF0000"/>
                </a:solidFill>
              </a:rPr>
              <a:t> dans le syndrome métabolique</a:t>
            </a:r>
          </a:p>
        </p:txBody>
      </p:sp>
      <p:pic>
        <p:nvPicPr>
          <p:cNvPr id="5" name="Espace réservé du contenu 4">
            <a:extLst>
              <a:ext uri="{FF2B5EF4-FFF2-40B4-BE49-F238E27FC236}">
                <a16:creationId xmlns:a16="http://schemas.microsoft.com/office/drawing/2014/main" id="{4B65190F-F148-6F46-9A7A-7205285D0D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79434" y="2297449"/>
            <a:ext cx="5642013" cy="2301056"/>
          </a:xfrm>
        </p:spPr>
      </p:pic>
      <p:sp>
        <p:nvSpPr>
          <p:cNvPr id="6" name="ZoneTexte 5">
            <a:extLst>
              <a:ext uri="{FF2B5EF4-FFF2-40B4-BE49-F238E27FC236}">
                <a16:creationId xmlns:a16="http://schemas.microsoft.com/office/drawing/2014/main" id="{6ABE280E-F5D7-7146-B832-E952DE45E83E}"/>
              </a:ext>
            </a:extLst>
          </p:cNvPr>
          <p:cNvSpPr txBox="1"/>
          <p:nvPr/>
        </p:nvSpPr>
        <p:spPr>
          <a:xfrm>
            <a:off x="1524000" y="2411896"/>
            <a:ext cx="4638261" cy="3970318"/>
          </a:xfrm>
          <a:prstGeom prst="rect">
            <a:avLst/>
          </a:prstGeom>
          <a:noFill/>
        </p:spPr>
        <p:txBody>
          <a:bodyPr wrap="square" rtlCol="0">
            <a:spAutoFit/>
          </a:bodyPr>
          <a:lstStyle/>
          <a:p>
            <a:r>
              <a:rPr lang="fr-FR" dirty="0"/>
              <a:t>Essai randomisé, double aveugle</a:t>
            </a:r>
          </a:p>
          <a:p>
            <a:endParaRPr lang="fr-FR" dirty="0"/>
          </a:p>
          <a:p>
            <a:r>
              <a:rPr lang="fr-FR" dirty="0"/>
              <a:t>N= 40, obèse et </a:t>
            </a:r>
            <a:r>
              <a:rPr lang="fr-FR" dirty="0" err="1"/>
              <a:t>insulino</a:t>
            </a:r>
            <a:r>
              <a:rPr lang="fr-FR" dirty="0"/>
              <a:t> résistant</a:t>
            </a:r>
          </a:p>
          <a:p>
            <a:r>
              <a:rPr lang="fr-FR" dirty="0"/>
              <a:t>3 groupes: placebo/</a:t>
            </a:r>
            <a:r>
              <a:rPr lang="fr-FR" dirty="0" err="1"/>
              <a:t>Akkermansia</a:t>
            </a:r>
            <a:r>
              <a:rPr lang="fr-FR" dirty="0"/>
              <a:t> vivant /</a:t>
            </a:r>
            <a:r>
              <a:rPr lang="fr-FR" dirty="0" err="1"/>
              <a:t>Akkermansia</a:t>
            </a:r>
            <a:r>
              <a:rPr lang="fr-FR" dirty="0"/>
              <a:t> pasteurisé</a:t>
            </a:r>
          </a:p>
          <a:p>
            <a:r>
              <a:rPr lang="fr-FR" dirty="0"/>
              <a:t>Durée 3 mois</a:t>
            </a:r>
          </a:p>
          <a:p>
            <a:endParaRPr lang="fr-FR" dirty="0"/>
          </a:p>
          <a:p>
            <a:pPr marL="285750" indent="-285750">
              <a:buFontTx/>
              <a:buChar char="-"/>
            </a:pPr>
            <a:r>
              <a:rPr lang="fr-FR" dirty="0"/>
              <a:t>Amélioration de l’insulinémie et de la sensibilité à l’insuline</a:t>
            </a:r>
          </a:p>
          <a:p>
            <a:pPr marL="285750" indent="-285750">
              <a:buFontTx/>
              <a:buChar char="-"/>
            </a:pPr>
            <a:r>
              <a:rPr lang="fr-FR" dirty="0"/>
              <a:t>Baisse du cholestérol</a:t>
            </a:r>
          </a:p>
          <a:p>
            <a:pPr marL="285750" indent="-285750">
              <a:buFontTx/>
              <a:buChar char="-"/>
            </a:pPr>
            <a:r>
              <a:rPr lang="fr-FR" dirty="0"/>
              <a:t>Légère baisse du poids</a:t>
            </a:r>
          </a:p>
          <a:p>
            <a:pPr marL="285750" indent="-285750">
              <a:buFontTx/>
              <a:buChar char="-"/>
            </a:pPr>
            <a:r>
              <a:rPr lang="fr-FR" dirty="0"/>
              <a:t>Baisse des marqueurs de dysfonction hépatique /inflammation</a:t>
            </a:r>
          </a:p>
          <a:p>
            <a:pPr marL="285750" indent="-285750">
              <a:buFontTx/>
              <a:buChar char="-"/>
            </a:pPr>
            <a:endParaRPr lang="fr-FR" dirty="0"/>
          </a:p>
        </p:txBody>
      </p:sp>
    </p:spTree>
    <p:extLst>
      <p:ext uri="{BB962C8B-B14F-4D97-AF65-F5344CB8AC3E}">
        <p14:creationId xmlns:p14="http://schemas.microsoft.com/office/powerpoint/2010/main" val="3610955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A719ED-F9D9-E443-B497-BC35391487B5}"/>
              </a:ext>
            </a:extLst>
          </p:cNvPr>
          <p:cNvSpPr>
            <a:spLocks noGrp="1"/>
          </p:cNvSpPr>
          <p:nvPr>
            <p:ph type="title"/>
          </p:nvPr>
        </p:nvSpPr>
        <p:spPr>
          <a:xfrm>
            <a:off x="1534332" y="624110"/>
            <a:ext cx="10657667" cy="1280890"/>
          </a:xfrm>
        </p:spPr>
        <p:txBody>
          <a:bodyPr>
            <a:normAutofit/>
          </a:bodyPr>
          <a:lstStyle/>
          <a:p>
            <a:r>
              <a:rPr lang="fr-FR" sz="2800" dirty="0">
                <a:solidFill>
                  <a:srgbClr val="FF0000"/>
                </a:solidFill>
              </a:rPr>
              <a:t>Les transplantations fécales (FMT) et obésité</a:t>
            </a:r>
            <a:endParaRPr lang="fr-FR" sz="2800" dirty="0"/>
          </a:p>
        </p:txBody>
      </p:sp>
      <p:sp>
        <p:nvSpPr>
          <p:cNvPr id="3" name="Espace réservé du contenu 2">
            <a:extLst>
              <a:ext uri="{FF2B5EF4-FFF2-40B4-BE49-F238E27FC236}">
                <a16:creationId xmlns:a16="http://schemas.microsoft.com/office/drawing/2014/main" id="{CE8119EC-10E7-B147-AC86-76E3F61A3915}"/>
              </a:ext>
            </a:extLst>
          </p:cNvPr>
          <p:cNvSpPr>
            <a:spLocks noGrp="1"/>
          </p:cNvSpPr>
          <p:nvPr>
            <p:ph idx="1"/>
          </p:nvPr>
        </p:nvSpPr>
        <p:spPr>
          <a:xfrm>
            <a:off x="278970" y="1549833"/>
            <a:ext cx="3482539" cy="2724294"/>
          </a:xfrm>
        </p:spPr>
        <p:txBody>
          <a:bodyPr>
            <a:normAutofit/>
          </a:bodyPr>
          <a:lstStyle/>
          <a:p>
            <a:r>
              <a:rPr lang="fr-FR" dirty="0"/>
              <a:t>FMT consiste à transférer des bactéries fécales d’un donneur sain à un receveur avec le but de recoloniser son </a:t>
            </a:r>
            <a:r>
              <a:rPr lang="fr-FR" dirty="0" err="1"/>
              <a:t>microbiote</a:t>
            </a:r>
            <a:r>
              <a:rPr lang="fr-FR" dirty="0"/>
              <a:t> avec des bactéries favorables</a:t>
            </a:r>
          </a:p>
          <a:p>
            <a:pPr marL="0" indent="0">
              <a:buNone/>
            </a:pPr>
            <a:endParaRPr lang="fr-FR" dirty="0"/>
          </a:p>
        </p:txBody>
      </p:sp>
      <p:pic>
        <p:nvPicPr>
          <p:cNvPr id="10" name="Image 9">
            <a:extLst>
              <a:ext uri="{FF2B5EF4-FFF2-40B4-BE49-F238E27FC236}">
                <a16:creationId xmlns:a16="http://schemas.microsoft.com/office/drawing/2014/main" id="{047C1C17-FF62-2B4E-BA33-32B4CF0AF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6871" y="1343981"/>
            <a:ext cx="3984933" cy="4697834"/>
          </a:xfrm>
          <a:prstGeom prst="rect">
            <a:avLst/>
          </a:prstGeom>
        </p:spPr>
      </p:pic>
      <p:sp>
        <p:nvSpPr>
          <p:cNvPr id="11" name="ZoneTexte 10">
            <a:extLst>
              <a:ext uri="{FF2B5EF4-FFF2-40B4-BE49-F238E27FC236}">
                <a16:creationId xmlns:a16="http://schemas.microsoft.com/office/drawing/2014/main" id="{2726AF5F-82FF-8943-AFF9-6907A06B64A6}"/>
              </a:ext>
            </a:extLst>
          </p:cNvPr>
          <p:cNvSpPr txBox="1"/>
          <p:nvPr/>
        </p:nvSpPr>
        <p:spPr>
          <a:xfrm>
            <a:off x="1084881" y="5734373"/>
            <a:ext cx="10616339" cy="615553"/>
          </a:xfrm>
          <a:prstGeom prst="rect">
            <a:avLst/>
          </a:prstGeom>
          <a:noFill/>
        </p:spPr>
        <p:txBody>
          <a:bodyPr wrap="square" rtlCol="0">
            <a:spAutoFit/>
          </a:bodyPr>
          <a:lstStyle/>
          <a:p>
            <a:r>
              <a:rPr lang="fr-CH" sz="1600" dirty="0"/>
              <a:t> </a:t>
            </a:r>
          </a:p>
          <a:p>
            <a:endParaRPr lang="fr-FR" dirty="0"/>
          </a:p>
        </p:txBody>
      </p:sp>
    </p:spTree>
    <p:extLst>
      <p:ext uri="{BB962C8B-B14F-4D97-AF65-F5344CB8AC3E}">
        <p14:creationId xmlns:p14="http://schemas.microsoft.com/office/powerpoint/2010/main" val="3128998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6631A-2D9D-5A4B-BD49-EA9D26BA7DDE}"/>
              </a:ext>
            </a:extLst>
          </p:cNvPr>
          <p:cNvSpPr>
            <a:spLocks noGrp="1"/>
          </p:cNvSpPr>
          <p:nvPr>
            <p:ph type="title"/>
          </p:nvPr>
        </p:nvSpPr>
        <p:spPr>
          <a:xfrm>
            <a:off x="2592925" y="624110"/>
            <a:ext cx="8911687" cy="858326"/>
          </a:xfrm>
        </p:spPr>
        <p:txBody>
          <a:bodyPr/>
          <a:lstStyle/>
          <a:p>
            <a:r>
              <a:rPr lang="fr-FR" dirty="0">
                <a:solidFill>
                  <a:srgbClr val="FF0000"/>
                </a:solidFill>
              </a:rPr>
              <a:t>Lien étroit entre obésité et </a:t>
            </a:r>
            <a:r>
              <a:rPr lang="fr-FR" dirty="0" err="1">
                <a:solidFill>
                  <a:srgbClr val="FF0000"/>
                </a:solidFill>
              </a:rPr>
              <a:t>microbiote</a:t>
            </a:r>
            <a:endParaRPr lang="fr-FR" dirty="0">
              <a:solidFill>
                <a:srgbClr val="FF0000"/>
              </a:solidFill>
            </a:endParaRPr>
          </a:p>
        </p:txBody>
      </p:sp>
      <p:sp>
        <p:nvSpPr>
          <p:cNvPr id="3" name="Espace réservé du contenu 2">
            <a:extLst>
              <a:ext uri="{FF2B5EF4-FFF2-40B4-BE49-F238E27FC236}">
                <a16:creationId xmlns:a16="http://schemas.microsoft.com/office/drawing/2014/main" id="{6C93D113-0400-C14A-8B4E-26D7B4137AEC}"/>
              </a:ext>
            </a:extLst>
          </p:cNvPr>
          <p:cNvSpPr>
            <a:spLocks noGrp="1"/>
          </p:cNvSpPr>
          <p:nvPr>
            <p:ph idx="1"/>
          </p:nvPr>
        </p:nvSpPr>
        <p:spPr>
          <a:xfrm>
            <a:off x="2589212" y="1482436"/>
            <a:ext cx="8915400" cy="4428786"/>
          </a:xfrm>
        </p:spPr>
        <p:txBody>
          <a:bodyPr/>
          <a:lstStyle/>
          <a:p>
            <a:r>
              <a:rPr lang="fr-FR" dirty="0"/>
              <a:t>Le </a:t>
            </a:r>
            <a:r>
              <a:rPr lang="fr-FR" dirty="0" err="1"/>
              <a:t>microbiome</a:t>
            </a:r>
            <a:r>
              <a:rPr lang="fr-FR" dirty="0"/>
              <a:t> de l’obésité serait transmissible</a:t>
            </a:r>
          </a:p>
          <a:p>
            <a:pPr lvl="1">
              <a:buFont typeface="Wingdings" pitchFamily="2" charset="2"/>
              <a:buChar char="Ø"/>
            </a:pPr>
            <a:r>
              <a:rPr lang="fr-FR" dirty="0"/>
              <a:t>Les rats sans germes qui ont été colonisé avec des bactéries fécales prélevées sur des rats obèses augmentent considérablement leur poids</a:t>
            </a:r>
          </a:p>
          <a:p>
            <a:endParaRPr lang="fr-FR" dirty="0"/>
          </a:p>
        </p:txBody>
      </p:sp>
      <p:pic>
        <p:nvPicPr>
          <p:cNvPr id="4" name="Image 3">
            <a:extLst>
              <a:ext uri="{FF2B5EF4-FFF2-40B4-BE49-F238E27FC236}">
                <a16:creationId xmlns:a16="http://schemas.microsoft.com/office/drawing/2014/main" id="{D11E1AE4-1A37-1941-81CF-55456711E2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5096" y="3183582"/>
            <a:ext cx="5988176" cy="2047322"/>
          </a:xfrm>
          <a:prstGeom prst="rect">
            <a:avLst/>
          </a:prstGeom>
        </p:spPr>
      </p:pic>
    </p:spTree>
    <p:extLst>
      <p:ext uri="{BB962C8B-B14F-4D97-AF65-F5344CB8AC3E}">
        <p14:creationId xmlns:p14="http://schemas.microsoft.com/office/powerpoint/2010/main" val="3376638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85F2F-FA7F-494C-8FD6-6F6F993F28B6}"/>
              </a:ext>
            </a:extLst>
          </p:cNvPr>
          <p:cNvSpPr>
            <a:spLocks noGrp="1"/>
          </p:cNvSpPr>
          <p:nvPr>
            <p:ph type="title"/>
          </p:nvPr>
        </p:nvSpPr>
        <p:spPr>
          <a:xfrm>
            <a:off x="2079321" y="624110"/>
            <a:ext cx="9425291" cy="866487"/>
          </a:xfrm>
        </p:spPr>
        <p:txBody>
          <a:bodyPr>
            <a:normAutofit/>
          </a:bodyPr>
          <a:lstStyle/>
          <a:p>
            <a:r>
              <a:rPr lang="fr-FR" sz="2800" dirty="0">
                <a:solidFill>
                  <a:srgbClr val="FF0000"/>
                </a:solidFill>
              </a:rPr>
              <a:t>Transplantation fécale et syndrome métabolique</a:t>
            </a:r>
          </a:p>
        </p:txBody>
      </p:sp>
      <p:sp>
        <p:nvSpPr>
          <p:cNvPr id="3" name="Espace réservé du contenu 2">
            <a:extLst>
              <a:ext uri="{FF2B5EF4-FFF2-40B4-BE49-F238E27FC236}">
                <a16:creationId xmlns:a16="http://schemas.microsoft.com/office/drawing/2014/main" id="{62B7CBF8-52AA-E848-B558-4574987C8A11}"/>
              </a:ext>
            </a:extLst>
          </p:cNvPr>
          <p:cNvSpPr>
            <a:spLocks noGrp="1"/>
          </p:cNvSpPr>
          <p:nvPr>
            <p:ph idx="1"/>
          </p:nvPr>
        </p:nvSpPr>
        <p:spPr>
          <a:xfrm>
            <a:off x="2079322" y="1578279"/>
            <a:ext cx="3782859" cy="4332943"/>
          </a:xfrm>
        </p:spPr>
        <p:txBody>
          <a:bodyPr/>
          <a:lstStyle/>
          <a:p>
            <a:r>
              <a:rPr lang="fr-FR" dirty="0"/>
              <a:t>Sujets mâles (n=18) avec syndrome métabolique reçoivent une TF de donneurs minces, traitement unique</a:t>
            </a:r>
          </a:p>
          <a:p>
            <a:pPr marL="0" indent="0">
              <a:buNone/>
            </a:pPr>
            <a:r>
              <a:rPr lang="fr-FR" dirty="0"/>
              <a:t>Après 6 semaines:</a:t>
            </a:r>
          </a:p>
          <a:p>
            <a:r>
              <a:rPr lang="fr-FR" dirty="0"/>
              <a:t>Amélioration de la sensibilité de l’insuline</a:t>
            </a:r>
          </a:p>
          <a:p>
            <a:r>
              <a:rPr lang="fr-FR" dirty="0"/>
              <a:t>Amélioration de la glycémie</a:t>
            </a:r>
          </a:p>
          <a:p>
            <a:r>
              <a:rPr lang="fr-FR" dirty="0"/>
              <a:t>Corrélation avec une amélioration des bactéries intestinales productrices de butyrate</a:t>
            </a:r>
          </a:p>
          <a:p>
            <a:endParaRPr lang="fr-FR" dirty="0"/>
          </a:p>
        </p:txBody>
      </p:sp>
      <p:pic>
        <p:nvPicPr>
          <p:cNvPr id="5" name="Image 4">
            <a:extLst>
              <a:ext uri="{FF2B5EF4-FFF2-40B4-BE49-F238E27FC236}">
                <a16:creationId xmlns:a16="http://schemas.microsoft.com/office/drawing/2014/main" id="{3127AC40-65ED-8745-B18D-49DE9A9B4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9967" y="1578279"/>
            <a:ext cx="5944992" cy="2788802"/>
          </a:xfrm>
          <a:prstGeom prst="rect">
            <a:avLst/>
          </a:prstGeom>
        </p:spPr>
      </p:pic>
    </p:spTree>
    <p:extLst>
      <p:ext uri="{BB962C8B-B14F-4D97-AF65-F5344CB8AC3E}">
        <p14:creationId xmlns:p14="http://schemas.microsoft.com/office/powerpoint/2010/main" val="15415917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BA90D2-C5CC-2148-9A91-4345D7D5FEA6}"/>
              </a:ext>
            </a:extLst>
          </p:cNvPr>
          <p:cNvSpPr>
            <a:spLocks noGrp="1"/>
          </p:cNvSpPr>
          <p:nvPr>
            <p:ph type="title"/>
          </p:nvPr>
        </p:nvSpPr>
        <p:spPr>
          <a:xfrm>
            <a:off x="1816275" y="624110"/>
            <a:ext cx="9920614" cy="1280890"/>
          </a:xfrm>
        </p:spPr>
        <p:txBody>
          <a:bodyPr>
            <a:normAutofit/>
          </a:bodyPr>
          <a:lstStyle/>
          <a:p>
            <a:r>
              <a:rPr lang="fr-FR" sz="3200" dirty="0">
                <a:solidFill>
                  <a:srgbClr val="FF0000"/>
                </a:solidFill>
              </a:rPr>
              <a:t>Transplantation fécale et syndrome métabolique</a:t>
            </a:r>
            <a:endParaRPr lang="fr-FR" sz="3200" dirty="0"/>
          </a:p>
        </p:txBody>
      </p:sp>
      <p:pic>
        <p:nvPicPr>
          <p:cNvPr id="8" name="Espace réservé du contenu 7">
            <a:extLst>
              <a:ext uri="{FF2B5EF4-FFF2-40B4-BE49-F238E27FC236}">
                <a16:creationId xmlns:a16="http://schemas.microsoft.com/office/drawing/2014/main" id="{13A4E687-AEEE-094D-A883-5441A4E9F3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3429" y="1650826"/>
            <a:ext cx="8979723" cy="2453482"/>
          </a:xfrm>
        </p:spPr>
      </p:pic>
      <p:sp>
        <p:nvSpPr>
          <p:cNvPr id="9" name="ZoneTexte 8">
            <a:extLst>
              <a:ext uri="{FF2B5EF4-FFF2-40B4-BE49-F238E27FC236}">
                <a16:creationId xmlns:a16="http://schemas.microsoft.com/office/drawing/2014/main" id="{635073F4-7443-134A-8562-DDFAA4298F3B}"/>
              </a:ext>
            </a:extLst>
          </p:cNvPr>
          <p:cNvSpPr txBox="1"/>
          <p:nvPr/>
        </p:nvSpPr>
        <p:spPr>
          <a:xfrm>
            <a:off x="1021976" y="1905000"/>
            <a:ext cx="4176325" cy="369332"/>
          </a:xfrm>
          <a:prstGeom prst="rect">
            <a:avLst/>
          </a:prstGeom>
          <a:noFill/>
        </p:spPr>
        <p:txBody>
          <a:bodyPr wrap="square" rtlCol="0">
            <a:spAutoFit/>
          </a:bodyPr>
          <a:lstStyle/>
          <a:p>
            <a:r>
              <a:rPr lang="fr-FR" dirty="0"/>
              <a:t> </a:t>
            </a:r>
          </a:p>
        </p:txBody>
      </p:sp>
      <p:pic>
        <p:nvPicPr>
          <p:cNvPr id="18" name="Image 17">
            <a:extLst>
              <a:ext uri="{FF2B5EF4-FFF2-40B4-BE49-F238E27FC236}">
                <a16:creationId xmlns:a16="http://schemas.microsoft.com/office/drawing/2014/main" id="{DFBEB2B0-8810-4D45-9942-D8E19F49C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6274" y="4851798"/>
            <a:ext cx="9066877" cy="1066800"/>
          </a:xfrm>
          <a:prstGeom prst="rect">
            <a:avLst/>
          </a:prstGeom>
        </p:spPr>
      </p:pic>
    </p:spTree>
    <p:extLst>
      <p:ext uri="{BB962C8B-B14F-4D97-AF65-F5344CB8AC3E}">
        <p14:creationId xmlns:p14="http://schemas.microsoft.com/office/powerpoint/2010/main" val="2655871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74E08C-A55B-9E4B-9BAC-94A928371D1B}"/>
              </a:ext>
            </a:extLst>
          </p:cNvPr>
          <p:cNvSpPr>
            <a:spLocks noGrp="1"/>
          </p:cNvSpPr>
          <p:nvPr>
            <p:ph type="title"/>
          </p:nvPr>
        </p:nvSpPr>
        <p:spPr>
          <a:xfrm>
            <a:off x="2119313" y="624110"/>
            <a:ext cx="9385300" cy="1280890"/>
          </a:xfrm>
        </p:spPr>
        <p:txBody>
          <a:bodyPr/>
          <a:lstStyle/>
          <a:p>
            <a:r>
              <a:rPr lang="fr-FR" dirty="0">
                <a:solidFill>
                  <a:srgbClr val="FF0000"/>
                </a:solidFill>
              </a:rPr>
              <a:t>Transplantation fécale et diabète</a:t>
            </a:r>
            <a:endParaRPr lang="fr-FR" dirty="0"/>
          </a:p>
        </p:txBody>
      </p:sp>
      <p:pic>
        <p:nvPicPr>
          <p:cNvPr id="4" name="Espace réservé du contenu 3">
            <a:extLst>
              <a:ext uri="{FF2B5EF4-FFF2-40B4-BE49-F238E27FC236}">
                <a16:creationId xmlns:a16="http://schemas.microsoft.com/office/drawing/2014/main" id="{1AD3A09A-83B4-3743-AE52-74A0B5346B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9312" y="1905000"/>
            <a:ext cx="9385300" cy="2433918"/>
          </a:xfrm>
          <a:prstGeom prst="rect">
            <a:avLst/>
          </a:prstGeom>
        </p:spPr>
      </p:pic>
      <p:pic>
        <p:nvPicPr>
          <p:cNvPr id="5" name="Image 4">
            <a:extLst>
              <a:ext uri="{FF2B5EF4-FFF2-40B4-BE49-F238E27FC236}">
                <a16:creationId xmlns:a16="http://schemas.microsoft.com/office/drawing/2014/main" id="{35245E6F-8E06-6545-82CE-096BEA0E80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9312" y="4821558"/>
            <a:ext cx="9385300" cy="952500"/>
          </a:xfrm>
          <a:prstGeom prst="rect">
            <a:avLst/>
          </a:prstGeom>
        </p:spPr>
      </p:pic>
    </p:spTree>
    <p:extLst>
      <p:ext uri="{BB962C8B-B14F-4D97-AF65-F5344CB8AC3E}">
        <p14:creationId xmlns:p14="http://schemas.microsoft.com/office/powerpoint/2010/main" val="636416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97AC7A-D4BB-D04A-AD2F-C0D3EC8EEFD4}"/>
              </a:ext>
            </a:extLst>
          </p:cNvPr>
          <p:cNvSpPr>
            <a:spLocks noGrp="1"/>
          </p:cNvSpPr>
          <p:nvPr>
            <p:ph type="title"/>
          </p:nvPr>
        </p:nvSpPr>
        <p:spPr>
          <a:xfrm>
            <a:off x="1580827" y="624110"/>
            <a:ext cx="9923785" cy="841275"/>
          </a:xfrm>
        </p:spPr>
        <p:txBody>
          <a:bodyPr>
            <a:normAutofit/>
          </a:bodyPr>
          <a:lstStyle/>
          <a:p>
            <a:r>
              <a:rPr lang="fr-FR" sz="3200" dirty="0">
                <a:solidFill>
                  <a:srgbClr val="FF0000"/>
                </a:solidFill>
              </a:rPr>
              <a:t>Les </a:t>
            </a:r>
            <a:r>
              <a:rPr lang="fr-FR" sz="3200" dirty="0" err="1">
                <a:solidFill>
                  <a:srgbClr val="FF0000"/>
                </a:solidFill>
              </a:rPr>
              <a:t>postbiotiques</a:t>
            </a:r>
            <a:endParaRPr lang="fr-FR" sz="3200" dirty="0"/>
          </a:p>
        </p:txBody>
      </p:sp>
      <p:sp>
        <p:nvSpPr>
          <p:cNvPr id="3" name="Espace réservé du contenu 2">
            <a:extLst>
              <a:ext uri="{FF2B5EF4-FFF2-40B4-BE49-F238E27FC236}">
                <a16:creationId xmlns:a16="http://schemas.microsoft.com/office/drawing/2014/main" id="{ECEABD15-4034-524C-BB1B-C1053A38138E}"/>
              </a:ext>
            </a:extLst>
          </p:cNvPr>
          <p:cNvSpPr>
            <a:spLocks noGrp="1"/>
          </p:cNvSpPr>
          <p:nvPr>
            <p:ph idx="1"/>
          </p:nvPr>
        </p:nvSpPr>
        <p:spPr>
          <a:xfrm>
            <a:off x="1580827" y="1766807"/>
            <a:ext cx="4855141" cy="4144415"/>
          </a:xfrm>
        </p:spPr>
        <p:txBody>
          <a:bodyPr>
            <a:normAutofit/>
          </a:bodyPr>
          <a:lstStyle/>
          <a:p>
            <a:r>
              <a:rPr lang="fr-FR" sz="1600" dirty="0"/>
              <a:t>Les </a:t>
            </a:r>
            <a:r>
              <a:rPr lang="fr-FR" sz="1600" dirty="0" err="1"/>
              <a:t>postbiotiques</a:t>
            </a:r>
            <a:r>
              <a:rPr lang="fr-FR" sz="1600" dirty="0"/>
              <a:t> sont considérés comme des molécules bioactives générées durant la fermentation microbienne d’aliments dans l’intestin ayant un impact favorable chez l’hôte</a:t>
            </a:r>
          </a:p>
          <a:p>
            <a:r>
              <a:rPr lang="fr-FR" sz="1600" dirty="0"/>
              <a:t>Un </a:t>
            </a:r>
            <a:r>
              <a:rPr lang="fr-FR" sz="1600" dirty="0" err="1"/>
              <a:t>postbiotique</a:t>
            </a:r>
            <a:r>
              <a:rPr lang="fr-FR" sz="1600" dirty="0"/>
              <a:t> doit avoir un profil </a:t>
            </a:r>
            <a:r>
              <a:rPr lang="fr-FR" sz="1600" dirty="0" err="1"/>
              <a:t>safe</a:t>
            </a:r>
            <a:r>
              <a:rPr lang="fr-FR" sz="1600" dirty="0"/>
              <a:t>,  une structure chimique connue, une résistance à l’hydrolyse, une stabilité lors de la digestion et une utilité bio-thérapeutique</a:t>
            </a:r>
          </a:p>
          <a:p>
            <a:r>
              <a:rPr lang="fr-FR" sz="1600" dirty="0"/>
              <a:t>Nombreuses études ont confirmés l’application de divers </a:t>
            </a:r>
            <a:r>
              <a:rPr lang="fr-FR" sz="1600" dirty="0" err="1"/>
              <a:t>postbiotiques</a:t>
            </a:r>
            <a:r>
              <a:rPr lang="fr-FR" sz="1600" dirty="0"/>
              <a:t> dans diverses maladies </a:t>
            </a:r>
          </a:p>
          <a:p>
            <a:pPr marL="0" indent="0">
              <a:buNone/>
            </a:pPr>
            <a:endParaRPr lang="fr-FR" sz="1600" dirty="0"/>
          </a:p>
          <a:p>
            <a:endParaRPr lang="fr-FR" sz="1600" dirty="0"/>
          </a:p>
        </p:txBody>
      </p:sp>
      <p:pic>
        <p:nvPicPr>
          <p:cNvPr id="7" name="Image 6">
            <a:extLst>
              <a:ext uri="{FF2B5EF4-FFF2-40B4-BE49-F238E27FC236}">
                <a16:creationId xmlns:a16="http://schemas.microsoft.com/office/drawing/2014/main" id="{F437EC29-612A-6647-8A04-7ADB80C7F3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1766807"/>
            <a:ext cx="5064369" cy="3965370"/>
          </a:xfrm>
          <a:prstGeom prst="rect">
            <a:avLst/>
          </a:prstGeom>
        </p:spPr>
      </p:pic>
    </p:spTree>
    <p:extLst>
      <p:ext uri="{BB962C8B-B14F-4D97-AF65-F5344CB8AC3E}">
        <p14:creationId xmlns:p14="http://schemas.microsoft.com/office/powerpoint/2010/main" val="19843139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1E4BB4-B6F2-4847-BB84-FE3182CD2C1F}"/>
              </a:ext>
            </a:extLst>
          </p:cNvPr>
          <p:cNvSpPr>
            <a:spLocks noGrp="1"/>
          </p:cNvSpPr>
          <p:nvPr>
            <p:ph type="title"/>
          </p:nvPr>
        </p:nvSpPr>
        <p:spPr>
          <a:xfrm>
            <a:off x="2592925" y="624110"/>
            <a:ext cx="8911687" cy="872181"/>
          </a:xfrm>
        </p:spPr>
        <p:txBody>
          <a:bodyPr/>
          <a:lstStyle/>
          <a:p>
            <a:r>
              <a:rPr lang="fr-FR" dirty="0">
                <a:solidFill>
                  <a:srgbClr val="FF0000"/>
                </a:solidFill>
              </a:rPr>
              <a:t>Les </a:t>
            </a:r>
            <a:r>
              <a:rPr lang="fr-FR" dirty="0" err="1">
                <a:solidFill>
                  <a:srgbClr val="FF0000"/>
                </a:solidFill>
              </a:rPr>
              <a:t>postbiotiques</a:t>
            </a:r>
            <a:r>
              <a:rPr lang="fr-FR" dirty="0">
                <a:solidFill>
                  <a:srgbClr val="FF0000"/>
                </a:solidFill>
              </a:rPr>
              <a:t> contre l’obésité</a:t>
            </a:r>
          </a:p>
        </p:txBody>
      </p:sp>
      <p:pic>
        <p:nvPicPr>
          <p:cNvPr id="8" name="Espace réservé du contenu 7">
            <a:extLst>
              <a:ext uri="{FF2B5EF4-FFF2-40B4-BE49-F238E27FC236}">
                <a16:creationId xmlns:a16="http://schemas.microsoft.com/office/drawing/2014/main" id="{8228194C-61D2-734C-9C94-B9B3F1CDE2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389413"/>
            <a:ext cx="7536727" cy="5162132"/>
          </a:xfrm>
        </p:spPr>
      </p:pic>
    </p:spTree>
    <p:extLst>
      <p:ext uri="{BB962C8B-B14F-4D97-AF65-F5344CB8AC3E}">
        <p14:creationId xmlns:p14="http://schemas.microsoft.com/office/powerpoint/2010/main" val="18895308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E26B09-E5AC-5841-985A-E620EB47BE73}"/>
              </a:ext>
            </a:extLst>
          </p:cNvPr>
          <p:cNvSpPr>
            <a:spLocks noGrp="1"/>
          </p:cNvSpPr>
          <p:nvPr>
            <p:ph type="title"/>
          </p:nvPr>
        </p:nvSpPr>
        <p:spPr>
          <a:xfrm>
            <a:off x="1593273" y="624110"/>
            <a:ext cx="9911339" cy="858326"/>
          </a:xfrm>
        </p:spPr>
        <p:txBody>
          <a:bodyPr>
            <a:normAutofit fontScale="90000"/>
          </a:bodyPr>
          <a:lstStyle/>
          <a:p>
            <a:r>
              <a:rPr lang="fr-FR" sz="2800" dirty="0">
                <a:solidFill>
                  <a:srgbClr val="FF0000"/>
                </a:solidFill>
              </a:rPr>
              <a:t>De la transplantation fécale aux </a:t>
            </a:r>
            <a:r>
              <a:rPr lang="fr-FR" sz="2800" dirty="0" err="1">
                <a:solidFill>
                  <a:srgbClr val="FF0000"/>
                </a:solidFill>
              </a:rPr>
              <a:t>postbiotiques</a:t>
            </a:r>
            <a:r>
              <a:rPr lang="fr-FR" sz="2800" dirty="0">
                <a:solidFill>
                  <a:srgbClr val="FF0000"/>
                </a:solidFill>
              </a:rPr>
              <a:t>, le futur de la FMT ?</a:t>
            </a:r>
          </a:p>
        </p:txBody>
      </p:sp>
      <p:pic>
        <p:nvPicPr>
          <p:cNvPr id="8" name="Espace réservé du contenu 7">
            <a:extLst>
              <a:ext uri="{FF2B5EF4-FFF2-40B4-BE49-F238E27FC236}">
                <a16:creationId xmlns:a16="http://schemas.microsoft.com/office/drawing/2014/main" id="{F6E23906-FCBE-124E-9487-28DF53DF11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67744" y="1482436"/>
            <a:ext cx="6913419" cy="4989392"/>
          </a:xfrm>
        </p:spPr>
      </p:pic>
      <p:sp>
        <p:nvSpPr>
          <p:cNvPr id="3" name="ZoneTexte 2">
            <a:extLst>
              <a:ext uri="{FF2B5EF4-FFF2-40B4-BE49-F238E27FC236}">
                <a16:creationId xmlns:a16="http://schemas.microsoft.com/office/drawing/2014/main" id="{2E15FDCF-E92E-6849-A84F-5AFF54800A56}"/>
              </a:ext>
            </a:extLst>
          </p:cNvPr>
          <p:cNvSpPr txBox="1"/>
          <p:nvPr/>
        </p:nvSpPr>
        <p:spPr>
          <a:xfrm>
            <a:off x="795048" y="1482436"/>
            <a:ext cx="4178734" cy="2246769"/>
          </a:xfrm>
          <a:prstGeom prst="rect">
            <a:avLst/>
          </a:prstGeom>
          <a:noFill/>
        </p:spPr>
        <p:txBody>
          <a:bodyPr wrap="square" rtlCol="0">
            <a:spAutoFit/>
          </a:bodyPr>
          <a:lstStyle/>
          <a:p>
            <a:pPr marL="285750" indent="-285750">
              <a:buFont typeface="Arial" panose="020B0604020202020204" pitchFamily="34" charset="0"/>
              <a:buChar char="•"/>
            </a:pPr>
            <a:r>
              <a:rPr lang="fr-FR" sz="1400" dirty="0"/>
              <a:t>Des milliards de bactéries vivent dans notre intestin</a:t>
            </a:r>
          </a:p>
          <a:p>
            <a:pPr marL="285750" indent="-285750">
              <a:buFont typeface="Arial" panose="020B0604020202020204" pitchFamily="34" charset="0"/>
              <a:buChar char="•"/>
            </a:pPr>
            <a:r>
              <a:rPr lang="fr-FR" sz="1400" dirty="0"/>
              <a:t>Les bactéries produisent des molécules pour communiquer (</a:t>
            </a:r>
            <a:r>
              <a:rPr lang="fr-FR" sz="1400" dirty="0" err="1"/>
              <a:t>postbiotiques</a:t>
            </a:r>
            <a:r>
              <a:rPr lang="fr-FR" sz="1400" dirty="0"/>
              <a:t>)</a:t>
            </a:r>
          </a:p>
          <a:p>
            <a:pPr marL="285750" indent="-285750">
              <a:buFont typeface="Arial" panose="020B0604020202020204" pitchFamily="34" charset="0"/>
              <a:buChar char="•"/>
            </a:pPr>
            <a:r>
              <a:rPr lang="fr-FR" sz="1400" dirty="0"/>
              <a:t>Les </a:t>
            </a:r>
            <a:r>
              <a:rPr lang="fr-FR" sz="1400" dirty="0" err="1"/>
              <a:t>postbiotiques</a:t>
            </a:r>
            <a:r>
              <a:rPr lang="fr-FR" sz="1400" dirty="0"/>
              <a:t> impactent tous les aspects de la santé</a:t>
            </a:r>
          </a:p>
          <a:p>
            <a:pPr marL="285750" indent="-285750">
              <a:buFont typeface="Arial" panose="020B0604020202020204" pitchFamily="34" charset="0"/>
              <a:buChar char="•"/>
            </a:pPr>
            <a:r>
              <a:rPr lang="fr-FR" sz="1400" dirty="0"/>
              <a:t>La composition des </a:t>
            </a:r>
            <a:r>
              <a:rPr lang="fr-FR" sz="1400" dirty="0" err="1"/>
              <a:t>postbiotiques</a:t>
            </a:r>
            <a:r>
              <a:rPr lang="fr-FR" sz="1400" dirty="0"/>
              <a:t> depuis les selles est beaucoup plus complexes que les </a:t>
            </a:r>
            <a:r>
              <a:rPr lang="fr-FR" sz="1400" dirty="0" err="1"/>
              <a:t>postbiotiques</a:t>
            </a:r>
            <a:r>
              <a:rPr lang="fr-FR" sz="1400" dirty="0"/>
              <a:t> par fermentation de </a:t>
            </a:r>
            <a:r>
              <a:rPr lang="fr-FR" sz="1400" dirty="0" err="1"/>
              <a:t>prébiotiques</a:t>
            </a:r>
            <a:endParaRPr lang="fr-FR" sz="1400" dirty="0"/>
          </a:p>
        </p:txBody>
      </p:sp>
      <p:pic>
        <p:nvPicPr>
          <p:cNvPr id="5" name="Image 4">
            <a:extLst>
              <a:ext uri="{FF2B5EF4-FFF2-40B4-BE49-F238E27FC236}">
                <a16:creationId xmlns:a16="http://schemas.microsoft.com/office/drawing/2014/main" id="{4D217DAA-D241-C146-A9B4-8CD61948E10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23907" y="3834713"/>
            <a:ext cx="3270779" cy="2422446"/>
          </a:xfrm>
          <a:prstGeom prst="rect">
            <a:avLst/>
          </a:prstGeom>
        </p:spPr>
      </p:pic>
    </p:spTree>
    <p:extLst>
      <p:ext uri="{BB962C8B-B14F-4D97-AF65-F5344CB8AC3E}">
        <p14:creationId xmlns:p14="http://schemas.microsoft.com/office/powerpoint/2010/main" val="37813945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2F283B-2F3B-D44B-97D2-10E4770695A9}"/>
              </a:ext>
            </a:extLst>
          </p:cNvPr>
          <p:cNvSpPr>
            <a:spLocks noGrp="1"/>
          </p:cNvSpPr>
          <p:nvPr>
            <p:ph type="title"/>
          </p:nvPr>
        </p:nvSpPr>
        <p:spPr>
          <a:xfrm>
            <a:off x="2592925" y="624110"/>
            <a:ext cx="8911687" cy="766945"/>
          </a:xfrm>
        </p:spPr>
        <p:txBody>
          <a:bodyPr>
            <a:normAutofit fontScale="90000"/>
          </a:bodyPr>
          <a:lstStyle/>
          <a:p>
            <a:r>
              <a:rPr lang="fr-FR" dirty="0"/>
              <a:t> </a:t>
            </a:r>
            <a:br>
              <a:rPr lang="fr-FR" dirty="0"/>
            </a:br>
            <a:endParaRPr lang="fr-FR" sz="2800" dirty="0"/>
          </a:p>
        </p:txBody>
      </p:sp>
      <p:sp>
        <p:nvSpPr>
          <p:cNvPr id="3" name="Espace réservé du contenu 2">
            <a:extLst>
              <a:ext uri="{FF2B5EF4-FFF2-40B4-BE49-F238E27FC236}">
                <a16:creationId xmlns:a16="http://schemas.microsoft.com/office/drawing/2014/main" id="{873492D9-D20A-FD47-AC0C-361E0002E0DF}"/>
              </a:ext>
            </a:extLst>
          </p:cNvPr>
          <p:cNvSpPr>
            <a:spLocks noGrp="1"/>
          </p:cNvSpPr>
          <p:nvPr>
            <p:ph idx="1"/>
          </p:nvPr>
        </p:nvSpPr>
        <p:spPr>
          <a:xfrm>
            <a:off x="2589212" y="1478604"/>
            <a:ext cx="6097588" cy="4432618"/>
          </a:xfrm>
        </p:spPr>
        <p:txBody>
          <a:bodyPr/>
          <a:lstStyle/>
          <a:p>
            <a:pPr marL="0" indent="0">
              <a:buNone/>
            </a:pPr>
            <a:endParaRPr lang="fr-FR" dirty="0"/>
          </a:p>
        </p:txBody>
      </p:sp>
      <p:pic>
        <p:nvPicPr>
          <p:cNvPr id="7" name="Image 6">
            <a:extLst>
              <a:ext uri="{FF2B5EF4-FFF2-40B4-BE49-F238E27FC236}">
                <a16:creationId xmlns:a16="http://schemas.microsoft.com/office/drawing/2014/main" id="{07DD69A4-6696-D043-80A5-1754B97F63D7}"/>
              </a:ext>
            </a:extLst>
          </p:cNvPr>
          <p:cNvPicPr>
            <a:picLocks noChangeAspect="1"/>
          </p:cNvPicPr>
          <p:nvPr/>
        </p:nvPicPr>
        <p:blipFill>
          <a:blip r:embed="rId2"/>
          <a:stretch>
            <a:fillRect/>
          </a:stretch>
        </p:blipFill>
        <p:spPr>
          <a:xfrm>
            <a:off x="2441643" y="2133600"/>
            <a:ext cx="3310615" cy="3555846"/>
          </a:xfrm>
          <a:prstGeom prst="rect">
            <a:avLst/>
          </a:prstGeom>
        </p:spPr>
      </p:pic>
    </p:spTree>
    <p:extLst>
      <p:ext uri="{BB962C8B-B14F-4D97-AF65-F5344CB8AC3E}">
        <p14:creationId xmlns:p14="http://schemas.microsoft.com/office/powerpoint/2010/main" val="1216130660"/>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6627</TotalTime>
  <Words>2416</Words>
  <Application>Microsoft Office PowerPoint</Application>
  <PresentationFormat>Grand écran</PresentationFormat>
  <Paragraphs>277</Paragraphs>
  <Slides>45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45</vt:i4>
      </vt:variant>
    </vt:vector>
  </HeadingPairs>
  <TitlesOfParts>
    <vt:vector size="50" baseType="lpstr">
      <vt:lpstr>Arial</vt:lpstr>
      <vt:lpstr>Century Gothic</vt:lpstr>
      <vt:lpstr>Wingdings</vt:lpstr>
      <vt:lpstr>Wingdings 3</vt:lpstr>
      <vt:lpstr>Brin</vt:lpstr>
      <vt:lpstr>   Intérêt du microbiote dans  l’obésité et les troubles métaboliques    </vt:lpstr>
      <vt:lpstr>Quelques notions de base sur le microbiote</vt:lpstr>
      <vt:lpstr>Quelques notions de base sur le microbiome</vt:lpstr>
      <vt:lpstr>Fonctions du microbiote</vt:lpstr>
      <vt:lpstr>Le microbiote impliqué dans de nombreuses maladies</vt:lpstr>
      <vt:lpstr>Microbiote: l’exemple de l’obésité</vt:lpstr>
      <vt:lpstr>Microbiote et obésité des centaines d’études </vt:lpstr>
      <vt:lpstr>Microbiote: l’exemple du diabète</vt:lpstr>
      <vt:lpstr> Microbiote: l’exemple du diabète</vt:lpstr>
      <vt:lpstr>Microbiote et diabète</vt:lpstr>
      <vt:lpstr>Microbiote: l’exemple du diabète</vt:lpstr>
      <vt:lpstr>La biodiversité du microbiote</vt:lpstr>
      <vt:lpstr>Alimentation: Les mauvais patterns alimentaires</vt:lpstr>
      <vt:lpstr>Alimentation: modulation positive du microbiote</vt:lpstr>
      <vt:lpstr>Médicaments et microbiote</vt:lpstr>
      <vt:lpstr>Médicaments qui altèrent le microbiote</vt:lpstr>
      <vt:lpstr>   </vt:lpstr>
      <vt:lpstr> Médicaments qui altèrent le microbiote</vt:lpstr>
      <vt:lpstr>Médicaments qui altèrent le microbiote</vt:lpstr>
      <vt:lpstr>De nombreux médicaments impactent le microbiote,</vt:lpstr>
      <vt:lpstr>La restauration du microbiote</vt:lpstr>
      <vt:lpstr>L’exercice physique, protecteur du microbiote</vt:lpstr>
      <vt:lpstr>Stress chronique et microbiote</vt:lpstr>
      <vt:lpstr>Modulation du microbiote dans le syndrome métabolique et le diabète </vt:lpstr>
      <vt:lpstr>Prébiotiques, les fertiliseurs de l’intestin</vt:lpstr>
      <vt:lpstr>Prébiotiques, les fertiliseurs de l’intestin</vt:lpstr>
      <vt:lpstr>Prébiotiques- Galactooligosaccharides</vt:lpstr>
      <vt:lpstr>Prébiotiques- Fructooligosaccharides</vt:lpstr>
      <vt:lpstr>Prébiotiques- Inuline-Type Fructans</vt:lpstr>
      <vt:lpstr>Prébiotiques- PHGG</vt:lpstr>
      <vt:lpstr>Les probiotiques</vt:lpstr>
      <vt:lpstr>Probiotiques et obésité</vt:lpstr>
      <vt:lpstr>Probiotiques dans le diabète de type 2</vt:lpstr>
      <vt:lpstr>Probiotiques dans le syndrome métabolique</vt:lpstr>
      <vt:lpstr>NGP (New generation probiotic) Akkermansia muciniphila,   </vt:lpstr>
      <vt:lpstr>Probiotiques Akkermansia dans le syndrome métabolique</vt:lpstr>
      <vt:lpstr>Les transplantations fécales (FMT) et obésité</vt:lpstr>
      <vt:lpstr>Lien étroit entre obésité et microbiote</vt:lpstr>
      <vt:lpstr>Transplantation fécale et syndrome métabolique</vt:lpstr>
      <vt:lpstr>Transplantation fécale et syndrome métabolique</vt:lpstr>
      <vt:lpstr>Transplantation fécale et diabète</vt:lpstr>
      <vt:lpstr>Les postbiotiques</vt:lpstr>
      <vt:lpstr>Les postbiotiques contre l’obésité</vt:lpstr>
      <vt:lpstr>De la transplantation fécale aux postbiotiques, le futur de la FMT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Approche holistique  des troubles digestifs entre science et intuition</dc:title>
  <dc:creator>Antonello D'Oro</dc:creator>
  <cp:lastModifiedBy>Künzli Isabelle</cp:lastModifiedBy>
  <cp:revision>517</cp:revision>
  <dcterms:created xsi:type="dcterms:W3CDTF">2018-02-13T09:28:19Z</dcterms:created>
  <dcterms:modified xsi:type="dcterms:W3CDTF">2024-11-13T07:03:57Z</dcterms:modified>
</cp:coreProperties>
</file>