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0.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096975925" r:id="rId2"/>
    <p:sldId id="2096975927" r:id="rId3"/>
    <p:sldId id="2147481568" r:id="rId4"/>
    <p:sldId id="2147481563" r:id="rId5"/>
    <p:sldId id="2147481848" r:id="rId6"/>
    <p:sldId id="2147481529" r:id="rId7"/>
    <p:sldId id="2096975913" r:id="rId8"/>
    <p:sldId id="2134805476" r:id="rId9"/>
    <p:sldId id="2096975885" r:id="rId10"/>
    <p:sldId id="2147481562" r:id="rId11"/>
    <p:sldId id="2147481858" r:id="rId12"/>
    <p:sldId id="2147481859" r:id="rId13"/>
    <p:sldId id="2147481845" r:id="rId14"/>
    <p:sldId id="2096975928" r:id="rId15"/>
    <p:sldId id="283" r:id="rId16"/>
    <p:sldId id="2147375269" r:id="rId17"/>
    <p:sldId id="2147375132" r:id="rId18"/>
    <p:sldId id="2147375325" r:id="rId19"/>
    <p:sldId id="2147481863" r:id="rId20"/>
    <p:sldId id="2147481864" r:id="rId21"/>
    <p:sldId id="2147375171" r:id="rId22"/>
    <p:sldId id="2096975892" r:id="rId23"/>
    <p:sldId id="2134805471" r:id="rId24"/>
    <p:sldId id="2147375273" r:id="rId25"/>
    <p:sldId id="2147481866" r:id="rId26"/>
    <p:sldId id="2147481560" r:id="rId27"/>
    <p:sldId id="2147481557" r:id="rId28"/>
    <p:sldId id="2147481556" r:id="rId29"/>
    <p:sldId id="2147481865" r:id="rId30"/>
    <p:sldId id="2147481561" r:id="rId31"/>
    <p:sldId id="2147481869" r:id="rId32"/>
    <p:sldId id="2147481870" r:id="rId33"/>
    <p:sldId id="2147481871" r:id="rId34"/>
    <p:sldId id="2147481872" r:id="rId35"/>
    <p:sldId id="2147481549" r:id="rId36"/>
    <p:sldId id="2147481554" r:id="rId37"/>
    <p:sldId id="2147481553" r:id="rId38"/>
    <p:sldId id="2147481550" r:id="rId39"/>
    <p:sldId id="2147481878" r:id="rId40"/>
    <p:sldId id="2147481880" r:id="rId41"/>
    <p:sldId id="2147481879" r:id="rId42"/>
    <p:sldId id="2147481881" r:id="rId43"/>
    <p:sldId id="2147481552" r:id="rId44"/>
    <p:sldId id="2147481874" r:id="rId45"/>
    <p:sldId id="2147481876" r:id="rId46"/>
    <p:sldId id="2147481877" r:id="rId47"/>
    <p:sldId id="2147481555" r:id="rId48"/>
    <p:sldId id="2147481873" r:id="rId49"/>
    <p:sldId id="2147481564" r:id="rId50"/>
    <p:sldId id="2147481558" r:id="rId51"/>
    <p:sldId id="2147481867" r:id="rId52"/>
    <p:sldId id="2134805465" r:id="rId5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5" autoAdjust="0"/>
    <p:restoredTop sz="94660"/>
  </p:normalViewPr>
  <p:slideViewPr>
    <p:cSldViewPr snapToGrid="0">
      <p:cViewPr varScale="1">
        <p:scale>
          <a:sx n="70" d="100"/>
          <a:sy n="70" d="100"/>
        </p:scale>
        <p:origin x="399" y="48"/>
      </p:cViewPr>
      <p:guideLst/>
    </p:cSldViewPr>
  </p:slideViewPr>
  <p:notesTextViewPr>
    <p:cViewPr>
      <p:scale>
        <a:sx n="300" d="100"/>
        <a:sy n="3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3CCC50-1AAE-4ECF-A3F8-2D95FCBA4149}" type="datetimeFigureOut">
              <a:rPr lang="fr-CH" smtClean="0"/>
              <a:t>14.11.2024</a:t>
            </a:fld>
            <a:endParaRPr lang="fr-CH"/>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C7A06-0F22-4F18-B050-88C6C5245E87}" type="slidenum">
              <a:rPr lang="fr-CH" smtClean="0"/>
              <a:t>‹N°›</a:t>
            </a:fld>
            <a:endParaRPr lang="fr-CH"/>
          </a:p>
        </p:txBody>
      </p:sp>
    </p:spTree>
    <p:extLst>
      <p:ext uri="{BB962C8B-B14F-4D97-AF65-F5344CB8AC3E}">
        <p14:creationId xmlns:p14="http://schemas.microsoft.com/office/powerpoint/2010/main" val="575485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pmc.ncbi.nlm.nih.gov/articles/PMC10891568/#B11-pharmaceuticals-17-00199"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mdpi.com/1424-8247/17/2/199#fig_body_display_pharmaceuticals-17-00199-f001"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pmc.ncbi.nlm.nih.gov/articles/PMC10891568/#pharmaceuticals-17-00199-f002"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pmc.ncbi.nlm.nih.gov/articles/PMC10613702/#B31"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s://pmc.ncbi.nlm.nih.gov/articles/PMC10613702/#B34" TargetMode="External"/><Relationship Id="rId5" Type="http://schemas.openxmlformats.org/officeDocument/2006/relationships/hyperlink" Target="https://pmc.ncbi.nlm.nih.gov/articles/PMC10613702/#B29" TargetMode="External"/><Relationship Id="rId4" Type="http://schemas.openxmlformats.org/officeDocument/2006/relationships/hyperlink" Target="https://pmc.ncbi.nlm.nih.gov/articles/PMC10613702/#B39"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8" Type="http://schemas.openxmlformats.org/officeDocument/2006/relationships/hyperlink" Target="https://www-healthline-com.translate.goog/health/drugs/mounjaro?_x_tr_sl=en&amp;_x_tr_tl=fr&amp;_x_tr_hl=fr&amp;_x_tr_pto=rq" TargetMode="External"/><Relationship Id="rId13" Type="http://schemas.openxmlformats.org/officeDocument/2006/relationships/hyperlink" Target="https://www-healthline-com.translate.goog/health-news/how-common-are-glp-1-drugs-like-ozempic-13-of-u-s-adults-have-used-them?_x_tr_sl=en&amp;_x_tr_tl=fr&amp;_x_tr_hl=fr&amp;_x_tr_pto=rq" TargetMode="External"/><Relationship Id="rId3" Type="http://schemas.openxmlformats.org/officeDocument/2006/relationships/hyperlink" Target="https://translate.google.com/website?sl=en&amp;tl=fr&amp;hl=fr&amp;client=rq&amp;u=https://ddw.org/" TargetMode="External"/><Relationship Id="rId7" Type="http://schemas.openxmlformats.org/officeDocument/2006/relationships/hyperlink" Target="https://translate.google.com/website?sl=en&amp;tl=fr&amp;hl=fr&amp;client=rq&amp;u=https://www.ncbi.nlm.nih.gov/pmc/articles/PMC9268041/" TargetMode="External"/><Relationship Id="rId12" Type="http://schemas.openxmlformats.org/officeDocument/2006/relationships/hyperlink" Target="https://www-healthline-com.translate.goog/health-news/fda-updates-ozempic-label-to-include-blocked-intestines-as-potential-side-effect?_x_tr_sl=en&amp;_x_tr_tl=fr&amp;_x_tr_hl=fr&amp;_x_tr_pto=rq" TargetMode="External"/><Relationship Id="rId2" Type="http://schemas.openxmlformats.org/officeDocument/2006/relationships/slide" Target="../slides/slide47.xml"/><Relationship Id="rId1" Type="http://schemas.openxmlformats.org/officeDocument/2006/relationships/notesMaster" Target="../notesMasters/notesMaster1.xml"/><Relationship Id="rId6" Type="http://schemas.openxmlformats.org/officeDocument/2006/relationships/hyperlink" Target="https://www-healthline-com.translate.goog/health/drugs/wegovy?_x_tr_sl=en&amp;_x_tr_tl=fr&amp;_x_tr_hl=fr&amp;_x_tr_pto=rq" TargetMode="External"/><Relationship Id="rId11" Type="http://schemas.openxmlformats.org/officeDocument/2006/relationships/hyperlink" Target="https://www-healthline-com.translate.goog/health/acute-pancreatitis?_x_tr_sl=en&amp;_x_tr_tl=fr&amp;_x_tr_hl=fr&amp;_x_tr_pto=rq" TargetMode="External"/><Relationship Id="rId5" Type="http://schemas.openxmlformats.org/officeDocument/2006/relationships/hyperlink" Target="https://www-healthline-com.translate.goog/health/drugs/ozempic?_x_tr_sl=en&amp;_x_tr_tl=fr&amp;_x_tr_hl=fr&amp;_x_tr_pto=rq" TargetMode="External"/><Relationship Id="rId10" Type="http://schemas.openxmlformats.org/officeDocument/2006/relationships/hyperlink" Target="https://translate.google.com/website?sl=en&amp;tl=fr&amp;hl=fr&amp;client=rq&amp;u=https://medlineplus.gov/ency/article/000260.htm" TargetMode="External"/><Relationship Id="rId4" Type="http://schemas.openxmlformats.org/officeDocument/2006/relationships/hyperlink" Target="https://www-healthline-com.translate.goog/health/weight-loss/glp1-for-weight-loss?_x_tr_sl=en&amp;_x_tr_tl=fr&amp;_x_tr_hl=fr&amp;_x_tr_pto=rq" TargetMode="External"/><Relationship Id="rId9" Type="http://schemas.openxmlformats.org/officeDocument/2006/relationships/hyperlink" Target="https://www-healthline-com.translate.goog/health/drugs/zepbound?_x_tr_sl=en&amp;_x_tr_tl=fr&amp;_x_tr_hl=fr&amp;_x_tr_pto=rq"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translate.google.com/website?sl=en&amp;tl=fr&amp;hl=fr&amp;client=rq&amp;u=https://directory.ku.edu/details/AU5CeEBCYU2MFUAcmw-o2Q"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L’année 2023 va être une année qui restera dans notre mémoire comme l’année le plus importante dans la prise en charge de l’obésité. Plusieurs médicaments sont en voie de développements d’autres qui sont déjà passe la phase 3 et qui sont utilisés et plusieurs études qui vont éclaircir les choses sur la mortalité de l’obésité. </a:t>
            </a:r>
          </a:p>
          <a:p>
            <a:r>
              <a:rPr lang="fr-FR" dirty="0"/>
              <a:t>Mais si nous voulons changer les perspectives dans la prise en charge de l’obésité il faut aussi changer notre attitude vis-à-vis à l’individu qui vit avec l’obésité. </a:t>
            </a:r>
          </a:p>
          <a:p>
            <a:r>
              <a:rPr lang="fr-FR" dirty="0"/>
              <a:t>A été </a:t>
            </a:r>
            <a:r>
              <a:rPr lang="fr-FR" dirty="0" err="1"/>
              <a:t>declarée</a:t>
            </a:r>
            <a:r>
              <a:rPr lang="fr-FR" dirty="0"/>
              <a:t> comme maladie mais la personne concernée est-ce qu’elle est prise en charge comme une personne porteur d’une maladie chronique ? </a:t>
            </a:r>
            <a:endParaRPr lang="fr-CH" dirty="0"/>
          </a:p>
        </p:txBody>
      </p:sp>
      <p:sp>
        <p:nvSpPr>
          <p:cNvPr id="4" name="Espace réservé du numéro de diapositive 3"/>
          <p:cNvSpPr>
            <a:spLocks noGrp="1"/>
          </p:cNvSpPr>
          <p:nvPr>
            <p:ph type="sldNum" sz="quarter" idx="5"/>
          </p:nvPr>
        </p:nvSpPr>
        <p:spPr/>
        <p:txBody>
          <a:bodyPr/>
          <a:lstStyle/>
          <a:p>
            <a:fld id="{6D3E3CC1-B46E-43EE-97DF-436F8FBA3E42}" type="slidenum">
              <a:rPr lang="fr-CH" smtClean="0"/>
              <a:t>1</a:t>
            </a:fld>
            <a:endParaRPr lang="fr-CH"/>
          </a:p>
        </p:txBody>
      </p:sp>
    </p:spTree>
    <p:extLst>
      <p:ext uri="{BB962C8B-B14F-4D97-AF65-F5344CB8AC3E}">
        <p14:creationId xmlns:p14="http://schemas.microsoft.com/office/powerpoint/2010/main" val="1782666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58C18D3E-72B7-4C5E-B653-3EEE18AB3C17}" type="slidenum">
              <a:rPr lang="fr-CH" smtClean="0"/>
              <a:t>2</a:t>
            </a:fld>
            <a:endParaRPr lang="fr-CH"/>
          </a:p>
        </p:txBody>
      </p:sp>
    </p:spTree>
    <p:extLst>
      <p:ext uri="{BB962C8B-B14F-4D97-AF65-F5344CB8AC3E}">
        <p14:creationId xmlns:p14="http://schemas.microsoft.com/office/powerpoint/2010/main" val="2084561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Poids Hba1c </a:t>
            </a:r>
            <a:r>
              <a:rPr lang="fr-FR" dirty="0" err="1"/>
              <a:t>Sattar</a:t>
            </a:r>
            <a:r>
              <a:rPr lang="fr-FR" dirty="0"/>
              <a:t> CV </a:t>
            </a:r>
            <a:r>
              <a:rPr lang="fr-FR" dirty="0" err="1"/>
              <a:t>whilst</a:t>
            </a:r>
            <a:r>
              <a:rPr lang="fr-FR" dirty="0"/>
              <a:t> </a:t>
            </a:r>
            <a:r>
              <a:rPr lang="fr-FR" dirty="0" err="1"/>
              <a:t>waiting</a:t>
            </a:r>
            <a:r>
              <a:rPr lang="fr-FR" dirty="0"/>
              <a:t> for CVOT and </a:t>
            </a:r>
            <a:r>
              <a:rPr lang="fr-FR" dirty="0" err="1"/>
              <a:t>studies</a:t>
            </a:r>
            <a:r>
              <a:rPr lang="fr-FR" dirty="0"/>
              <a:t> validations for </a:t>
            </a:r>
            <a:r>
              <a:rPr lang="fr-FR" dirty="0" err="1"/>
              <a:t>other</a:t>
            </a:r>
            <a:r>
              <a:rPr lang="fr-FR" dirty="0"/>
              <a:t> complications </a:t>
            </a:r>
            <a:r>
              <a:rPr lang="fr-FR" dirty="0" err="1"/>
              <a:t>including</a:t>
            </a:r>
            <a:r>
              <a:rPr lang="fr-FR" dirty="0"/>
              <a:t> addictions </a:t>
            </a:r>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3</a:t>
            </a:fld>
            <a:endParaRPr lang="fr-CH"/>
          </a:p>
        </p:txBody>
      </p:sp>
    </p:spTree>
    <p:extLst>
      <p:ext uri="{BB962C8B-B14F-4D97-AF65-F5344CB8AC3E}">
        <p14:creationId xmlns:p14="http://schemas.microsoft.com/office/powerpoint/2010/main" val="3984239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360"/>
              </a:spcBef>
              <a:spcAft>
                <a:spcPct val="0"/>
              </a:spcAft>
              <a:buClrTx/>
              <a:buSzTx/>
              <a:buFont typeface="Arial" panose="020B0604020202020204" pitchFamily="34" charset="0"/>
              <a:buNone/>
              <a:tabLst/>
              <a:defRPr/>
            </a:pPr>
            <a:r>
              <a:rPr kumimoji="0" lang="en-US" sz="1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Speaker Noted  </a:t>
            </a:r>
          </a:p>
          <a:p>
            <a:pPr>
              <a:spcBef>
                <a:spcPts val="360"/>
              </a:spcBef>
              <a:defRPr/>
            </a:pPr>
            <a:r>
              <a:rPr lang="en-US" b="0" i="0" dirty="0">
                <a:effectLst/>
                <a:latin typeface="Arial" panose="020B0604020202020204" pitchFamily="34" charset="0"/>
              </a:rPr>
              <a:t>Present slide content and review key messages with the audience</a:t>
            </a:r>
            <a:r>
              <a:rPr lang="en-US" dirty="0"/>
              <a:t> </a:t>
            </a:r>
          </a:p>
          <a:p>
            <a:pPr marL="0" indent="0">
              <a:spcBef>
                <a:spcPts val="360"/>
              </a:spcBef>
              <a:buNone/>
              <a:defRPr/>
            </a:pPr>
            <a:endParaRPr lang="en-US" dirty="0"/>
          </a:p>
          <a:p>
            <a:pPr marL="0" indent="0">
              <a:spcBef>
                <a:spcPts val="360"/>
              </a:spcBef>
              <a:buNone/>
            </a:pPr>
            <a:r>
              <a:rPr lang="en-US" sz="1000" b="1" dirty="0"/>
              <a:t>Key Messages</a:t>
            </a:r>
          </a:p>
          <a:p>
            <a:pPr marL="17145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dirty="0"/>
              <a:t>57.8% of the world’s adult population (3.3 billion people) will be living with obesity </a:t>
            </a:r>
            <a:r>
              <a:rPr lang="en-US" sz="1000" kern="1200" dirty="0">
                <a:latin typeface="Arial" panose="020B0604020202020204" pitchFamily="34" charset="0"/>
                <a:cs typeface="Arial" panose="020B0604020202020204" pitchFamily="34" charset="0"/>
              </a:rPr>
              <a:t>(BMI ≥30 kg/m</a:t>
            </a:r>
            <a:r>
              <a:rPr lang="en-US" sz="1000" kern="1200" baseline="30000" dirty="0">
                <a:latin typeface="Arial" panose="020B0604020202020204" pitchFamily="34" charset="0"/>
                <a:cs typeface="Arial" panose="020B0604020202020204" pitchFamily="34" charset="0"/>
              </a:rPr>
              <a:t>2</a:t>
            </a:r>
            <a:r>
              <a:rPr lang="en-US" sz="1000" kern="1200" dirty="0">
                <a:latin typeface="Arial" panose="020B0604020202020204" pitchFamily="34" charset="0"/>
                <a:cs typeface="Arial" panose="020B0604020202020204" pitchFamily="34" charset="0"/>
              </a:rPr>
              <a:t>) by 2030</a:t>
            </a:r>
            <a:r>
              <a:rPr lang="en-US" baseline="30000" dirty="0"/>
              <a:t>1</a:t>
            </a:r>
            <a:endParaRPr lang="en-US" sz="1000" kern="1200" dirty="0">
              <a:latin typeface="Arial" panose="020B0604020202020204" pitchFamily="34" charset="0"/>
              <a:cs typeface="Arial" panose="020B0604020202020204" pitchFamily="34" charset="0"/>
            </a:endParaRPr>
          </a:p>
          <a:p>
            <a:pPr marL="17145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dirty="0"/>
              <a:t>In 2015, 603.7 million adults were living with obesity worldwide </a:t>
            </a:r>
            <a:r>
              <a:rPr lang="en-US" sz="1000" kern="1200" dirty="0">
                <a:latin typeface="Arial" panose="020B0604020202020204" pitchFamily="34" charset="0"/>
                <a:cs typeface="Arial" panose="020B0604020202020204" pitchFamily="34" charset="0"/>
              </a:rPr>
              <a:t>(BMI ≥30 kg/m</a:t>
            </a:r>
            <a:r>
              <a:rPr lang="en-US" sz="1000" kern="1200" baseline="30000" dirty="0">
                <a:latin typeface="Arial" panose="020B0604020202020204" pitchFamily="34" charset="0"/>
                <a:cs typeface="Arial" panose="020B0604020202020204" pitchFamily="34" charset="0"/>
              </a:rPr>
              <a:t>2</a:t>
            </a:r>
            <a:r>
              <a:rPr lang="en-US" sz="1000" kern="1200" dirty="0">
                <a:latin typeface="Arial" panose="020B0604020202020204" pitchFamily="34" charset="0"/>
                <a:cs typeface="Arial" panose="020B0604020202020204" pitchFamily="34" charset="0"/>
              </a:rPr>
              <a:t>)</a:t>
            </a:r>
            <a:r>
              <a:rPr lang="en-US" baseline="30000" dirty="0"/>
              <a:t>1,2</a:t>
            </a:r>
            <a:br>
              <a:rPr lang="en-US" sz="1000" kern="1200" dirty="0">
                <a:latin typeface="Arial" panose="020B0604020202020204" pitchFamily="34" charset="0"/>
                <a:cs typeface="Arial" panose="020B0604020202020204" pitchFamily="34" charset="0"/>
              </a:rPr>
            </a:br>
            <a:endParaRPr lang="en-US" dirty="0"/>
          </a:p>
          <a:p>
            <a:pPr marL="266700" marR="0" lvl="1" indent="-266700" algn="l" defTabSz="914400" rtl="0" eaLnBrk="0" fontAlgn="base" latinLnBrk="0" hangingPunct="0">
              <a:lnSpc>
                <a:spcPct val="100000"/>
              </a:lnSpc>
              <a:spcBef>
                <a:spcPts val="360"/>
              </a:spcBef>
              <a:spcAft>
                <a:spcPct val="0"/>
              </a:spcAft>
              <a:buClrTx/>
              <a:buSzTx/>
              <a:buFont typeface="Arial" panose="020B0604020202020204" pitchFamily="34" charset="0"/>
              <a:buNone/>
              <a:tabLst/>
              <a:defRPr/>
            </a:pPr>
            <a:r>
              <a:rPr kumimoji="0" lang="en-US" sz="1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References</a:t>
            </a:r>
            <a:endParaRPr kumimoji="0" lang="en-US" sz="1000" b="0" i="0" u="none" strike="noStrike" kern="1200" cap="none" spc="0" normalizeH="0" baseline="0" noProof="0" dirty="0">
              <a:ln>
                <a:noFill/>
              </a:ln>
              <a:effectLst/>
              <a:uLnTx/>
              <a:uFillTx/>
              <a:latin typeface="Arial" charset="0"/>
              <a:cs typeface="+mn-cs"/>
            </a:endParaRPr>
          </a:p>
          <a:p>
            <a:pPr marL="227013" lvl="1" indent="-227013">
              <a:spcBef>
                <a:spcPts val="360"/>
              </a:spcBef>
              <a:buFont typeface="+mj-lt"/>
              <a:buAutoNum type="arabicPeriod"/>
              <a:defRPr/>
            </a:pPr>
            <a:r>
              <a:rPr kumimoji="0" lang="en-US" sz="1000" b="0" i="0" u="none" strike="noStrike" kern="1200" cap="none" spc="-20" normalizeH="0" baseline="0" noProof="0" dirty="0">
                <a:ln>
                  <a:noFill/>
                </a:ln>
                <a:effectLst/>
                <a:uLnTx/>
                <a:uFillTx/>
                <a:latin typeface="Arial" panose="020B0604020202020204"/>
                <a:ea typeface="+mn-ea"/>
                <a:cs typeface="Arial" panose="020B0604020202020204" pitchFamily="34" charset="0"/>
              </a:rPr>
              <a:t>Kelly T, Yang W, Chen C-S, et al. Global burden of obesity in 2005 and projections to 2030. </a:t>
            </a:r>
            <a:r>
              <a:rPr kumimoji="0" lang="en-US" sz="1000" b="0" i="1" u="none" strike="noStrike" kern="1200" cap="none" spc="-20" normalizeH="0" baseline="0" noProof="0" dirty="0">
                <a:ln>
                  <a:noFill/>
                </a:ln>
                <a:effectLst/>
                <a:uLnTx/>
                <a:uFillTx/>
                <a:latin typeface="Arial" panose="020B0604020202020204"/>
                <a:ea typeface="+mn-ea"/>
                <a:cs typeface="Arial" panose="020B0604020202020204" pitchFamily="34" charset="0"/>
              </a:rPr>
              <a:t>Int J </a:t>
            </a:r>
            <a:r>
              <a:rPr kumimoji="0" lang="en-US" sz="1000" b="0" i="1" u="none" strike="noStrike" kern="1200" cap="none" spc="-20" normalizeH="0" baseline="0" noProof="0" dirty="0" err="1">
                <a:ln>
                  <a:noFill/>
                </a:ln>
                <a:effectLst/>
                <a:uLnTx/>
                <a:uFillTx/>
                <a:latin typeface="Arial" panose="020B0604020202020204"/>
                <a:ea typeface="+mn-ea"/>
                <a:cs typeface="Arial" panose="020B0604020202020204" pitchFamily="34" charset="0"/>
              </a:rPr>
              <a:t>Obes</a:t>
            </a:r>
            <a:r>
              <a:rPr kumimoji="0" lang="en-US" sz="1000" b="0" i="0" u="none" strike="noStrike" kern="1200" cap="none" spc="-20" normalizeH="0" baseline="0" noProof="0" dirty="0">
                <a:ln>
                  <a:noFill/>
                </a:ln>
                <a:effectLst/>
                <a:uLnTx/>
                <a:uFillTx/>
                <a:latin typeface="Arial" panose="020B0604020202020204"/>
                <a:ea typeface="+mn-ea"/>
                <a:cs typeface="Arial" panose="020B0604020202020204" pitchFamily="34" charset="0"/>
              </a:rPr>
              <a:t>. 2008;(32):1431-1437. </a:t>
            </a:r>
          </a:p>
          <a:p>
            <a:pPr marL="227013" lvl="1" indent="-227013">
              <a:spcBef>
                <a:spcPts val="360"/>
              </a:spcBef>
              <a:buFont typeface="+mj-lt"/>
              <a:buAutoNum type="arabicPeriod"/>
              <a:defRPr/>
            </a:pPr>
            <a:r>
              <a:rPr kumimoji="0" lang="en-US" sz="1000" b="0" i="0" u="none" strike="noStrike" kern="1200" cap="none" spc="-20" normalizeH="0" baseline="0" noProof="0" dirty="0">
                <a:ln>
                  <a:noFill/>
                </a:ln>
                <a:effectLst/>
                <a:uLnTx/>
                <a:uFillTx/>
                <a:latin typeface="Arial" panose="020B0604020202020204"/>
                <a:ea typeface="+mn-ea"/>
                <a:cs typeface="Arial" panose="020B0604020202020204" pitchFamily="34" charset="0"/>
              </a:rPr>
              <a:t>GBD 2015 Obesity Collaborators. Health effects of overweight and obesity in 195 countries over </a:t>
            </a:r>
            <a:br>
              <a:rPr kumimoji="0" lang="en-US" sz="1000" b="0" i="0" u="none" strike="noStrike" kern="1200" cap="none" spc="-20" normalizeH="0" baseline="0" noProof="0" dirty="0">
                <a:ln>
                  <a:noFill/>
                </a:ln>
                <a:effectLst/>
                <a:uLnTx/>
                <a:uFillTx/>
                <a:latin typeface="Arial" panose="020B0604020202020204"/>
                <a:ea typeface="+mn-ea"/>
                <a:cs typeface="Arial" panose="020B0604020202020204" pitchFamily="34" charset="0"/>
              </a:rPr>
            </a:br>
            <a:r>
              <a:rPr kumimoji="0" lang="en-US" sz="1000" b="0" i="0" u="none" strike="noStrike" kern="1200" cap="none" spc="-20" normalizeH="0" baseline="0" noProof="0" dirty="0">
                <a:ln>
                  <a:noFill/>
                </a:ln>
                <a:effectLst/>
                <a:uLnTx/>
                <a:uFillTx/>
                <a:latin typeface="Arial" panose="020B0604020202020204"/>
                <a:ea typeface="+mn-ea"/>
                <a:cs typeface="Arial" panose="020B0604020202020204" pitchFamily="34" charset="0"/>
              </a:rPr>
              <a:t>25 years. </a:t>
            </a:r>
            <a:r>
              <a:rPr kumimoji="0" lang="en-US" sz="1000" b="0" i="1" u="none" strike="noStrike" kern="1200" cap="none" spc="-20" normalizeH="0" baseline="0" noProof="0" dirty="0">
                <a:ln>
                  <a:noFill/>
                </a:ln>
                <a:effectLst/>
                <a:uLnTx/>
                <a:uFillTx/>
                <a:latin typeface="Arial" panose="020B0604020202020204"/>
                <a:ea typeface="+mn-ea"/>
                <a:cs typeface="Arial" panose="020B0604020202020204" pitchFamily="34" charset="0"/>
              </a:rPr>
              <a:t>N Engl J Med</a:t>
            </a:r>
            <a:r>
              <a:rPr kumimoji="0" lang="en-US" sz="1000" b="0" i="0" u="none" strike="noStrike" kern="1200" cap="none" spc="-20" normalizeH="0" baseline="0" noProof="0" dirty="0">
                <a:ln>
                  <a:noFill/>
                </a:ln>
                <a:effectLst/>
                <a:uLnTx/>
                <a:uFillTx/>
                <a:latin typeface="Arial" panose="020B0604020202020204"/>
                <a:ea typeface="+mn-ea"/>
                <a:cs typeface="Arial" panose="020B0604020202020204" pitchFamily="34" charset="0"/>
              </a:rPr>
              <a:t>. 2017;377(1):13-27.</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04763E8-F874-45DB-9675-3B44A1B183E7}"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49535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fr-CH" sz="1800" b="0" i="0" u="none" strike="noStrike" baseline="0" dirty="0">
                <a:solidFill>
                  <a:srgbClr val="000000"/>
                </a:solidFill>
                <a:latin typeface="AdvOT1ef757c0"/>
              </a:rPr>
              <a:t>The</a:t>
            </a:r>
          </a:p>
          <a:p>
            <a:pPr algn="l"/>
            <a:r>
              <a:rPr lang="en-US" sz="1800" b="0" i="0" u="none" strike="noStrike" baseline="0" dirty="0">
                <a:solidFill>
                  <a:srgbClr val="000000"/>
                </a:solidFill>
                <a:latin typeface="AdvOT1ef757c0"/>
              </a:rPr>
              <a:t>World Health Organization reports that obesity has become</a:t>
            </a:r>
          </a:p>
          <a:p>
            <a:pPr algn="l"/>
            <a:r>
              <a:rPr lang="en-US" sz="1800" b="0" i="0" u="none" strike="noStrike" baseline="0" dirty="0">
                <a:solidFill>
                  <a:srgbClr val="000000"/>
                </a:solidFill>
                <a:latin typeface="AdvOT1ef757c0"/>
              </a:rPr>
              <a:t>the disease with the highest complication mortality rate, with</a:t>
            </a:r>
          </a:p>
          <a:p>
            <a:pPr algn="l"/>
            <a:r>
              <a:rPr lang="en-US" sz="1800" b="0" i="0" u="none" strike="noStrike" baseline="0" dirty="0">
                <a:solidFill>
                  <a:srgbClr val="000000"/>
                </a:solidFill>
                <a:latin typeface="AdvOT1ef757c0"/>
              </a:rPr>
              <a:t>about 5 million fatalities from diabetes, cancer and other diseases</a:t>
            </a:r>
          </a:p>
          <a:p>
            <a:pPr algn="l"/>
            <a:r>
              <a:rPr lang="en-US" sz="1800" b="0" i="0" u="none" strike="noStrike" baseline="0" dirty="0">
                <a:solidFill>
                  <a:srgbClr val="000000"/>
                </a:solidFill>
                <a:latin typeface="AdvOT1ef757c0"/>
              </a:rPr>
              <a:t>due to a BMI higher than optimal in 2019</a:t>
            </a:r>
            <a:r>
              <a:rPr lang="en-US" sz="1800" b="0" i="0" u="none" strike="noStrike" baseline="0" dirty="0">
                <a:solidFill>
                  <a:srgbClr val="0000FF"/>
                </a:solidFill>
                <a:latin typeface="AdvOT1ef757c0"/>
              </a:rPr>
              <a:t>4</a:t>
            </a:r>
            <a:r>
              <a:rPr lang="en-US" sz="1800" b="0" i="0" u="none" strike="noStrike" baseline="0" dirty="0">
                <a:solidFill>
                  <a:srgbClr val="000000"/>
                </a:solidFill>
                <a:latin typeface="AdvOT1ef757c0"/>
              </a:rPr>
              <a:t>.</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763E8-F874-45DB-9675-3B44A1B183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685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fld id="{A16CFAD1-D197-4A88-B173-A6412E995EE5}" type="slidenum">
              <a:rPr lang="en-GB" smtClean="0"/>
              <a:t>7</a:t>
            </a:fld>
            <a:endParaRPr lang="en-GB"/>
          </a:p>
        </p:txBody>
      </p:sp>
    </p:spTree>
    <p:extLst>
      <p:ext uri="{BB962C8B-B14F-4D97-AF65-F5344CB8AC3E}">
        <p14:creationId xmlns:p14="http://schemas.microsoft.com/office/powerpoint/2010/main" val="3944391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lvl="0" indent="-171450">
              <a:lnSpc>
                <a:spcPct val="107000"/>
              </a:lnSpc>
              <a:buFont typeface="Arial" panose="020B0604020202020204" pitchFamily="34" charset="0"/>
              <a:buChar char="•"/>
              <a:defRPr/>
            </a:pPr>
            <a:endParaRPr lang="en-GB" sz="1000" dirty="0">
              <a:solidFill>
                <a:srgbClr val="002060"/>
              </a:solidFill>
              <a:latin typeface="Apis For Office" panose="020B0504010101010104" pitchFamily="34" charset="0"/>
              <a:ea typeface="Apis For Office" panose="020B0504010101010104" pitchFamily="34" charset="0"/>
            </a:endParaRPr>
          </a:p>
        </p:txBody>
      </p:sp>
      <p:sp>
        <p:nvSpPr>
          <p:cNvPr id="2" name="Slide Number Placeholder 1"/>
          <p:cNvSpPr>
            <a:spLocks noGrp="1"/>
          </p:cNvSpPr>
          <p:nvPr>
            <p:ph type="sldNum" sz="quarter" idx="10"/>
          </p:nvPr>
        </p:nvSpPr>
        <p:spPr/>
        <p:txBody>
          <a:bodyPr/>
          <a:lstStyle/>
          <a:p>
            <a:pPr marL="0" marR="0" lvl="0" indent="0" algn="r" defTabSz="685273" rtl="0" eaLnBrk="1" fontAlgn="auto" latinLnBrk="0" hangingPunct="1">
              <a:lnSpc>
                <a:spcPct val="100000"/>
              </a:lnSpc>
              <a:spcBef>
                <a:spcPct val="0"/>
              </a:spcBef>
              <a:spcAft>
                <a:spcPct val="0"/>
              </a:spcAft>
              <a:buClrTx/>
              <a:buSzTx/>
              <a:buFontTx/>
              <a:buNone/>
              <a:defRPr/>
            </a:pPr>
            <a:fld id="{545274C7-3C95-4AD2-8A35-8F8F3ED72724}" type="slidenum">
              <a:rPr kumimoji="0" lang="en-GB" sz="1200" b="0" i="0" u="none" strike="noStrike" kern="1200" cap="none" spc="0" normalizeH="0" baseline="0" noProof="0" smtClean="0">
                <a:ln>
                  <a:noFill/>
                </a:ln>
                <a:solidFill>
                  <a:prstClr val="black"/>
                </a:solidFill>
                <a:effectLst/>
                <a:uLnTx/>
                <a:uFillTx/>
                <a:ea typeface="+mn-ea"/>
                <a:cs typeface="+mn-cs"/>
              </a:rPr>
              <a:pPr marL="0" marR="0" lvl="0" indent="0" algn="r" defTabSz="685273" rtl="0" eaLnBrk="1" fontAlgn="auto" latinLnBrk="0" hangingPunct="1">
                <a:lnSpc>
                  <a:spcPct val="100000"/>
                </a:lnSpc>
                <a:spcBef>
                  <a:spcPct val="0"/>
                </a:spcBef>
                <a:spcAft>
                  <a:spcPct val="0"/>
                </a:spcAft>
                <a:buClrTx/>
                <a:buSzTx/>
                <a:buFontTx/>
                <a:buNone/>
                <a:defRPr/>
              </a:pPr>
              <a:t>8</a:t>
            </a:fld>
            <a:endParaRPr kumimoji="0" lang="en-GB"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566504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000" dirty="0">
              <a:solidFill>
                <a:srgbClr val="002060"/>
              </a:solidFill>
              <a:latin typeface="Apis For Office" panose="020B0504010101010104" pitchFamily="34" charset="0"/>
              <a:ea typeface="Apis For Office" panose="020B0504010101010104" pitchFamily="34" charset="0"/>
            </a:endParaRPr>
          </a:p>
        </p:txBody>
      </p:sp>
      <p:sp>
        <p:nvSpPr>
          <p:cNvPr id="4" name="Slide Number Placeholder 3"/>
          <p:cNvSpPr>
            <a:spLocks noGrp="1"/>
          </p:cNvSpPr>
          <p:nvPr>
            <p:ph type="sldNum" sz="quarter" idx="5"/>
          </p:nvPr>
        </p:nvSpPr>
        <p:spPr/>
        <p:txBody>
          <a:bodyPr/>
          <a:lstStyle/>
          <a:p>
            <a:pPr>
              <a:defRPr/>
            </a:pPr>
            <a:fld id="{38095E70-43D7-4671-A82F-BEEFF3A32C6E}" type="slidenum">
              <a:rPr lang="en-GB" smtClean="0"/>
              <a:pPr>
                <a:defRPr/>
              </a:pPr>
              <a:t>9</a:t>
            </a:fld>
            <a:endParaRPr lang="en-GB"/>
          </a:p>
        </p:txBody>
      </p:sp>
    </p:spTree>
    <p:extLst>
      <p:ext uri="{BB962C8B-B14F-4D97-AF65-F5344CB8AC3E}">
        <p14:creationId xmlns:p14="http://schemas.microsoft.com/office/powerpoint/2010/main" val="2871607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latin typeface="Calibri" panose="020F0502020204030204" pitchFamily="34" charset="0"/>
              <a:ea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10"/>
          </p:nvPr>
        </p:nvSpPr>
        <p:spPr/>
        <p:txBody>
          <a:bodyPr/>
          <a:lstStyle/>
          <a:p>
            <a:fld id="{A16CFAD1-D197-4A88-B173-A6412E995EE5}" type="slidenum">
              <a:rPr lang="en-GB" smtClean="0"/>
              <a:t>10</a:t>
            </a:fld>
            <a:endParaRPr lang="en-GB"/>
          </a:p>
        </p:txBody>
      </p:sp>
    </p:spTree>
    <p:extLst>
      <p:ext uri="{BB962C8B-B14F-4D97-AF65-F5344CB8AC3E}">
        <p14:creationId xmlns:p14="http://schemas.microsoft.com/office/powerpoint/2010/main" val="4004558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D60A3-CD1D-1698-EDA0-060628117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30739-C329-22E2-FFAC-0A8F20F043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EFED2D-44B5-EA0B-BE5D-5185B6DE50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AA2184-7874-E60F-FE49-1E2B3CF434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46E04F-B2EA-4378-9757-12ED94357AD9}"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2761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0EFBE-826B-8946-75B2-46C2675360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EEE75-5432-51B8-B2FB-473E78FFF3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CB86E0-EFAB-910D-DF4F-A7AB4B1EB6E4}"/>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9D78541E-D950-DAB7-0CBD-DBF367D865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46E04F-B2EA-4378-9757-12ED94357AD9}"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3402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800"/>
          </a:p>
        </p:txBody>
      </p:sp>
      <p:sp>
        <p:nvSpPr>
          <p:cNvPr id="4" name="Foliennummernplatzhalt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4EA4496-0B9D-469B-A9AA-62A6882567B8}" type="slidenum">
              <a:rPr kumimoji="0" lang="de-DE"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de-DE"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155351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100" b="0" i="0" dirty="0">
                <a:solidFill>
                  <a:srgbClr val="333333"/>
                </a:solidFill>
                <a:effectLst/>
                <a:latin typeface="proxima-nova"/>
              </a:rPr>
              <a:t>Les agonistes des récepteurs du peptide-1 apparenté au glucagon (GLP-1RAs) et plus récemment les </a:t>
            </a:r>
            <a:r>
              <a:rPr lang="fr-FR" sz="1100" b="0" i="0" dirty="0" err="1">
                <a:solidFill>
                  <a:srgbClr val="333333"/>
                </a:solidFill>
                <a:effectLst/>
                <a:latin typeface="proxima-nova"/>
              </a:rPr>
              <a:t>Twin-Cretins</a:t>
            </a:r>
            <a:r>
              <a:rPr lang="fr-FR" sz="1100" b="0" i="0" dirty="0">
                <a:solidFill>
                  <a:srgbClr val="333333"/>
                </a:solidFill>
                <a:effectLst/>
                <a:latin typeface="proxima-nova"/>
              </a:rPr>
              <a:t> (GLP+GIP) sont fréquemment utilisés chez les patients atteints de diabète et d'obésité associée. Leur utilisation augmente en partie sur la base des recommandations de l'ADA et de l'EASD en raison des comorbidités associées</a:t>
            </a:r>
            <a:endParaRPr lang="fr-CH" sz="900" dirty="0">
              <a:latin typeface="Calibri" panose="020F0502020204030204" pitchFamily="34" charset="0"/>
              <a:ea typeface="Calibri" panose="020F0502020204030204" pitchFamily="34" charset="0"/>
              <a:cs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58C18D3E-72B7-4C5E-B653-3EEE18AB3C17}" type="slidenum">
              <a:rPr lang="fr-CH" smtClean="0"/>
              <a:t>14</a:t>
            </a:fld>
            <a:endParaRPr lang="fr-CH"/>
          </a:p>
        </p:txBody>
      </p:sp>
    </p:spTree>
    <p:extLst>
      <p:ext uri="{BB962C8B-B14F-4D97-AF65-F5344CB8AC3E}">
        <p14:creationId xmlns:p14="http://schemas.microsoft.com/office/powerpoint/2010/main" val="4071527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xfrm>
            <a:off x="685800" y="4400549"/>
            <a:ext cx="5486400" cy="444266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0" indent="0">
              <a:lnSpc>
                <a:spcPct val="107000"/>
              </a:lnSpc>
              <a:spcAft>
                <a:spcPct val="0"/>
              </a:spcAft>
              <a:buFont typeface="+mj-lt"/>
              <a:buNone/>
            </a:pPr>
            <a:endParaRPr lang="en-GB" sz="1100" dirty="0">
              <a:solidFill>
                <a:srgbClr val="001965"/>
              </a:solidFill>
              <a:latin typeface="Apis For Office" panose="020B0504010101010104" pitchFamily="34" charset="0"/>
              <a:ea typeface="Apis For Office" panose="020B0504010101010104" pitchFamily="34" charset="0"/>
              <a:cs typeface="Vrinda"/>
            </a:endParaRPr>
          </a:p>
        </p:txBody>
      </p:sp>
      <p:sp>
        <p:nvSpPr>
          <p:cNvPr id="2" name="Slide Number Placeholder 1"/>
          <p:cNvSpPr>
            <a:spLocks noGrp="1"/>
          </p:cNvSpPr>
          <p:nvPr>
            <p:ph type="sldNum" sz="quarter" idx="10"/>
          </p:nvPr>
        </p:nvSpPr>
        <p:spPr/>
        <p:txBody>
          <a:bodyPr/>
          <a:lstStyle/>
          <a:p>
            <a:pPr marL="0" marR="0" lvl="0" indent="0" algn="r" defTabSz="685273" rtl="0" eaLnBrk="1" fontAlgn="auto" latinLnBrk="0" hangingPunct="1">
              <a:lnSpc>
                <a:spcPct val="100000"/>
              </a:lnSpc>
              <a:spcBef>
                <a:spcPct val="0"/>
              </a:spcBef>
              <a:spcAft>
                <a:spcPct val="0"/>
              </a:spcAft>
              <a:buClrTx/>
              <a:buSzTx/>
              <a:buFontTx/>
              <a:buNone/>
              <a:defRPr/>
            </a:pPr>
            <a:fld id="{545274C7-3C95-4AD2-8A35-8F8F3ED72724}" type="slidenum">
              <a:rPr kumimoji="0" lang="en-GB" sz="1200" b="0" i="0" u="none" strike="noStrike" kern="1200" cap="none" spc="0" normalizeH="0" baseline="0" noProof="0" smtClean="0">
                <a:ln>
                  <a:noFill/>
                </a:ln>
                <a:solidFill>
                  <a:prstClr val="black"/>
                </a:solidFill>
                <a:effectLst/>
                <a:uLnTx/>
                <a:uFillTx/>
                <a:latin typeface="Apis For Office" panose="020B0504010101010104" pitchFamily="34" charset="0"/>
                <a:ea typeface="+mn-ea"/>
                <a:cs typeface="+mn-cs"/>
              </a:rPr>
              <a:pPr marL="0" marR="0" lvl="0" indent="0" algn="r" defTabSz="685273" rtl="0" eaLnBrk="1" fontAlgn="auto" latinLnBrk="0" hangingPunct="1">
                <a:lnSpc>
                  <a:spcPct val="100000"/>
                </a:lnSpc>
                <a:spcBef>
                  <a:spcPct val="0"/>
                </a:spcBef>
                <a:spcAft>
                  <a:spcPct val="0"/>
                </a:spcAft>
                <a:buClrTx/>
                <a:buSzTx/>
                <a:buFontTx/>
                <a:buNone/>
                <a:defRPr/>
              </a:pPr>
              <a:t>15</a:t>
            </a:fld>
            <a:endParaRPr kumimoji="0" lang="en-GB" sz="1200" b="0" i="0" u="none" strike="noStrike" kern="1200" cap="none" spc="0" normalizeH="0" baseline="0" noProof="0">
              <a:ln>
                <a:noFill/>
              </a:ln>
              <a:solidFill>
                <a:prstClr val="black"/>
              </a:solidFill>
              <a:effectLst/>
              <a:uLnTx/>
              <a:uFillTx/>
              <a:latin typeface="Apis For Office" panose="020B0504010101010104" pitchFamily="34" charset="0"/>
              <a:ea typeface="+mn-ea"/>
              <a:cs typeface="+mn-cs"/>
            </a:endParaRPr>
          </a:p>
        </p:txBody>
      </p:sp>
    </p:spTree>
    <p:extLst>
      <p:ext uri="{BB962C8B-B14F-4D97-AF65-F5344CB8AC3E}">
        <p14:creationId xmlns:p14="http://schemas.microsoft.com/office/powerpoint/2010/main" val="3650439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0" fontAlgn="base" latinLnBrk="0" hangingPunct="0">
              <a:lnSpc>
                <a:spcPct val="100000"/>
              </a:lnSpc>
              <a:spcAft>
                <a:spcPct val="0"/>
              </a:spcAft>
              <a:buClrTx/>
              <a:buSzTx/>
              <a:buFont typeface="Arial" panose="020B0604020202020204" pitchFamily="34" charset="0"/>
              <a:buNone/>
              <a:tabLst/>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Speaker Notes</a:t>
            </a:r>
          </a:p>
          <a:p>
            <a:pPr marL="171450" marR="0" lvl="0" indent="-171450" algn="l" defTabSz="914400" rtl="0" eaLnBrk="0" fontAlgn="base" latinLnBrk="0" hangingPunct="0">
              <a:lnSpc>
                <a:spcPct val="100000"/>
              </a:lnSpc>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Present slide content and review key messages with the audience</a:t>
            </a:r>
          </a:p>
          <a:p>
            <a:pPr marL="171450" indent="-171450">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Use the slide illustration to emphasize that </a:t>
            </a:r>
            <a:r>
              <a:rPr lang="en-US" dirty="0" err="1">
                <a:solidFill>
                  <a:srgbClr val="000000"/>
                </a:solidFill>
                <a:latin typeface="Arial" panose="020B0604020202020204" pitchFamily="34" charset="0"/>
                <a:cs typeface="Arial" panose="020B0604020202020204" pitchFamily="34" charset="0"/>
              </a:rPr>
              <a:t>Mounjaro</a:t>
            </a:r>
            <a:r>
              <a:rPr lang="en-US" dirty="0">
                <a:solidFill>
                  <a:srgbClr val="000000"/>
                </a:solidFill>
                <a:latin typeface="Arial" panose="020B0604020202020204" pitchFamily="34" charset="0"/>
                <a:cs typeface="Arial" panose="020B0604020202020204" pitchFamily="34" charset="0"/>
              </a:rPr>
              <a:t> is a single molecule designed to bind to the </a:t>
            </a:r>
            <a:r>
              <a:rPr lang="en-US" dirty="0"/>
              <a:t>glucose-dependent insulinotropic polypeptide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(GIP</a:t>
            </a:r>
            <a:r>
              <a:rPr kumimoji="0" lang="en-US" sz="1000" b="0" i="0" u="none" strike="noStrike" kern="1200" cap="none" spc="0" normalizeH="0" baseline="0" noProof="0" dirty="0">
                <a:ln>
                  <a:noFill/>
                </a:ln>
                <a:solidFill>
                  <a:schemeClr val="accent4"/>
                </a:solidFill>
                <a:effectLst/>
                <a:uLnTx/>
                <a:uFillTx/>
                <a:latin typeface="Arial" panose="020B0604020202020204" pitchFamily="34" charset="0"/>
                <a:cs typeface="Arial" panose="020B0604020202020204" pitchFamily="34" charset="0"/>
              </a:rPr>
              <a:t>)/glucagon-like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peptide-1 (GLP-1) receptors</a:t>
            </a:r>
            <a:r>
              <a:rPr lang="en-US" baseline="30000" dirty="0">
                <a:solidFill>
                  <a:srgbClr val="000000"/>
                </a:solidFill>
                <a:latin typeface="Arial" panose="020B0604020202020204" pitchFamily="34" charset="0"/>
                <a:cs typeface="Arial" panose="020B0604020202020204" pitchFamily="34" charset="0"/>
              </a:rPr>
              <a:t>1,2</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Aft>
                <a:spcPct val="0"/>
              </a:spcAft>
              <a:buClrTx/>
              <a:buSzTx/>
              <a:buFont typeface="Arial" panose="020B0604020202020204" pitchFamily="34" charset="0"/>
              <a:buNone/>
              <a:tabLst/>
              <a:defRPr/>
            </a:pP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Aft>
                <a:spcPct val="0"/>
              </a:spcAft>
              <a:buClrTx/>
              <a:buSzTx/>
              <a:buFont typeface="Arial" panose="020B0604020202020204" pitchFamily="34" charset="0"/>
              <a:buNone/>
              <a:tabLst/>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Key Messages</a:t>
            </a:r>
          </a:p>
          <a:p>
            <a:pPr marL="171450" marR="0" lvl="0" indent="-171450" algn="l" defTabSz="914400" rtl="0" eaLnBrk="0" fontAlgn="base" latinLnBrk="0" hangingPunct="0">
              <a:lnSpc>
                <a:spcPct val="100000"/>
              </a:lnSpc>
              <a:spcAft>
                <a:spcPct val="0"/>
              </a:spcAft>
              <a:buClrTx/>
              <a:buSzTx/>
              <a:buFont typeface="Arial" panose="020B0604020202020204" pitchFamily="34" charset="0"/>
              <a:buChar char="•"/>
              <a:tabLst/>
              <a:defRPr/>
            </a:pPr>
            <a:r>
              <a:rPr kumimoji="0" lang="en-US" sz="10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Mounjaro</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is a long-acting, highly selective, GIP/GLP-1 receptor agonist, administered once weekly</a:t>
            </a:r>
            <a:r>
              <a:rPr kumimoji="0" lang="en-US" sz="10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1</a:t>
            </a:r>
          </a:p>
          <a:p>
            <a:pPr marL="171450" indent="-171450">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The structure of </a:t>
            </a:r>
            <a:r>
              <a:rPr lang="en-US" dirty="0" err="1">
                <a:solidFill>
                  <a:srgbClr val="000000"/>
                </a:solidFill>
                <a:latin typeface="Arial" panose="020B0604020202020204" pitchFamily="34" charset="0"/>
                <a:cs typeface="Arial" panose="020B0604020202020204" pitchFamily="34" charset="0"/>
              </a:rPr>
              <a:t>Mounjaro</a:t>
            </a:r>
            <a:r>
              <a:rPr lang="en-US" dirty="0">
                <a:solidFill>
                  <a:srgbClr val="000000"/>
                </a:solidFill>
                <a:latin typeface="Arial" panose="020B0604020202020204" pitchFamily="34" charset="0"/>
                <a:cs typeface="Arial" panose="020B0604020202020204" pitchFamily="34" charset="0"/>
              </a:rPr>
              <a:t> is based on the native GIP sequence but has been modified to bind to the GLP-1 receptor</a:t>
            </a:r>
            <a:r>
              <a:rPr lang="en-US" baseline="30000" dirty="0">
                <a:solidFill>
                  <a:srgbClr val="000000"/>
                </a:solidFill>
                <a:latin typeface="Arial" panose="020B0604020202020204" pitchFamily="34" charset="0"/>
                <a:cs typeface="Arial" panose="020B0604020202020204" pitchFamily="34" charset="0"/>
              </a:rPr>
              <a:t>1,3</a:t>
            </a:r>
          </a:p>
          <a:p>
            <a:pPr marL="171450" marR="0" lvl="0" indent="-171450" algn="l" defTabSz="914400" rtl="0" eaLnBrk="0" fontAlgn="base" latinLnBrk="0" hangingPunct="0">
              <a:lnSpc>
                <a:spcPct val="100000"/>
              </a:lnSpc>
              <a:spcAft>
                <a:spcPct val="0"/>
              </a:spcAft>
              <a:buClrTx/>
              <a:buSzTx/>
              <a:buFont typeface="Arial" panose="020B0604020202020204" pitchFamily="34" charset="0"/>
              <a:buChar char="•"/>
              <a:tabLst/>
              <a:defRPr/>
            </a:pPr>
            <a:r>
              <a:rPr lang="en-US" dirty="0" err="1">
                <a:solidFill>
                  <a:srgbClr val="000000"/>
                </a:solidFill>
                <a:latin typeface="Arial" panose="020B0604020202020204" pitchFamily="34" charset="0"/>
                <a:cs typeface="Arial" panose="020B0604020202020204" pitchFamily="34" charset="0"/>
              </a:rPr>
              <a:t>Mounjaro</a:t>
            </a:r>
            <a:r>
              <a:rPr lang="en-US" dirty="0">
                <a:solidFill>
                  <a:srgbClr val="000000"/>
                </a:solidFill>
                <a:latin typeface="Arial" panose="020B0604020202020204" pitchFamily="34" charset="0"/>
                <a:cs typeface="Arial" panose="020B0604020202020204" pitchFamily="34" charset="0"/>
              </a:rPr>
              <a:t> is a 39-amino acid peptide with a C20 fatty diacid moiety that enables albumin binding and prolongs the half-life</a:t>
            </a:r>
            <a:r>
              <a:rPr lang="en-US" baseline="30000" dirty="0">
                <a:solidFill>
                  <a:srgbClr val="000000"/>
                </a:solidFill>
                <a:latin typeface="Arial" panose="020B0604020202020204" pitchFamily="34" charset="0"/>
                <a:cs typeface="Arial" panose="020B0604020202020204" pitchFamily="34" charset="0"/>
              </a:rPr>
              <a:t>1</a:t>
            </a:r>
            <a:endParaRPr kumimoji="0" lang="en-US" sz="10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endParaRPr>
          </a:p>
          <a:p>
            <a:pPr marL="171450" marR="0" lvl="0" indent="-171450" algn="l" defTabSz="914400" rtl="0" eaLnBrk="0" fontAlgn="base" latinLnBrk="0" hangingPunct="0">
              <a:lnSpc>
                <a:spcPct val="100000"/>
              </a:lnSpc>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 mean half-life of </a:t>
            </a:r>
            <a:r>
              <a:rPr kumimoji="0" lang="en-US" sz="10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Mounjaro</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is approximately 5 days, enabling once-weekly dosing</a:t>
            </a:r>
            <a:r>
              <a:rPr kumimoji="0" lang="en-US" sz="10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2</a:t>
            </a:r>
          </a:p>
          <a:p>
            <a:pPr marL="171450" marR="0" lvl="0" indent="-171450" algn="l" defTabSz="914400" rtl="0" eaLnBrk="0" fontAlgn="base" latinLnBrk="0" hangingPunct="0">
              <a:lnSpc>
                <a:spcPct val="100000"/>
              </a:lnSpc>
              <a:spcAft>
                <a:spcPct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No dose adjustment of </a:t>
            </a:r>
            <a:r>
              <a:rPr kumimoji="0" lang="en-US" sz="10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Mounjaro</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is recommended for patients with renal or hepatic impairment</a:t>
            </a:r>
            <a:r>
              <a:rPr lang="en-US" baseline="30000" dirty="0">
                <a:solidFill>
                  <a:srgbClr val="000000"/>
                </a:solidFill>
                <a:latin typeface="Arial" panose="020B0604020202020204" pitchFamily="34" charset="0"/>
                <a:cs typeface="Arial" panose="020B0604020202020204" pitchFamily="34" charset="0"/>
              </a:rPr>
              <a:t>1</a:t>
            </a:r>
          </a:p>
          <a:p>
            <a:pPr marL="34290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000" kern="1200" dirty="0">
                <a:solidFill>
                  <a:srgbClr val="000000"/>
                </a:solidFill>
                <a:latin typeface="Arial" panose="020B0604020202020204" pitchFamily="34" charset="0"/>
                <a:cs typeface="Arial" panose="020B0604020202020204" pitchFamily="34" charset="0"/>
              </a:rPr>
              <a:t>No dose adjustment is required for patients with renal impairment including end-stage renal disease (ESRD). Experience with the use of </a:t>
            </a:r>
            <a:r>
              <a:rPr lang="en-US" sz="1000" kern="1200" dirty="0" err="1">
                <a:solidFill>
                  <a:srgbClr val="000000"/>
                </a:solidFill>
                <a:latin typeface="Arial" panose="020B0604020202020204" pitchFamily="34" charset="0"/>
                <a:cs typeface="Arial" panose="020B0604020202020204" pitchFamily="34" charset="0"/>
              </a:rPr>
              <a:t>Mounjaro</a:t>
            </a:r>
            <a:r>
              <a:rPr lang="en-US" sz="1000" kern="1200" dirty="0">
                <a:solidFill>
                  <a:srgbClr val="000000"/>
                </a:solidFill>
                <a:latin typeface="Arial" panose="020B0604020202020204" pitchFamily="34" charset="0"/>
                <a:cs typeface="Arial" panose="020B0604020202020204" pitchFamily="34" charset="0"/>
              </a:rPr>
              <a:t> in patients with severe renal impairment and ESRD is limited</a:t>
            </a:r>
            <a:r>
              <a:rPr lang="en-US" sz="1000" kern="1200" baseline="30000" dirty="0">
                <a:solidFill>
                  <a:srgbClr val="000000"/>
                </a:solidFill>
                <a:latin typeface="Arial" panose="020B0604020202020204" pitchFamily="34" charset="0"/>
                <a:cs typeface="Arial" panose="020B0604020202020204" pitchFamily="34" charset="0"/>
              </a:rPr>
              <a:t>1</a:t>
            </a:r>
            <a:endParaRPr kumimoji="0" lang="en-US" sz="10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Aft>
                <a:spcPct val="0"/>
              </a:spcAft>
              <a:buClrTx/>
              <a:buSzTx/>
              <a:buFont typeface="Arial" panose="020B0604020202020204" pitchFamily="34" charset="0"/>
              <a:buNone/>
              <a:tabLst/>
              <a:defRPr/>
            </a:pPr>
            <a:endParaRPr kumimoji="0" lang="en-US" sz="10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endParaRPr>
          </a:p>
          <a:p>
            <a:pPr marL="266700" marR="0" lvl="1" indent="-266700" algn="l" defTabSz="914400" rtl="0" eaLnBrk="0" fontAlgn="base" latinLnBrk="0" hangingPunct="0">
              <a:lnSpc>
                <a:spcPct val="100000"/>
              </a:lnSpc>
              <a:spcAft>
                <a:spcPct val="0"/>
              </a:spcAft>
              <a:buClrTx/>
              <a:buSzTx/>
              <a:buFont typeface="Arial" panose="020B0604020202020204" pitchFamily="34" charset="0"/>
              <a:buNone/>
              <a:tabLst/>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References</a:t>
            </a:r>
            <a:endParaRPr kumimoji="0" lang="en-US" sz="1000" b="0" i="0" u="none" strike="noStrike" kern="1200" cap="none" spc="0" normalizeH="0" baseline="0" noProof="0" dirty="0">
              <a:ln>
                <a:noFill/>
              </a:ln>
              <a:solidFill>
                <a:srgbClr val="000000"/>
              </a:solidFill>
              <a:effectLst/>
              <a:uLnTx/>
              <a:uFillTx/>
              <a:latin typeface="Arial" charset="0"/>
              <a:cs typeface="+mn-cs"/>
            </a:endParaRPr>
          </a:p>
          <a:p>
            <a:pPr marL="227013" marR="0" lvl="1" indent="-227013" algn="l" defTabSz="914400" rtl="0" eaLnBrk="0" fontAlgn="base" latinLnBrk="0" hangingPunct="0">
              <a:lnSpc>
                <a:spcPct val="100000"/>
              </a:lnSpc>
              <a:spcBef>
                <a:spcPts val="0"/>
              </a:spcBef>
              <a:spcAft>
                <a:spcPct val="0"/>
              </a:spcAft>
              <a:buClrTx/>
              <a:buSzTx/>
              <a:buFont typeface="+mj-lt"/>
              <a:buAutoNum type="arabicPeriod"/>
              <a:tabLst/>
              <a:defRPr/>
            </a:pPr>
            <a:r>
              <a:rPr kumimoji="0" lang="en-US" sz="1000" b="0" i="0" u="none" strike="noStrike" kern="1200" cap="none" spc="0" normalizeH="0" baseline="0" noProof="0" dirty="0" err="1">
                <a:ln>
                  <a:noFill/>
                </a:ln>
                <a:solidFill>
                  <a:srgbClr val="000000"/>
                </a:solidFill>
                <a:effectLst/>
                <a:uLnTx/>
                <a:uFillTx/>
                <a:latin typeface="Arial" charset="0"/>
                <a:cs typeface="+mn-cs"/>
              </a:rPr>
              <a:t>Mounjaro</a:t>
            </a:r>
            <a:r>
              <a:rPr kumimoji="0" lang="en-US" sz="1000" b="0" i="0" u="none" strike="noStrike" kern="1200" cap="none" spc="0" normalizeH="0" baseline="0" noProof="0" dirty="0">
                <a:ln>
                  <a:noFill/>
                </a:ln>
                <a:solidFill>
                  <a:srgbClr val="000000"/>
                </a:solidFill>
                <a:effectLst/>
                <a:uLnTx/>
                <a:uFillTx/>
                <a:latin typeface="Arial" charset="0"/>
                <a:cs typeface="+mn-cs"/>
              </a:rPr>
              <a:t> (</a:t>
            </a:r>
            <a:r>
              <a:rPr kumimoji="0" lang="en-US" sz="1000" b="0" i="0" u="none" strike="noStrike" kern="1200" cap="none" spc="0" normalizeH="0" baseline="0" noProof="0" dirty="0" err="1">
                <a:ln>
                  <a:noFill/>
                </a:ln>
                <a:solidFill>
                  <a:srgbClr val="000000"/>
                </a:solidFill>
                <a:effectLst/>
                <a:uLnTx/>
                <a:uFillTx/>
                <a:latin typeface="Arial" charset="0"/>
                <a:cs typeface="+mn-cs"/>
              </a:rPr>
              <a:t>tirzepatide</a:t>
            </a:r>
            <a:r>
              <a:rPr kumimoji="0" lang="en-US" sz="1000" b="0" i="0" u="none" strike="noStrike" kern="1200" cap="none" spc="0" normalizeH="0" baseline="0" noProof="0" dirty="0">
                <a:ln>
                  <a:noFill/>
                </a:ln>
                <a:solidFill>
                  <a:srgbClr val="000000"/>
                </a:solidFill>
                <a:effectLst/>
                <a:uLnTx/>
                <a:uFillTx/>
                <a:latin typeface="Arial" charset="0"/>
                <a:cs typeface="+mn-cs"/>
              </a:rPr>
              <a:t> once weekly) [Summary of Product Characteristics]. Houten, Utrecht, Netherlands: Eli Lilly and Company. </a:t>
            </a:r>
            <a:endParaRPr kumimoji="0" lang="da-DK" sz="1000" b="0" i="0" u="none" strike="noStrike" kern="1200" cap="none" spc="0" normalizeH="0" baseline="0" noProof="0" dirty="0">
              <a:ln>
                <a:noFill/>
              </a:ln>
              <a:solidFill>
                <a:srgbClr val="000000"/>
              </a:solidFill>
              <a:effectLst/>
              <a:uLnTx/>
              <a:uFillTx/>
              <a:latin typeface="Arial" charset="0"/>
              <a:cs typeface="+mn-cs"/>
            </a:endParaRPr>
          </a:p>
          <a:p>
            <a:pPr marL="227013" marR="0" lvl="1" indent="-227013" algn="l" defTabSz="914400" rtl="0" eaLnBrk="0" fontAlgn="base" latinLnBrk="0" hangingPunct="0">
              <a:lnSpc>
                <a:spcPct val="100000"/>
              </a:lnSpc>
              <a:spcBef>
                <a:spcPct val="30000"/>
              </a:spcBef>
              <a:spcAft>
                <a:spcPct val="0"/>
              </a:spcAft>
              <a:buClrTx/>
              <a:buSzTx/>
              <a:buFont typeface="+mj-lt"/>
              <a:buAutoNum type="arabicPeriod"/>
              <a:tabLst/>
              <a:defRPr/>
            </a:pPr>
            <a:r>
              <a:rPr kumimoji="0" lang="en-US" sz="1000" b="0" i="0" u="none" strike="noStrike" kern="1200" cap="none" spc="0" normalizeH="0" baseline="0" noProof="0" dirty="0">
                <a:ln>
                  <a:noFill/>
                </a:ln>
                <a:solidFill>
                  <a:srgbClr val="000000"/>
                </a:solidFill>
                <a:effectLst/>
                <a:uLnTx/>
                <a:uFillTx/>
                <a:latin typeface="Arial" charset="0"/>
                <a:cs typeface="+mn-cs"/>
              </a:rPr>
              <a:t>Coskun T, Sloop KW, </a:t>
            </a:r>
            <a:r>
              <a:rPr kumimoji="0" lang="en-US" sz="1000" b="0" i="0" u="none" strike="noStrike" kern="1200" cap="none" spc="0" normalizeH="0" baseline="0" noProof="0" dirty="0" err="1">
                <a:ln>
                  <a:noFill/>
                </a:ln>
                <a:solidFill>
                  <a:srgbClr val="000000"/>
                </a:solidFill>
                <a:effectLst/>
                <a:uLnTx/>
                <a:uFillTx/>
                <a:latin typeface="Arial" charset="0"/>
                <a:cs typeface="+mn-cs"/>
              </a:rPr>
              <a:t>Loghin</a:t>
            </a:r>
            <a:r>
              <a:rPr kumimoji="0" lang="en-US" sz="1000" b="0" i="0" u="none" strike="noStrike" kern="1200" cap="none" spc="0" normalizeH="0" baseline="0" noProof="0" dirty="0">
                <a:ln>
                  <a:noFill/>
                </a:ln>
                <a:solidFill>
                  <a:srgbClr val="000000"/>
                </a:solidFill>
                <a:effectLst/>
                <a:uLnTx/>
                <a:uFillTx/>
                <a:latin typeface="Arial" charset="0"/>
                <a:cs typeface="+mn-cs"/>
              </a:rPr>
              <a:t> C, et al. LY3298176, a novel dual GIP and GLP-1 receptor agonist for the treatment of type 2 diabetes mellitus: from discovery to clinical proof of concept. </a:t>
            </a:r>
            <a:r>
              <a:rPr kumimoji="0" lang="en-US" sz="1000" b="0" i="1" u="none" strike="noStrike" kern="1200" cap="none" spc="0" normalizeH="0" baseline="0" noProof="0" dirty="0">
                <a:ln>
                  <a:noFill/>
                </a:ln>
                <a:solidFill>
                  <a:srgbClr val="000000"/>
                </a:solidFill>
                <a:effectLst/>
                <a:uLnTx/>
                <a:uFillTx/>
                <a:latin typeface="Arial" charset="0"/>
                <a:cs typeface="+mn-cs"/>
              </a:rPr>
              <a:t>Mol </a:t>
            </a:r>
            <a:r>
              <a:rPr kumimoji="0" lang="en-US" sz="1000" b="0" i="1" u="none" strike="noStrike" kern="1200" cap="none" spc="0" normalizeH="0" baseline="0" noProof="0" dirty="0" err="1">
                <a:ln>
                  <a:noFill/>
                </a:ln>
                <a:solidFill>
                  <a:srgbClr val="000000"/>
                </a:solidFill>
                <a:effectLst/>
                <a:uLnTx/>
                <a:uFillTx/>
                <a:latin typeface="Arial" charset="0"/>
                <a:cs typeface="+mn-cs"/>
              </a:rPr>
              <a:t>Metab</a:t>
            </a:r>
            <a:r>
              <a:rPr kumimoji="0" lang="en-US" sz="1000" b="0" i="0" u="none" strike="noStrike" kern="1200" cap="none" spc="0" normalizeH="0" baseline="0" noProof="0" dirty="0">
                <a:ln>
                  <a:noFill/>
                </a:ln>
                <a:solidFill>
                  <a:srgbClr val="000000"/>
                </a:solidFill>
                <a:effectLst/>
                <a:uLnTx/>
                <a:uFillTx/>
                <a:latin typeface="Arial" charset="0"/>
                <a:cs typeface="+mn-cs"/>
              </a:rPr>
              <a:t>. 2018;18:3-14.</a:t>
            </a:r>
          </a:p>
          <a:p>
            <a:pPr marL="227013" marR="0" lvl="1" indent="-227013" algn="l" defTabSz="914400" rtl="0" eaLnBrk="0" fontAlgn="base" latinLnBrk="0" hangingPunct="0">
              <a:lnSpc>
                <a:spcPct val="100000"/>
              </a:lnSpc>
              <a:spcAft>
                <a:spcPct val="0"/>
              </a:spcAft>
              <a:buClrTx/>
              <a:buSzTx/>
              <a:buFont typeface="+mj-lt"/>
              <a:buAutoNum type="arabicPeriod"/>
              <a:tabLst/>
              <a:defRPr/>
            </a:pPr>
            <a:r>
              <a:rPr kumimoji="0" lang="pt-BR" sz="1000" b="0" i="0" u="none" strike="noStrike" kern="1200" cap="none" spc="0" normalizeH="0" baseline="0" noProof="0" dirty="0">
                <a:ln>
                  <a:noFill/>
                </a:ln>
                <a:solidFill>
                  <a:srgbClr val="000000"/>
                </a:solidFill>
                <a:effectLst/>
                <a:uLnTx/>
                <a:uFillTx/>
                <a:latin typeface="Arial" charset="0"/>
                <a:cs typeface="+mn-cs"/>
              </a:rPr>
              <a:t>Willard FS, Douros JD, Gabe MB, </a:t>
            </a:r>
            <a:r>
              <a:rPr kumimoji="0" lang="en-US" sz="1000" b="0" i="0" u="none" strike="noStrike" kern="1200" cap="none" spc="0" normalizeH="0" baseline="0" noProof="0" dirty="0">
                <a:ln>
                  <a:noFill/>
                </a:ln>
                <a:solidFill>
                  <a:srgbClr val="000000"/>
                </a:solidFill>
                <a:effectLst/>
                <a:uLnTx/>
                <a:uFillTx/>
                <a:latin typeface="Arial" charset="0"/>
                <a:cs typeface="+mn-cs"/>
              </a:rPr>
              <a:t>et al. Tirzepatide is an imbalanced and biased dual GIP and GLP-1 receptor agonist. </a:t>
            </a:r>
            <a:r>
              <a:rPr kumimoji="0" lang="en-US" sz="1000" b="0" i="1" u="none" strike="noStrike" kern="1200" cap="none" spc="0" normalizeH="0" baseline="0" noProof="0" dirty="0">
                <a:ln>
                  <a:noFill/>
                </a:ln>
                <a:solidFill>
                  <a:srgbClr val="000000"/>
                </a:solidFill>
                <a:effectLst/>
                <a:uLnTx/>
                <a:uFillTx/>
                <a:latin typeface="Arial" charset="0"/>
                <a:cs typeface="+mn-cs"/>
              </a:rPr>
              <a:t>JCI Insight</a:t>
            </a:r>
            <a:r>
              <a:rPr kumimoji="0" lang="en-US" sz="1000" b="0" i="0" u="none" strike="noStrike" kern="1200" cap="none" spc="0" normalizeH="0" baseline="0" noProof="0" dirty="0">
                <a:ln>
                  <a:noFill/>
                </a:ln>
                <a:solidFill>
                  <a:srgbClr val="000000"/>
                </a:solidFill>
                <a:effectLst/>
                <a:uLnTx/>
                <a:uFillTx/>
                <a:latin typeface="Arial" charset="0"/>
                <a:cs typeface="+mn-cs"/>
              </a:rPr>
              <a:t>. 2020;5(17):e140532.</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04763E8-F874-45DB-9675-3B44A1B183E7}"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33568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r>
              <a:rPr lang="en-US" b="1" dirty="0">
                <a:solidFill>
                  <a:srgbClr val="000000"/>
                </a:solidFill>
                <a:latin typeface="Arial" panose="020B0604020202020204" pitchFamily="34" charset="0"/>
                <a:cs typeface="Arial" panose="020B0604020202020204" pitchFamily="34" charset="0"/>
              </a:rPr>
              <a:t>Speaker Notes</a:t>
            </a:r>
          </a:p>
          <a:p>
            <a:pPr marL="171450" indent="-171450">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Present slide content and review key messages with the audience</a:t>
            </a:r>
          </a:p>
          <a:p>
            <a:pPr marL="171450" indent="-171450">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This slide describes the proposed roles of GIP and GLP-1 hormones in regulation of metabolism</a:t>
            </a:r>
            <a:r>
              <a:rPr lang="en-US" baseline="30000" dirty="0">
                <a:solidFill>
                  <a:srgbClr val="000000"/>
                </a:solidFill>
                <a:latin typeface="Arial" panose="020B0604020202020204" pitchFamily="34" charset="0"/>
                <a:cs typeface="Arial" panose="020B0604020202020204" pitchFamily="34" charset="0"/>
              </a:rPr>
              <a:t>1</a:t>
            </a:r>
            <a:endParaRPr lang="en-US" dirty="0">
              <a:solidFill>
                <a:srgbClr val="000000"/>
              </a:solidFill>
              <a:latin typeface="Arial" panose="020B0604020202020204" pitchFamily="34" charset="0"/>
              <a:cs typeface="Arial" panose="020B0604020202020204" pitchFamily="34" charset="0"/>
            </a:endParaRPr>
          </a:p>
          <a:p>
            <a:pPr>
              <a:defRPr/>
            </a:pPr>
            <a:endParaRPr lang="en-US" dirty="0">
              <a:solidFill>
                <a:srgbClr val="000000"/>
              </a:solidFill>
              <a:latin typeface="Arial" panose="020B0604020202020204" pitchFamily="34" charset="0"/>
              <a:cs typeface="Arial" panose="020B0604020202020204" pitchFamily="34" charset="0"/>
            </a:endParaRPr>
          </a:p>
          <a:p>
            <a:pPr marL="0" indent="0">
              <a:buNone/>
              <a:defRPr/>
            </a:pPr>
            <a:r>
              <a:rPr lang="en-US" b="1" dirty="0">
                <a:solidFill>
                  <a:srgbClr val="000000"/>
                </a:solidFill>
                <a:latin typeface="Arial" panose="020B0604020202020204" pitchFamily="34" charset="0"/>
                <a:cs typeface="Arial" panose="020B0604020202020204" pitchFamily="34" charset="0"/>
              </a:rPr>
              <a:t>Key Messages</a:t>
            </a:r>
          </a:p>
          <a:p>
            <a:pPr marL="171450" indent="-171450">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GLP-1 has suggested direct actions in CNS, islets, and stomach</a:t>
            </a:r>
            <a:r>
              <a:rPr lang="en-US" baseline="30000" dirty="0">
                <a:solidFill>
                  <a:srgbClr val="000000"/>
                </a:solidFill>
                <a:latin typeface="Arial" panose="020B0604020202020204" pitchFamily="34" charset="0"/>
                <a:cs typeface="Arial" panose="020B0604020202020204" pitchFamily="34" charset="0"/>
              </a:rPr>
              <a:t>1</a:t>
            </a:r>
            <a:endParaRPr lang="en-US" dirty="0">
              <a:solidFill>
                <a:srgbClr val="0000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r>
              <a:rPr lang="en-US" dirty="0">
                <a:solidFill>
                  <a:srgbClr val="000000"/>
                </a:solidFill>
                <a:latin typeface="Arial" panose="020B0604020202020204" pitchFamily="34" charset="0"/>
                <a:cs typeface="Arial" panose="020B0604020202020204" pitchFamily="34" charset="0"/>
              </a:rPr>
              <a:t>GIP has shown potential actions in CNS*, adipose </a:t>
            </a:r>
            <a:r>
              <a:rPr lang="en-US" dirty="0">
                <a:latin typeface="Arial" panose="020B0604020202020204" pitchFamily="34" charset="0"/>
                <a:cs typeface="Arial" panose="020B0604020202020204" pitchFamily="34" charset="0"/>
              </a:rPr>
              <a:t>tissue*</a:t>
            </a:r>
            <a:r>
              <a:rPr lang="en-US" dirty="0">
                <a:solidFill>
                  <a:srgbClr val="000000"/>
                </a:solidFill>
                <a:latin typeface="Arial" panose="020B0604020202020204" pitchFamily="34" charset="0"/>
                <a:cs typeface="Arial" panose="020B0604020202020204" pitchFamily="34" charset="0"/>
              </a:rPr>
              <a:t>, and islets</a:t>
            </a:r>
            <a:r>
              <a:rPr lang="en-US" baseline="30000" dirty="0">
                <a:solidFill>
                  <a:srgbClr val="000000"/>
                </a:solidFill>
                <a:latin typeface="Arial" panose="020B0604020202020204" pitchFamily="34" charset="0"/>
                <a:cs typeface="Arial" panose="020B0604020202020204" pitchFamily="34" charset="0"/>
              </a:rPr>
              <a:t>1</a:t>
            </a:r>
          </a:p>
          <a:p>
            <a:pPr marL="0" indent="0">
              <a:buFont typeface="Arial" panose="020B0604020202020204" pitchFamily="34" charset="0"/>
              <a:buNone/>
              <a:defRPr/>
            </a:pPr>
            <a:r>
              <a:rPr lang="en-US" dirty="0"/>
              <a:t>*Demonstrated in preclinical research. </a:t>
            </a:r>
            <a:endParaRPr lang="en-US" baseline="30000" dirty="0">
              <a:solidFill>
                <a:prstClr val="black"/>
              </a:solidFill>
              <a:latin typeface="Arial" panose="020B0604020202020204" pitchFamily="34" charset="0"/>
              <a:ea typeface="+mn-ea"/>
              <a:cs typeface="Arial" panose="020B0604020202020204" pitchFamily="34" charset="0"/>
            </a:endParaRPr>
          </a:p>
          <a:p>
            <a:pPr>
              <a:defRPr/>
            </a:pPr>
            <a:endParaRPr lang="en-US" baseline="30000" dirty="0">
              <a:solidFill>
                <a:srgbClr val="000000"/>
              </a:solidFill>
              <a:latin typeface="Arial" panose="020B0604020202020204" pitchFamily="34" charset="0"/>
              <a:cs typeface="Arial" panose="020B0604020202020204" pitchFamily="34" charset="0"/>
            </a:endParaRPr>
          </a:p>
          <a:p>
            <a:pPr lvl="1" indent="-266700">
              <a:defRPr/>
            </a:pPr>
            <a:r>
              <a:rPr lang="en-US" b="1" dirty="0">
                <a:solidFill>
                  <a:srgbClr val="000000"/>
                </a:solidFill>
                <a:latin typeface="Arial" panose="020B0604020202020204" pitchFamily="34" charset="0"/>
                <a:cs typeface="Arial" panose="020B0604020202020204" pitchFamily="34" charset="0"/>
              </a:rPr>
              <a:t>Reference</a:t>
            </a:r>
          </a:p>
          <a:p>
            <a:pPr marL="228600" lvl="1" indent="-228600">
              <a:buFont typeface="+mj-lt"/>
              <a:buAutoNum type="arabicPeriod"/>
              <a:defRPr/>
            </a:pPr>
            <a:r>
              <a:rPr lang="en-US" dirty="0" err="1">
                <a:solidFill>
                  <a:srgbClr val="000000"/>
                </a:solidFill>
              </a:rPr>
              <a:t>Samms</a:t>
            </a:r>
            <a:r>
              <a:rPr lang="en-US" dirty="0">
                <a:solidFill>
                  <a:srgbClr val="000000"/>
                </a:solidFill>
              </a:rPr>
              <a:t> RJ, Coghlan MP, Sloop KW. How may GIP enhance the therapeutic efficacy of GLP-1? </a:t>
            </a:r>
            <a:r>
              <a:rPr lang="en-US" i="1" dirty="0">
                <a:solidFill>
                  <a:srgbClr val="000000"/>
                </a:solidFill>
              </a:rPr>
              <a:t>Trends Endocrinol </a:t>
            </a:r>
            <a:r>
              <a:rPr lang="en-US" i="1" dirty="0" err="1">
                <a:solidFill>
                  <a:srgbClr val="000000"/>
                </a:solidFill>
              </a:rPr>
              <a:t>Metab</a:t>
            </a:r>
            <a:r>
              <a:rPr lang="en-US" dirty="0">
                <a:solidFill>
                  <a:srgbClr val="000000"/>
                </a:solidFill>
              </a:rPr>
              <a:t>. 2020;31(6):410-421.</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04763E8-F874-45DB-9675-3B44A1B183E7}"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88260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04763E8-F874-45DB-9675-3B44A1B183E7}"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3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Notes Placeholder 8">
            <a:extLst>
              <a:ext uri="{FF2B5EF4-FFF2-40B4-BE49-F238E27FC236}">
                <a16:creationId xmlns:a16="http://schemas.microsoft.com/office/drawing/2014/main" id="{2467D488-F292-459F-A801-062E9BDECE18}"/>
              </a:ext>
            </a:extLst>
          </p:cNvPr>
          <p:cNvSpPr>
            <a:spLocks noGrp="1"/>
          </p:cNvSpPr>
          <p:nvPr>
            <p:ph type="body" sz="quarter" idx="3"/>
          </p:nvPr>
        </p:nvSpPr>
        <p:spPr>
          <a:xfrm>
            <a:off x="731520" y="4131461"/>
            <a:ext cx="5852160" cy="5064054"/>
          </a:xfrm>
        </p:spPr>
        <p:txBody>
          <a:bodyPr>
            <a:normAutofit/>
          </a:bodyPr>
          <a:lstStyle/>
          <a:p>
            <a:pPr marL="0" marR="0" lvl="0" indent="0" algn="l" defTabSz="914400" rtl="0" eaLnBrk="0" fontAlgn="base" latinLnBrk="0" hangingPunct="0">
              <a:lnSpc>
                <a:spcPct val="100000"/>
              </a:lnSpc>
              <a:spcAft>
                <a:spcPct val="0"/>
              </a:spcAft>
              <a:buClrTx/>
              <a:buSzTx/>
              <a:buFont typeface="Arial" panose="020B0604020202020204" pitchFamily="34" charset="0"/>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Speaker Notes</a:t>
            </a:r>
          </a:p>
          <a:p>
            <a:pPr marL="171450" marR="0" lvl="0" indent="-171450" algn="l" defTabSz="914400" rtl="0" eaLnBrk="0" fontAlgn="base" latinLnBrk="0" hangingPunct="0">
              <a:lnSpc>
                <a:spcPct val="100000"/>
              </a:lnSpc>
              <a:spcAft>
                <a:spcPct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Present slide content and review key messages with the audience</a:t>
            </a:r>
          </a:p>
          <a:p>
            <a:pPr marL="171450" marR="0" lvl="0" indent="-171450" algn="l" defTabSz="914400" rtl="0" eaLnBrk="0" fontAlgn="base" latinLnBrk="0" hangingPunct="0">
              <a:lnSpc>
                <a:spcPct val="100000"/>
              </a:lnSpc>
              <a:spcAft>
                <a:spcPct val="0"/>
              </a:spcAft>
              <a:buClrTx/>
              <a:buSzTx/>
              <a:buFont typeface="Arial" panose="020B0604020202020204" pitchFamily="34" charset="0"/>
              <a:buChar char="•"/>
              <a:tabLst/>
              <a:defRPr/>
            </a:pPr>
            <a:r>
              <a:rPr lang="en-US" sz="900" dirty="0">
                <a:solidFill>
                  <a:srgbClr val="000000"/>
                </a:solidFill>
                <a:latin typeface="Arial" panose="020B0604020202020204" pitchFamily="34" charset="0"/>
                <a:cs typeface="Arial" panose="020B0604020202020204" pitchFamily="34" charset="0"/>
              </a:rPr>
              <a:t>This slide shows the study design of the SURPASS-2 study</a:t>
            </a:r>
          </a:p>
          <a:p>
            <a:endParaRPr lang="en-US" sz="900" dirty="0"/>
          </a:p>
          <a:p>
            <a:pPr marL="0" indent="0">
              <a:buNone/>
            </a:pPr>
            <a:r>
              <a:rPr lang="en-US" sz="900" b="1" dirty="0"/>
              <a:t>Key Messages</a:t>
            </a:r>
          </a:p>
          <a:p>
            <a:pPr marL="171450" indent="-171450">
              <a:buFont typeface="Arial" panose="020B0604020202020204" pitchFamily="34" charset="0"/>
              <a:buChar char="•"/>
            </a:pPr>
            <a:r>
              <a:rPr lang="en-US" sz="900" dirty="0"/>
              <a:t>SURPASS-2 was a 40-week, open-label phase 3 trial (double-blind with respect to </a:t>
            </a:r>
            <a:r>
              <a:rPr lang="en-US" sz="900" dirty="0" err="1"/>
              <a:t>Mounjaro</a:t>
            </a:r>
            <a:r>
              <a:rPr lang="en-US" sz="900" dirty="0"/>
              <a:t> dose assignment) that randomized 1879 patients with T2D with inadequate glycemic control on stable doses of Metformin alone to receive once-weekly (QW) subcutaneous (SC) </a:t>
            </a:r>
            <a:r>
              <a:rPr lang="en-US" sz="900" dirty="0" err="1"/>
              <a:t>Mounjaro</a:t>
            </a:r>
            <a:r>
              <a:rPr lang="en-US" sz="900" dirty="0"/>
              <a:t> 5 mg, 10 mg, or 15 mg or SC </a:t>
            </a:r>
            <a:r>
              <a:rPr lang="en-US" sz="900" dirty="0" err="1"/>
              <a:t>semaglutide</a:t>
            </a:r>
            <a:r>
              <a:rPr lang="en-US" sz="900" dirty="0"/>
              <a:t> 1 mg</a:t>
            </a:r>
            <a:r>
              <a:rPr lang="en-US" sz="900" baseline="30000" dirty="0"/>
              <a:t>1,2</a:t>
            </a:r>
          </a:p>
          <a:p>
            <a:pPr marL="169863" lvl="0" indent="-169863">
              <a:buFont typeface="Arial" panose="020B0604020202020204" pitchFamily="34" charset="0"/>
              <a:buChar char="•"/>
              <a:defRPr/>
            </a:pPr>
            <a:r>
              <a:rPr lang="en-US" sz="900" dirty="0">
                <a:solidFill>
                  <a:srgbClr val="000000"/>
                </a:solidFill>
                <a:latin typeface="Arial" panose="020B0604020202020204" pitchFamily="34" charset="0"/>
                <a:cs typeface="Arial" panose="020B0604020202020204" pitchFamily="34" charset="0"/>
              </a:rPr>
              <a:t>All doses of </a:t>
            </a:r>
            <a:r>
              <a:rPr lang="en-US" sz="900" dirty="0" err="1">
                <a:solidFill>
                  <a:srgbClr val="000000"/>
                </a:solidFill>
                <a:latin typeface="Arial" panose="020B0604020202020204" pitchFamily="34" charset="0"/>
                <a:cs typeface="Arial" panose="020B0604020202020204" pitchFamily="34" charset="0"/>
              </a:rPr>
              <a:t>Mounjaro</a:t>
            </a:r>
            <a:r>
              <a:rPr lang="en-US" sz="900" dirty="0">
                <a:solidFill>
                  <a:srgbClr val="000000"/>
                </a:solidFill>
                <a:latin typeface="Arial" panose="020B0604020202020204" pitchFamily="34" charset="0"/>
                <a:cs typeface="Arial" panose="020B0604020202020204" pitchFamily="34" charset="0"/>
              </a:rPr>
              <a:t> were initiated at 2.5 mg QW and increased by 2.5 mg every 4 weeks until the final randomized dose was reached</a:t>
            </a:r>
            <a:r>
              <a:rPr lang="en-US" sz="900" baseline="30000" dirty="0">
                <a:solidFill>
                  <a:srgbClr val="000000"/>
                </a:solidFill>
                <a:latin typeface="Arial" panose="020B0604020202020204" pitchFamily="34" charset="0"/>
                <a:cs typeface="Arial" panose="020B0604020202020204" pitchFamily="34" charset="0"/>
              </a:rPr>
              <a:t>2</a:t>
            </a:r>
          </a:p>
          <a:p>
            <a:pPr marL="169863" lvl="0" indent="-169863">
              <a:buFont typeface="Arial" panose="020B0604020202020204" pitchFamily="34" charset="0"/>
              <a:buChar char="•"/>
              <a:defRPr/>
            </a:pPr>
            <a:r>
              <a:rPr lang="en-US" sz="900" dirty="0" err="1">
                <a:solidFill>
                  <a:srgbClr val="000000"/>
                </a:solidFill>
                <a:latin typeface="Arial" panose="020B0604020202020204" pitchFamily="34" charset="0"/>
                <a:cs typeface="Arial" panose="020B0604020202020204" pitchFamily="34" charset="0"/>
              </a:rPr>
              <a:t>semaglutide</a:t>
            </a:r>
            <a:r>
              <a:rPr lang="en-US" sz="900" dirty="0">
                <a:solidFill>
                  <a:srgbClr val="000000"/>
                </a:solidFill>
                <a:latin typeface="Arial" panose="020B0604020202020204" pitchFamily="34" charset="0"/>
                <a:cs typeface="Arial" panose="020B0604020202020204" pitchFamily="34" charset="0"/>
              </a:rPr>
              <a:t> was initiated at 0.25 mg QW and the dose was doubled every 4 weeks until 1 mg was reached</a:t>
            </a:r>
            <a:r>
              <a:rPr lang="en-US" sz="900" baseline="30000" dirty="0">
                <a:solidFill>
                  <a:srgbClr val="000000"/>
                </a:solidFill>
                <a:latin typeface="Arial" panose="020B0604020202020204" pitchFamily="34" charset="0"/>
                <a:cs typeface="Arial" panose="020B0604020202020204" pitchFamily="34" charset="0"/>
              </a:rPr>
              <a:t>2</a:t>
            </a:r>
          </a:p>
          <a:p>
            <a:pPr marL="171450" indent="-171450">
              <a:buFont typeface="Arial" panose="020B0604020202020204" pitchFamily="34" charset="0"/>
              <a:buChar char="•"/>
            </a:pPr>
            <a:r>
              <a:rPr lang="en-US" sz="900" dirty="0"/>
              <a:t>The primary endpoint was the mean change in HbA1c from baseline to week 40</a:t>
            </a:r>
            <a:r>
              <a:rPr lang="en-US" sz="900" baseline="30000" dirty="0"/>
              <a:t>1,2</a:t>
            </a:r>
          </a:p>
          <a:p>
            <a:pPr marL="171450" indent="-171450">
              <a:buFont typeface="Arial" panose="020B0604020202020204" pitchFamily="34" charset="0"/>
              <a:buChar char="•"/>
            </a:pPr>
            <a:r>
              <a:rPr lang="en-US" sz="900" dirty="0"/>
              <a:t>Key secondary objectives included</a:t>
            </a:r>
            <a:r>
              <a:rPr lang="en-US" sz="900" baseline="30000" dirty="0"/>
              <a:t>2</a:t>
            </a:r>
            <a:r>
              <a:rPr lang="en-US" sz="900" dirty="0"/>
              <a:t>:</a:t>
            </a:r>
          </a:p>
          <a:p>
            <a:pPr marL="438150" lvl="1" indent="-171450">
              <a:buFont typeface="Arial" panose="020B0604020202020204" pitchFamily="34" charset="0"/>
              <a:buChar char="–"/>
            </a:pPr>
            <a:r>
              <a:rPr lang="en-US" sz="900" dirty="0"/>
              <a:t>Change in body weight from baseline to week 40</a:t>
            </a:r>
          </a:p>
          <a:p>
            <a:pPr marL="438150" lvl="1" indent="-171450">
              <a:buFont typeface="Arial" panose="020B0604020202020204" pitchFamily="34" charset="0"/>
              <a:buChar char="–"/>
            </a:pPr>
            <a:r>
              <a:rPr lang="en-US" sz="900" dirty="0"/>
              <a:t>Achievement of HbA1c levels &lt;7.0% (5 mg, 10 mg, 15 mg) and &lt;5.7% (10 mg and 15 mg)</a:t>
            </a:r>
          </a:p>
          <a:p>
            <a:pPr marL="438150" lvl="1" indent="-171450">
              <a:buFont typeface="Arial" panose="020B0604020202020204" pitchFamily="34" charset="0"/>
              <a:buChar char="–"/>
            </a:pPr>
            <a:r>
              <a:rPr lang="en-US" sz="900" dirty="0"/>
              <a:t>Noninferiority of HbA1c reductions from baseline to week 40 for </a:t>
            </a:r>
            <a:r>
              <a:rPr lang="en-US" sz="900" dirty="0" err="1"/>
              <a:t>Mounjaro</a:t>
            </a:r>
            <a:r>
              <a:rPr lang="en-US" sz="900" dirty="0"/>
              <a:t> 5 mg vs </a:t>
            </a:r>
            <a:r>
              <a:rPr lang="en-US" sz="900" dirty="0" err="1"/>
              <a:t>semaglutide</a:t>
            </a:r>
            <a:r>
              <a:rPr lang="en-US" sz="900" dirty="0"/>
              <a:t> 1 mg</a:t>
            </a:r>
          </a:p>
          <a:p>
            <a:pPr marL="438150" lvl="1" indent="-171450">
              <a:buFont typeface="Arial" panose="020B0604020202020204" pitchFamily="34" charset="0"/>
              <a:buChar char="–"/>
            </a:pPr>
            <a:r>
              <a:rPr lang="en-US" sz="900" dirty="0"/>
              <a:t>Superiority of HbA1c and body weight reductions from baseline vs </a:t>
            </a:r>
            <a:r>
              <a:rPr lang="en-US" sz="900" dirty="0" err="1"/>
              <a:t>semaglutide</a:t>
            </a:r>
            <a:r>
              <a:rPr lang="en-US" sz="900" dirty="0"/>
              <a:t> 1 mg</a:t>
            </a:r>
          </a:p>
          <a:p>
            <a:pPr marL="171450" indent="-171450">
              <a:buFont typeface="Arial" panose="020B0604020202020204" pitchFamily="34" charset="0"/>
              <a:buChar char="•"/>
            </a:pPr>
            <a:r>
              <a:rPr lang="en-US" sz="900" dirty="0">
                <a:solidFill>
                  <a:srgbClr val="000000"/>
                </a:solidFill>
                <a:latin typeface="Arial" panose="020B0604020202020204" pitchFamily="34" charset="0"/>
                <a:cs typeface="Arial" panose="020B0604020202020204" pitchFamily="34" charset="0"/>
              </a:rPr>
              <a:t>P</a:t>
            </a: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atients</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were randomized 1:1:1:1 to the following groups</a:t>
            </a:r>
            <a:r>
              <a:rPr kumimoji="0" lang="en-US" sz="9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1,2</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438150" lvl="1" indent="-171450">
              <a:buFont typeface="Arial" panose="020B0604020202020204" pitchFamily="34" charset="0"/>
              <a:buChar char="–"/>
            </a:pP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Mounjaro</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5 mg SC QW (n=470)</a:t>
            </a:r>
          </a:p>
          <a:p>
            <a:pPr marL="438150" lvl="1" indent="-171450">
              <a:buFont typeface="Arial" panose="020B0604020202020204" pitchFamily="34" charset="0"/>
              <a:buChar char="–"/>
            </a:pP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Mounjaro</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10 mg SC QW (n=469)</a:t>
            </a:r>
          </a:p>
          <a:p>
            <a:pPr marL="438150" lvl="1" indent="-171450">
              <a:buFont typeface="Arial" panose="020B0604020202020204" pitchFamily="34" charset="0"/>
              <a:buChar char="–"/>
            </a:pP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Mounjaro</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15 mg SC QW (n=468)</a:t>
            </a:r>
          </a:p>
          <a:p>
            <a:pPr marL="438150" lvl="1" indent="-171450">
              <a:buFont typeface="Arial" panose="020B0604020202020204" pitchFamily="34" charset="0"/>
              <a:buChar char="–"/>
            </a:pP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semaglutide</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1 mg SC QW (n=468)</a:t>
            </a:r>
          </a:p>
          <a:p>
            <a:pPr marL="169863" marR="0" lvl="0" indent="-169863"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Patients had a mean age of 57 years and 47% were men</a:t>
            </a:r>
            <a:r>
              <a:rPr lang="en-US" sz="900" baseline="30000" dirty="0">
                <a:solidFill>
                  <a:srgbClr val="000000"/>
                </a:solidFill>
                <a:latin typeface="Arial" panose="020B0604020202020204" pitchFamily="34" charset="0"/>
                <a:cs typeface="Arial" panose="020B0604020202020204" pitchFamily="34" charset="0"/>
              </a:rPr>
              <a:t>2</a:t>
            </a:r>
            <a:endParaRPr kumimoji="0" lang="en-US" sz="9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endParaRPr>
          </a:p>
          <a:p>
            <a:pPr marL="169863" marR="0" lvl="0" indent="-169863"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 mean duration of T2D was 8.6 years and the mean BMI was 34 kg/m</a:t>
            </a:r>
            <a:r>
              <a:rPr kumimoji="0" lang="en-US" sz="9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2</a:t>
            </a:r>
            <a:r>
              <a:rPr lang="en-US" sz="900" dirty="0">
                <a:solidFill>
                  <a:srgbClr val="000000"/>
                </a:solidFill>
                <a:latin typeface="Arial" panose="020B0604020202020204" pitchFamily="34" charset="0"/>
                <a:cs typeface="Arial" panose="020B0604020202020204" pitchFamily="34" charset="0"/>
              </a:rPr>
              <a:t> </a:t>
            </a:r>
            <a:r>
              <a:rPr kumimoji="0" lang="en-US" sz="9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2</a:t>
            </a:r>
          </a:p>
          <a:p>
            <a:pPr marR="0" lvl="0" algn="l" defTabSz="914400" rtl="0" eaLnBrk="0" fontAlgn="base" latinLnBrk="0" hangingPunct="0">
              <a:lnSpc>
                <a:spcPct val="100000"/>
              </a:lnSpc>
              <a:spcBef>
                <a:spcPts val="0"/>
              </a:spcBef>
              <a:spcAft>
                <a:spcPct val="0"/>
              </a:spcAft>
              <a:buClrTx/>
              <a:buSzTx/>
              <a:tabLst/>
              <a:defRPr/>
            </a:pPr>
            <a:endParaRPr lang="en-US" sz="900" dirty="0">
              <a:solidFill>
                <a:srgbClr val="000000"/>
              </a:solidFill>
              <a:latin typeface="Arial" panose="020B0604020202020204" pitchFamily="34" charset="0"/>
              <a:cs typeface="Arial" panose="020B0604020202020204" pitchFamily="34" charset="0"/>
            </a:endParaRPr>
          </a:p>
          <a:p>
            <a:pPr marL="266700" marR="0" lvl="1" indent="-266700" algn="l" defTabSz="914400" rtl="0" eaLnBrk="0" fontAlgn="base" latinLnBrk="0" hangingPunct="0">
              <a:lnSpc>
                <a:spcPct val="100000"/>
              </a:lnSpc>
              <a:spcBef>
                <a:spcPts val="0"/>
              </a:spcBef>
              <a:spcAft>
                <a:spcPct val="0"/>
              </a:spcAft>
              <a:buClrTx/>
              <a:buSzTx/>
              <a:buFont typeface="Arial" panose="020B0604020202020204" pitchFamily="34" charset="0"/>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References</a:t>
            </a:r>
          </a:p>
          <a:p>
            <a:pPr marL="227013" marR="0" lvl="1" indent="-227013" algn="l" defTabSz="914400" rtl="0" eaLnBrk="0" fontAlgn="base" latinLnBrk="0" hangingPunct="0">
              <a:lnSpc>
                <a:spcPct val="100000"/>
              </a:lnSpc>
              <a:spcBef>
                <a:spcPts val="0"/>
              </a:spcBef>
              <a:spcAft>
                <a:spcPct val="0"/>
              </a:spcAft>
              <a:buClrTx/>
              <a:buSzTx/>
              <a:buFont typeface="+mj-lt"/>
              <a:buAutoNum type="arabicPeriod"/>
              <a:tabLst/>
              <a:defRPr/>
            </a:pPr>
            <a:r>
              <a:rPr kumimoji="0" lang="en-US" sz="900" b="0" i="0" u="none" strike="noStrike" kern="1200" cap="none" spc="0" normalizeH="0" baseline="0" noProof="0" dirty="0" err="1">
                <a:ln>
                  <a:noFill/>
                </a:ln>
                <a:solidFill>
                  <a:srgbClr val="000000"/>
                </a:solidFill>
                <a:effectLst/>
                <a:uLnTx/>
                <a:uFillTx/>
                <a:latin typeface="Arial" charset="0"/>
                <a:cs typeface="+mn-cs"/>
              </a:rPr>
              <a:t>Mounjaro</a:t>
            </a:r>
            <a:r>
              <a:rPr kumimoji="0" lang="en-US" sz="900" b="0" i="0" u="none" strike="noStrike" kern="1200" cap="none" spc="0" normalizeH="0" baseline="0" noProof="0" dirty="0">
                <a:ln>
                  <a:noFill/>
                </a:ln>
                <a:solidFill>
                  <a:srgbClr val="000000"/>
                </a:solidFill>
                <a:effectLst/>
                <a:uLnTx/>
                <a:uFillTx/>
                <a:latin typeface="Arial" charset="0"/>
                <a:cs typeface="+mn-cs"/>
              </a:rPr>
              <a:t> (</a:t>
            </a:r>
            <a:r>
              <a:rPr kumimoji="0" lang="en-US" sz="900" b="0" i="0" u="none" strike="noStrike" kern="1200" cap="none" spc="0" normalizeH="0" baseline="0" noProof="0" dirty="0" err="1">
                <a:ln>
                  <a:noFill/>
                </a:ln>
                <a:solidFill>
                  <a:srgbClr val="000000"/>
                </a:solidFill>
                <a:effectLst/>
                <a:uLnTx/>
                <a:uFillTx/>
                <a:latin typeface="Arial" charset="0"/>
                <a:cs typeface="+mn-cs"/>
              </a:rPr>
              <a:t>tirzepatide</a:t>
            </a:r>
            <a:r>
              <a:rPr kumimoji="0" lang="en-US" sz="900" b="0" i="0" u="none" strike="noStrike" kern="1200" cap="none" spc="0" normalizeH="0" baseline="0" noProof="0" dirty="0">
                <a:ln>
                  <a:noFill/>
                </a:ln>
                <a:solidFill>
                  <a:srgbClr val="000000"/>
                </a:solidFill>
                <a:effectLst/>
                <a:uLnTx/>
                <a:uFillTx/>
                <a:latin typeface="Arial" charset="0"/>
                <a:cs typeface="+mn-cs"/>
              </a:rPr>
              <a:t> once weekly) [Summary of Product Characteristics]. Houten, Utrecht, Netherlands: Eli Lilly and Company. </a:t>
            </a:r>
            <a:endParaRPr kumimoji="0" lang="da-DK" sz="900" b="0" i="0" u="none" strike="noStrike" kern="1200" cap="none" spc="0" normalizeH="0" baseline="0" noProof="0" dirty="0">
              <a:ln>
                <a:noFill/>
              </a:ln>
              <a:solidFill>
                <a:srgbClr val="000000"/>
              </a:solidFill>
              <a:effectLst/>
              <a:uLnTx/>
              <a:uFillTx/>
              <a:latin typeface="Arial" charset="0"/>
              <a:cs typeface="+mn-cs"/>
            </a:endParaRPr>
          </a:p>
          <a:p>
            <a:pPr marL="227013" marR="0" lvl="1" indent="-227013" algn="l" defTabSz="914400" rtl="0" eaLnBrk="0" fontAlgn="base" latinLnBrk="0" hangingPunct="0">
              <a:lnSpc>
                <a:spcPct val="100000"/>
              </a:lnSpc>
              <a:spcBef>
                <a:spcPts val="0"/>
              </a:spcBef>
              <a:spcAft>
                <a:spcPct val="0"/>
              </a:spcAft>
              <a:buClrTx/>
              <a:buSzTx/>
              <a:buFont typeface="+mj-lt"/>
              <a:buAutoNum type="arabicPeriod"/>
              <a:tabLst/>
              <a:defRPr/>
            </a:pPr>
            <a:r>
              <a:rPr kumimoji="0" lang="en-US" sz="900" b="0" i="0" u="none" strike="noStrike" kern="1200" cap="none" spc="0" normalizeH="0" baseline="0" noProof="0" dirty="0" err="1">
                <a:ln>
                  <a:noFill/>
                </a:ln>
                <a:solidFill>
                  <a:srgbClr val="000000"/>
                </a:solidFill>
                <a:effectLst/>
                <a:uLnTx/>
                <a:uFillTx/>
                <a:latin typeface="Arial" charset="0"/>
                <a:cs typeface="+mn-cs"/>
              </a:rPr>
              <a:t>Frías</a:t>
            </a:r>
            <a:r>
              <a:rPr kumimoji="0" lang="en-US" sz="900" b="0" i="0" u="none" strike="noStrike" kern="1200" cap="none" spc="0" normalizeH="0" baseline="0" noProof="0" dirty="0">
                <a:ln>
                  <a:noFill/>
                </a:ln>
                <a:solidFill>
                  <a:srgbClr val="000000"/>
                </a:solidFill>
                <a:effectLst/>
                <a:uLnTx/>
                <a:uFillTx/>
                <a:latin typeface="Arial" charset="0"/>
                <a:cs typeface="+mn-cs"/>
              </a:rPr>
              <a:t> JP, Davies MJ, Rosenstock J, et al; for the SURPASS-2 Investigators. Tirzepatide versus </a:t>
            </a:r>
            <a:r>
              <a:rPr kumimoji="0" lang="en-US" sz="900" b="0" i="0" u="none" strike="noStrike" kern="1200" cap="none" spc="0" normalizeH="0" baseline="0" noProof="0" dirty="0" err="1">
                <a:ln>
                  <a:noFill/>
                </a:ln>
                <a:solidFill>
                  <a:srgbClr val="000000"/>
                </a:solidFill>
                <a:effectLst/>
                <a:uLnTx/>
                <a:uFillTx/>
                <a:latin typeface="Arial" charset="0"/>
                <a:cs typeface="+mn-cs"/>
              </a:rPr>
              <a:t>semaglutide</a:t>
            </a:r>
            <a:r>
              <a:rPr kumimoji="0" lang="en-US" sz="900" b="0" i="0" u="none" strike="noStrike" kern="1200" cap="none" spc="0" normalizeH="0" baseline="0" noProof="0" dirty="0">
                <a:ln>
                  <a:noFill/>
                </a:ln>
                <a:solidFill>
                  <a:srgbClr val="000000"/>
                </a:solidFill>
                <a:effectLst/>
                <a:uLnTx/>
                <a:uFillTx/>
                <a:latin typeface="Arial" charset="0"/>
                <a:cs typeface="+mn-cs"/>
              </a:rPr>
              <a:t> </a:t>
            </a:r>
            <a:r>
              <a:rPr lang="en-US" sz="900" dirty="0">
                <a:solidFill>
                  <a:srgbClr val="000000"/>
                </a:solidFill>
              </a:rPr>
              <a:t>o</a:t>
            </a:r>
            <a:r>
              <a:rPr kumimoji="0" lang="en-US" sz="900" b="0" i="0" u="none" strike="noStrike" kern="1200" cap="none" spc="0" normalizeH="0" baseline="0" noProof="0" dirty="0" err="1">
                <a:ln>
                  <a:noFill/>
                </a:ln>
                <a:solidFill>
                  <a:srgbClr val="000000"/>
                </a:solidFill>
                <a:effectLst/>
                <a:uLnTx/>
                <a:uFillTx/>
                <a:latin typeface="Arial" charset="0"/>
                <a:cs typeface="+mn-cs"/>
              </a:rPr>
              <a:t>nce</a:t>
            </a:r>
            <a:r>
              <a:rPr kumimoji="0" lang="en-US" sz="900" b="0" i="0" u="none" strike="noStrike" kern="1200" cap="none" spc="0" normalizeH="0" baseline="0" noProof="0" dirty="0">
                <a:ln>
                  <a:noFill/>
                </a:ln>
                <a:solidFill>
                  <a:srgbClr val="000000"/>
                </a:solidFill>
                <a:effectLst/>
                <a:uLnTx/>
                <a:uFillTx/>
                <a:latin typeface="Arial" charset="0"/>
                <a:cs typeface="+mn-cs"/>
              </a:rPr>
              <a:t> weekly in patients with type 2 diabetes. </a:t>
            </a:r>
            <a:r>
              <a:rPr kumimoji="0" lang="en-US" sz="900" b="0" i="1" u="none" strike="noStrike" kern="1200" cap="none" spc="0" normalizeH="0" baseline="0" noProof="0" dirty="0">
                <a:ln>
                  <a:noFill/>
                </a:ln>
                <a:solidFill>
                  <a:srgbClr val="000000"/>
                </a:solidFill>
                <a:effectLst/>
                <a:uLnTx/>
                <a:uFillTx/>
                <a:latin typeface="Arial" charset="0"/>
                <a:cs typeface="+mn-cs"/>
              </a:rPr>
              <a:t>N Engl J Med</a:t>
            </a:r>
            <a:r>
              <a:rPr kumimoji="0" lang="en-US" sz="900" b="0" i="0" u="none" strike="noStrike" kern="1200" cap="none" spc="0" normalizeH="0" baseline="0" noProof="0" dirty="0">
                <a:ln>
                  <a:noFill/>
                </a:ln>
                <a:solidFill>
                  <a:srgbClr val="000000"/>
                </a:solidFill>
                <a:effectLst/>
                <a:uLnTx/>
                <a:uFillTx/>
                <a:latin typeface="Arial" charset="0"/>
                <a:cs typeface="+mn-cs"/>
              </a:rPr>
              <a:t>. 2021;385(6):503-515.</a:t>
            </a:r>
          </a:p>
        </p:txBody>
      </p:sp>
    </p:spTree>
    <p:extLst>
      <p:ext uri="{BB962C8B-B14F-4D97-AF65-F5344CB8AC3E}">
        <p14:creationId xmlns:p14="http://schemas.microsoft.com/office/powerpoint/2010/main" val="1267130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 y="428625"/>
            <a:ext cx="6361113" cy="3579813"/>
          </a:xfrm>
          <a:noFill/>
          <a:ln w="12700">
            <a:solidFill>
              <a:schemeClr val="tx1"/>
            </a:solidFill>
          </a:ln>
        </p:spPr>
      </p:sp>
      <p:sp>
        <p:nvSpPr>
          <p:cNvPr id="3" name="Notes Placeholder 2"/>
          <p:cNvSpPr>
            <a:spLocks noGrp="1"/>
          </p:cNvSpPr>
          <p:nvPr>
            <p:ph type="body" idx="1"/>
          </p:nvPr>
        </p:nvSpPr>
        <p:spPr/>
        <p:txBody>
          <a:bodyPr/>
          <a:lstStyle/>
          <a:p>
            <a:pPr fontAlgn="base">
              <a:lnSpc>
                <a:spcPct val="114000"/>
              </a:lnSpc>
              <a:spcBef>
                <a:spcPts val="0"/>
              </a:spcBef>
              <a:spcAft>
                <a:spcPct val="0"/>
              </a:spcAft>
              <a:defRPr/>
            </a:pPr>
            <a:r>
              <a:rPr lang="fr-FR" b="0" i="0" dirty="0">
                <a:solidFill>
                  <a:srgbClr val="1F1F1F"/>
                </a:solidFill>
                <a:effectLst/>
                <a:latin typeface="ElsevierGulliver"/>
              </a:rPr>
              <a:t>Le programme SURPASS comporte des études de phase 3, qui ont inclus des patients vivant avec un DT2 d’ancienneté différente et, par conséquent, de stades différents. </a:t>
            </a:r>
          </a:p>
          <a:p>
            <a:pPr fontAlgn="base">
              <a:lnSpc>
                <a:spcPct val="114000"/>
              </a:lnSpc>
              <a:spcBef>
                <a:spcPts val="0"/>
              </a:spcBef>
              <a:spcAft>
                <a:spcPct val="0"/>
              </a:spcAft>
              <a:defRPr/>
            </a:pPr>
            <a:r>
              <a:rPr lang="fr-FR" b="0" i="0" dirty="0">
                <a:solidFill>
                  <a:srgbClr val="1F1F1F"/>
                </a:solidFill>
                <a:effectLst/>
                <a:latin typeface="ElsevierGulliver"/>
              </a:rPr>
              <a:t>La </a:t>
            </a:r>
            <a:r>
              <a:rPr lang="fr-FR" b="0" i="0" dirty="0" err="1">
                <a:solidFill>
                  <a:srgbClr val="1F1F1F"/>
                </a:solidFill>
                <a:effectLst/>
                <a:latin typeface="ElsevierGulliver"/>
              </a:rPr>
              <a:t>surpass</a:t>
            </a:r>
            <a:r>
              <a:rPr lang="fr-FR" b="0" i="0" dirty="0">
                <a:solidFill>
                  <a:srgbClr val="1F1F1F"/>
                </a:solidFill>
                <a:effectLst/>
                <a:latin typeface="ElsevierGulliver"/>
              </a:rPr>
              <a:t> 2 est la deuxième d’une </a:t>
            </a:r>
            <a:r>
              <a:rPr lang="fr-FR" b="0" i="0" dirty="0" err="1">
                <a:solidFill>
                  <a:srgbClr val="1F1F1F"/>
                </a:solidFill>
                <a:effectLst/>
                <a:latin typeface="ElsevierGulliver"/>
              </a:rPr>
              <a:t>serie</a:t>
            </a:r>
            <a:r>
              <a:rPr lang="fr-FR" b="0" i="0" dirty="0">
                <a:solidFill>
                  <a:srgbClr val="1F1F1F"/>
                </a:solidFill>
                <a:effectLst/>
                <a:latin typeface="ElsevierGulliver"/>
              </a:rPr>
              <a:t> de 5 études multicentrique randomisée, en double insu et contrôlée,. </a:t>
            </a:r>
          </a:p>
          <a:p>
            <a:pPr fontAlgn="base">
              <a:lnSpc>
                <a:spcPct val="114000"/>
              </a:lnSpc>
              <a:spcBef>
                <a:spcPts val="0"/>
              </a:spcBef>
              <a:spcAft>
                <a:spcPct val="0"/>
              </a:spcAft>
              <a:defRPr/>
            </a:pPr>
            <a:r>
              <a:rPr lang="fr-FR" b="0" i="0" dirty="0">
                <a:solidFill>
                  <a:srgbClr val="212121"/>
                </a:solidFill>
                <a:effectLst/>
                <a:latin typeface="Roboto" panose="02000000000000000000" pitchFamily="2" charset="0"/>
              </a:rPr>
              <a:t>L’étude portait sur 1 879 participants répartis aléatoirement, atteints de diabète depuis une période moyenne de 8,6 ans, traités par metformine dont les valeurs moyennes initiales du taux d’HbA1c et du poids corporel étaient respectivement de 8,28 %  et de 93,7 kg. </a:t>
            </a:r>
          </a:p>
          <a:p>
            <a:pPr fontAlgn="base">
              <a:lnSpc>
                <a:spcPct val="114000"/>
              </a:lnSpc>
              <a:spcBef>
                <a:spcPts val="0"/>
              </a:spcBef>
              <a:spcAft>
                <a:spcPct val="0"/>
              </a:spcAft>
              <a:defRPr/>
            </a:pPr>
            <a:endParaRPr lang="fr-FR" b="0" i="0" dirty="0">
              <a:solidFill>
                <a:srgbClr val="1F1F1F"/>
              </a:solidFill>
              <a:effectLst/>
              <a:latin typeface="ElsevierGulliver"/>
            </a:endParaRPr>
          </a:p>
          <a:p>
            <a:pPr fontAlgn="base">
              <a:lnSpc>
                <a:spcPct val="114000"/>
              </a:lnSpc>
              <a:spcBef>
                <a:spcPts val="0"/>
              </a:spcBef>
              <a:spcAft>
                <a:spcPct val="0"/>
              </a:spcAft>
              <a:defRPr/>
            </a:pPr>
            <a:endParaRPr lang="fr-FR" b="0" i="0" dirty="0">
              <a:solidFill>
                <a:srgbClr val="1F1F1F"/>
              </a:solidFill>
              <a:effectLst/>
              <a:latin typeface="ElsevierGulliver"/>
            </a:endParaRPr>
          </a:p>
          <a:p>
            <a:pPr fontAlgn="base">
              <a:lnSpc>
                <a:spcPct val="114000"/>
              </a:lnSpc>
              <a:spcBef>
                <a:spcPts val="0"/>
              </a:spcBef>
              <a:spcAft>
                <a:spcPct val="0"/>
              </a:spcAft>
              <a:defRPr/>
            </a:pPr>
            <a:r>
              <a:rPr lang="fr-FR" b="0" i="0" dirty="0">
                <a:solidFill>
                  <a:srgbClr val="1F1F1F"/>
                </a:solidFill>
                <a:effectLst/>
                <a:latin typeface="ElsevierGulliver"/>
              </a:rPr>
              <a:t>le TZP était comparé au placebo dans une population de DT2 insuffisamment contrôlés sous régime et activité physique [7]. Les patients devaient être naïfs de traitement injectable. Les patients ont été randomisés dans le bras TZP 5 mg, TZP 10 mg, TZP 15 mg ou placebo (1 ; 1 ; 1 ; 1).</a:t>
            </a:r>
          </a:p>
          <a:p>
            <a:pPr fontAlgn="base">
              <a:lnSpc>
                <a:spcPct val="114000"/>
              </a:lnSpc>
              <a:spcBef>
                <a:spcPts val="0"/>
              </a:spcBef>
              <a:spcAft>
                <a:spcPct val="0"/>
              </a:spcAft>
              <a:defRPr/>
            </a:pPr>
            <a:endParaRPr lang="fr-FR" sz="1200" b="0" i="0" dirty="0">
              <a:solidFill>
                <a:srgbClr val="1F1F1F"/>
              </a:solidFill>
              <a:effectLst/>
              <a:latin typeface="ElsevierGulliver"/>
            </a:endParaRPr>
          </a:p>
          <a:p>
            <a:pPr fontAlgn="base">
              <a:lnSpc>
                <a:spcPct val="114000"/>
              </a:lnSpc>
              <a:spcBef>
                <a:spcPts val="0"/>
              </a:spcBef>
              <a:spcAft>
                <a:spcPct val="0"/>
              </a:spcAft>
              <a:defRPr/>
            </a:pPr>
            <a:endParaRPr lang="fr-FR" sz="1200" b="0" i="0" dirty="0">
              <a:solidFill>
                <a:srgbClr val="1F1F1F"/>
              </a:solidFill>
              <a:effectLst/>
              <a:latin typeface="ElsevierGulliver"/>
            </a:endParaRPr>
          </a:p>
          <a:p>
            <a:pPr fontAlgn="base">
              <a:lnSpc>
                <a:spcPct val="114000"/>
              </a:lnSpc>
              <a:spcBef>
                <a:spcPts val="0"/>
              </a:spcBef>
              <a:spcAft>
                <a:spcPct val="0"/>
              </a:spcAft>
              <a:defRPr/>
            </a:pPr>
            <a:r>
              <a:rPr lang="fr-FR" sz="1200" b="0" i="0" dirty="0">
                <a:solidFill>
                  <a:srgbClr val="4D5156"/>
                </a:solidFill>
                <a:effectLst/>
                <a:latin typeface="arial" panose="020B0604020202020204" pitchFamily="34" charset="0"/>
              </a:rPr>
              <a:t>Présentation d’un cas patient (fictif) qui a été diagnostiqué récemment (il y a 9 mois) du diabète de type 2. </a:t>
            </a:r>
          </a:p>
          <a:p>
            <a:pPr fontAlgn="base">
              <a:lnSpc>
                <a:spcPct val="114000"/>
              </a:lnSpc>
              <a:spcBef>
                <a:spcPts val="0"/>
              </a:spcBef>
              <a:spcAft>
                <a:spcPct val="0"/>
              </a:spcAft>
              <a:defRPr/>
            </a:pPr>
            <a:endParaRPr lang="fr-FR" sz="1200" b="0" i="0" dirty="0">
              <a:solidFill>
                <a:srgbClr val="4D5156"/>
              </a:solidFill>
              <a:effectLst/>
              <a:latin typeface="arial" panose="020B0604020202020204" pitchFamily="34" charset="0"/>
              <a:sym typeface="Wingdings" panose="05000000000000000000" pitchFamily="2" charset="2"/>
            </a:endParaRPr>
          </a:p>
          <a:p>
            <a:pPr>
              <a:lnSpc>
                <a:spcPct val="100000"/>
              </a:lnSpc>
              <a:spcBef>
                <a:spcPts val="0"/>
              </a:spcBef>
              <a:spcAft>
                <a:spcPts val="0"/>
              </a:spcAft>
            </a:pPr>
            <a:r>
              <a:rPr lang="fr-FR" sz="1200" b="0" i="0" dirty="0">
                <a:solidFill>
                  <a:srgbClr val="4D5156"/>
                </a:solidFill>
                <a:effectLst/>
                <a:latin typeface="arial" panose="020B0604020202020204" pitchFamily="34" charset="0"/>
                <a:sym typeface="Wingdings" panose="05000000000000000000" pitchFamily="2" charset="2"/>
              </a:rPr>
              <a:t>Patiente: </a:t>
            </a:r>
            <a:r>
              <a:rPr lang="en-GB" sz="1200" dirty="0"/>
              <a:t>Femme, 44 </a:t>
            </a:r>
            <a:r>
              <a:rPr lang="en-GB" sz="1200" dirty="0" err="1"/>
              <a:t>ans</a:t>
            </a:r>
            <a:r>
              <a:rPr lang="en-GB" sz="1200" dirty="0"/>
              <a:t>, Diagnostic du DT2 il y a 9 </a:t>
            </a:r>
            <a:r>
              <a:rPr lang="en-GB" sz="1200" dirty="0" err="1"/>
              <a:t>mois</a:t>
            </a:r>
            <a:r>
              <a:rPr lang="en-GB" sz="1200" dirty="0"/>
              <a:t>, vie active : </a:t>
            </a:r>
            <a:r>
              <a:rPr lang="fr-FR" sz="1200" dirty="0"/>
              <a:t>Professeur au Gymnase, Mariée, mère de deux enfants, Non-fumeuse</a:t>
            </a:r>
            <a:r>
              <a:rPr lang="fr-FR" sz="1200" b="1" spc="-30" dirty="0">
                <a:solidFill>
                  <a:schemeClr val="tx2"/>
                </a:solidFill>
                <a:cs typeface="Arial"/>
              </a:rPr>
              <a:t> </a:t>
            </a:r>
          </a:p>
          <a:p>
            <a:pPr fontAlgn="base">
              <a:lnSpc>
                <a:spcPct val="114000"/>
              </a:lnSpc>
              <a:spcBef>
                <a:spcPts val="0"/>
              </a:spcBef>
              <a:spcAft>
                <a:spcPct val="0"/>
              </a:spcAft>
              <a:defRPr/>
            </a:pPr>
            <a:endParaRPr lang="fr-FR" sz="1200" b="0" i="0" dirty="0">
              <a:solidFill>
                <a:srgbClr val="4D5156"/>
              </a:solidFill>
              <a:effectLst/>
              <a:latin typeface="arial" panose="020B0604020202020204" pitchFamily="34" charset="0"/>
              <a:sym typeface="Wingdings" panose="05000000000000000000" pitchFamily="2" charset="2"/>
            </a:endParaRPr>
          </a:p>
          <a:p>
            <a:pPr fontAlgn="base">
              <a:lnSpc>
                <a:spcPct val="114000"/>
              </a:lnSpc>
              <a:spcBef>
                <a:spcPts val="0"/>
              </a:spcBef>
              <a:spcAft>
                <a:spcPct val="0"/>
              </a:spcAft>
              <a:defRPr/>
            </a:pPr>
            <a:r>
              <a:rPr lang="fr-FR" sz="1200" b="0" i="0" dirty="0">
                <a:solidFill>
                  <a:srgbClr val="4D5156"/>
                </a:solidFill>
                <a:effectLst/>
                <a:latin typeface="arial" panose="020B0604020202020204" pitchFamily="34" charset="0"/>
              </a:rPr>
              <a:t>Voici son profile et caractéristiques médicales.</a:t>
            </a:r>
          </a:p>
          <a:p>
            <a:pPr fontAlgn="base">
              <a:lnSpc>
                <a:spcPct val="114000"/>
              </a:lnSpc>
              <a:spcBef>
                <a:spcPts val="0"/>
              </a:spcBef>
              <a:spcAft>
                <a:spcPct val="0"/>
              </a:spcAft>
              <a:defRPr/>
            </a:pPr>
            <a:r>
              <a:rPr lang="fr-FR" sz="1200" b="0" i="0" dirty="0">
                <a:solidFill>
                  <a:srgbClr val="4D5156"/>
                </a:solidFill>
                <a:effectLst/>
                <a:latin typeface="arial" panose="020B0604020202020204" pitchFamily="34" charset="0"/>
              </a:rPr>
              <a:t>C’est une patiente relativement jeune, son HbA1c est à 7.9% et son BMI est de 29. Son profile lipidique n’est pas idéal (triglycérides trop élevés)</a:t>
            </a:r>
          </a:p>
          <a:p>
            <a:pPr fontAlgn="base">
              <a:lnSpc>
                <a:spcPct val="114000"/>
              </a:lnSpc>
              <a:spcBef>
                <a:spcPts val="0"/>
              </a:spcBef>
              <a:spcAft>
                <a:spcPct val="0"/>
              </a:spcAft>
              <a:defRPr/>
            </a:pPr>
            <a:r>
              <a:rPr lang="fr-FR" sz="1200" b="0" i="0" dirty="0">
                <a:solidFill>
                  <a:srgbClr val="4D5156"/>
                </a:solidFill>
                <a:effectLst/>
                <a:latin typeface="arial" panose="020B0604020202020204" pitchFamily="34" charset="0"/>
                <a:sym typeface="Wingdings" panose="05000000000000000000" pitchFamily="2" charset="2"/>
              </a:rPr>
              <a:t>Elle est en surpoids, elle n’a pas d’antécédents CV ou de comorbidités. </a:t>
            </a:r>
          </a:p>
          <a:p>
            <a:pPr fontAlgn="base">
              <a:lnSpc>
                <a:spcPct val="114000"/>
              </a:lnSpc>
              <a:spcBef>
                <a:spcPts val="0"/>
              </a:spcBef>
              <a:spcAft>
                <a:spcPct val="0"/>
              </a:spcAft>
              <a:defRPr/>
            </a:pPr>
            <a:endParaRPr lang="fr-FR" sz="1200" b="0" i="0" dirty="0">
              <a:solidFill>
                <a:srgbClr val="4D5156"/>
              </a:solidFill>
              <a:effectLst/>
              <a:latin typeface="arial" panose="020B0604020202020204" pitchFamily="34" charset="0"/>
              <a:sym typeface="Wingdings" panose="05000000000000000000" pitchFamily="2" charset="2"/>
            </a:endParaRPr>
          </a:p>
          <a:p>
            <a:pPr fontAlgn="base">
              <a:lnSpc>
                <a:spcPct val="114000"/>
              </a:lnSpc>
              <a:spcBef>
                <a:spcPts val="0"/>
              </a:spcBef>
              <a:spcAft>
                <a:spcPct val="0"/>
              </a:spcAft>
              <a:defRPr/>
            </a:pPr>
            <a:r>
              <a:rPr lang="fr-FR" sz="1200" b="0" i="0" dirty="0">
                <a:solidFill>
                  <a:srgbClr val="4D5156"/>
                </a:solidFill>
                <a:effectLst/>
                <a:latin typeface="arial" panose="020B0604020202020204" pitchFamily="34" charset="0"/>
                <a:sym typeface="Wingdings" panose="05000000000000000000" pitchFamily="2" charset="2"/>
              </a:rPr>
              <a:t>Statut émotionnel:</a:t>
            </a:r>
          </a:p>
          <a:p>
            <a:pPr fontAlgn="base">
              <a:lnSpc>
                <a:spcPct val="114000"/>
              </a:lnSpc>
              <a:spcBef>
                <a:spcPts val="0"/>
              </a:spcBef>
              <a:spcAft>
                <a:spcPct val="0"/>
              </a:spcAft>
              <a:defRPr/>
            </a:pPr>
            <a:r>
              <a:rPr lang="fr-FR" sz="1200" b="0" i="0" dirty="0">
                <a:solidFill>
                  <a:srgbClr val="4D5156"/>
                </a:solidFill>
                <a:effectLst/>
                <a:latin typeface="arial" panose="020B0604020202020204" pitchFamily="34" charset="0"/>
                <a:sym typeface="Wingdings" panose="05000000000000000000" pitchFamily="2" charset="2"/>
              </a:rPr>
              <a:t>Claudia a 3 préoccupations fréquentes liées à son diabète de type 2: Numéro 1, son HbA1c. Numéro 2, son poids. Et numéro 3, son avenir avec le diabète de type 2. </a:t>
            </a:r>
          </a:p>
          <a:p>
            <a:pPr fontAlgn="base">
              <a:lnSpc>
                <a:spcPct val="114000"/>
              </a:lnSpc>
              <a:spcBef>
                <a:spcPts val="0"/>
              </a:spcBef>
              <a:spcAft>
                <a:spcPct val="0"/>
              </a:spcAft>
              <a:defRPr/>
            </a:pPr>
            <a:r>
              <a:rPr lang="fr-FR" sz="1200" b="0" i="0" dirty="0">
                <a:solidFill>
                  <a:srgbClr val="4D5156"/>
                </a:solidFill>
                <a:effectLst/>
                <a:latin typeface="arial" panose="020B0604020202020204" pitchFamily="34" charset="0"/>
                <a:sym typeface="Wingdings" panose="05000000000000000000" pitchFamily="2" charset="2"/>
              </a:rPr>
              <a:t>Claudia est inquiète de son surpoids, mais motivée à prendre en charge son poids et demande conseil à son professionnel de la santé. 	</a:t>
            </a:r>
          </a:p>
          <a:p>
            <a:pPr fontAlgn="base">
              <a:lnSpc>
                <a:spcPct val="114000"/>
              </a:lnSpc>
              <a:spcBef>
                <a:spcPts val="0"/>
              </a:spcBef>
              <a:spcAft>
                <a:spcPct val="0"/>
              </a:spcAft>
              <a:defRPr/>
            </a:pPr>
            <a:endParaRPr lang="fr-FR" sz="1200" b="0" i="0" dirty="0">
              <a:solidFill>
                <a:srgbClr val="4D5156"/>
              </a:solidFill>
              <a:effectLst/>
              <a:latin typeface="arial" panose="020B0604020202020204" pitchFamily="34" charset="0"/>
              <a:sym typeface="Wingdings" panose="05000000000000000000" pitchFamily="2" charset="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4BEB4D-3841-4F87-9677-02BB1D06EC5B}"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3851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fr-FR" b="0" i="0" dirty="0">
                <a:solidFill>
                  <a:srgbClr val="212121"/>
                </a:solidFill>
                <a:effectLst/>
                <a:latin typeface="Roboto" panose="02000000000000000000" pitchFamily="2" charset="0"/>
              </a:rPr>
              <a:t>Le profil d’innocuité global du </a:t>
            </a:r>
            <a:r>
              <a:rPr lang="fr-FR" b="0" i="0" dirty="0" err="1">
                <a:solidFill>
                  <a:srgbClr val="212121"/>
                </a:solidFill>
                <a:effectLst/>
                <a:latin typeface="Roboto" panose="02000000000000000000" pitchFamily="2" charset="0"/>
              </a:rPr>
              <a:t>tirzépatide</a:t>
            </a:r>
            <a:r>
              <a:rPr lang="fr-FR" b="0" i="0" dirty="0">
                <a:solidFill>
                  <a:srgbClr val="212121"/>
                </a:solidFill>
                <a:effectLst/>
                <a:latin typeface="Roboto" panose="02000000000000000000" pitchFamily="2" charset="0"/>
              </a:rPr>
              <a:t> était semblable à celui de la classe bien établie des agonistes du récepteur du peptide-1 apparenté au glucagon (GLP-1). Dans tous les groupes de traitement, les effets indésirables le plus fréquemment signalés étaient de nature gastro-intestinale.</a:t>
            </a:r>
            <a:r>
              <a:rPr lang="en-US" b="1" dirty="0"/>
              <a:t>Speaker Notes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err="1">
                <a:solidFill>
                  <a:srgbClr val="000000"/>
                </a:solidFill>
                <a:latin typeface="Arial" panose="020B0604020202020204" pitchFamily="34" charset="0"/>
                <a:cs typeface="Arial" panose="020B0604020202020204" pitchFamily="34" charset="0"/>
              </a:rPr>
              <a:t>Mounjaro</a:t>
            </a:r>
            <a:r>
              <a:rPr lang="en-US" dirty="0">
                <a:solidFill>
                  <a:srgbClr val="000000"/>
                </a:solidFill>
                <a:latin typeface="Arial" panose="020B0604020202020204" pitchFamily="34" charset="0"/>
                <a:cs typeface="Arial" panose="020B0604020202020204" pitchFamily="34" charset="0"/>
              </a:rPr>
              <a:t> is not indicated for weight management. In clinical trials, weight change from baseline was a secondary endpoint</a:t>
            </a:r>
            <a:r>
              <a:rPr lang="en-US" baseline="30000" dirty="0">
                <a:solidFill>
                  <a:srgbClr val="000000"/>
                </a:solidFill>
                <a:latin typeface="Arial" panose="020B0604020202020204" pitchFamily="34" charset="0"/>
                <a:cs typeface="Arial" panose="020B0604020202020204" pitchFamily="34" charset="0"/>
              </a:rPr>
              <a:t>1</a:t>
            </a:r>
          </a:p>
          <a:p>
            <a:pPr marL="171450" indent="-171450">
              <a:buFont typeface="Arial" panose="020B0604020202020204" pitchFamily="34" charset="0"/>
              <a:buChar char="•"/>
            </a:pPr>
            <a:r>
              <a:rPr lang="en-US" sz="1000" dirty="0"/>
              <a:t>Present slide content. Do not add interpretation, conclusions, or comparisons</a:t>
            </a:r>
          </a:p>
          <a:p>
            <a:pPr marL="171450" indent="-171450">
              <a:buFont typeface="Arial" panose="020B0604020202020204" pitchFamily="34" charset="0"/>
              <a:buChar char="•"/>
            </a:pPr>
            <a:r>
              <a:rPr lang="en-US" dirty="0"/>
              <a:t>This slide shows the mean weight change from baseline to 40 weeks with </a:t>
            </a:r>
            <a:r>
              <a:rPr lang="en-US" dirty="0" err="1"/>
              <a:t>Mounjaro</a:t>
            </a:r>
            <a:r>
              <a:rPr lang="en-US" dirty="0"/>
              <a:t> vs </a:t>
            </a:r>
            <a:r>
              <a:rPr lang="en-US" dirty="0" err="1"/>
              <a:t>semaglutide</a:t>
            </a:r>
            <a:r>
              <a:rPr lang="en-US" dirty="0"/>
              <a:t> 1 mg</a:t>
            </a:r>
            <a:r>
              <a:rPr lang="en-US" baseline="30000" dirty="0"/>
              <a:t>1,2</a:t>
            </a:r>
          </a:p>
          <a:p>
            <a:pPr marL="0" indent="0">
              <a:buNone/>
            </a:pPr>
            <a:endParaRPr lang="en-GB" dirty="0"/>
          </a:p>
          <a:p>
            <a:pPr marL="266700" marR="0" lvl="1" indent="-266700" algn="l" defTabSz="914400" rtl="0" eaLnBrk="0" fontAlgn="base" latinLnBrk="0" hangingPunct="0">
              <a:lnSpc>
                <a:spcPct val="100000"/>
              </a:lnSpc>
              <a:spcBef>
                <a:spcPts val="0"/>
              </a:spcBef>
              <a:spcAft>
                <a:spcPct val="0"/>
              </a:spcAft>
              <a:buClrTx/>
              <a:buSzTx/>
              <a:buFont typeface="Arial" panose="020B0604020202020204" pitchFamily="34" charset="0"/>
              <a:buNone/>
              <a:tabLst/>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References</a:t>
            </a:r>
          </a:p>
          <a:p>
            <a:pPr marL="227013" marR="0" lvl="1" indent="-227013" algn="l" defTabSz="914400" rtl="0" eaLnBrk="0" fontAlgn="base" latinLnBrk="0" hangingPunct="0">
              <a:lnSpc>
                <a:spcPct val="100000"/>
              </a:lnSpc>
              <a:spcBef>
                <a:spcPts val="0"/>
              </a:spcBef>
              <a:spcAft>
                <a:spcPct val="0"/>
              </a:spcAft>
              <a:buClrTx/>
              <a:buSzTx/>
              <a:buFont typeface="+mj-lt"/>
              <a:buAutoNum type="arabicPeriod"/>
              <a:tabLst/>
              <a:defRPr/>
            </a:pPr>
            <a:r>
              <a:rPr kumimoji="0" lang="en-US" sz="1000" b="0" i="0" u="none" strike="noStrike" kern="1200" cap="none" spc="0" normalizeH="0" baseline="0" noProof="0" dirty="0" err="1">
                <a:ln>
                  <a:noFill/>
                </a:ln>
                <a:solidFill>
                  <a:srgbClr val="000000"/>
                </a:solidFill>
                <a:effectLst/>
                <a:uLnTx/>
                <a:uFillTx/>
                <a:latin typeface="Arial" charset="0"/>
                <a:cs typeface="+mn-cs"/>
              </a:rPr>
              <a:t>Mounjaro</a:t>
            </a:r>
            <a:r>
              <a:rPr kumimoji="0" lang="en-US" sz="1000" b="0" i="0" u="none" strike="noStrike" kern="1200" cap="none" spc="0" normalizeH="0" baseline="0" noProof="0" dirty="0">
                <a:ln>
                  <a:noFill/>
                </a:ln>
                <a:solidFill>
                  <a:srgbClr val="000000"/>
                </a:solidFill>
                <a:effectLst/>
                <a:uLnTx/>
                <a:uFillTx/>
                <a:latin typeface="Arial" charset="0"/>
                <a:cs typeface="+mn-cs"/>
              </a:rPr>
              <a:t> (</a:t>
            </a:r>
            <a:r>
              <a:rPr kumimoji="0" lang="en-US" sz="1000" b="0" i="0" u="none" strike="noStrike" kern="1200" cap="none" spc="0" normalizeH="0" baseline="0" noProof="0" dirty="0" err="1">
                <a:ln>
                  <a:noFill/>
                </a:ln>
                <a:solidFill>
                  <a:srgbClr val="000000"/>
                </a:solidFill>
                <a:effectLst/>
                <a:uLnTx/>
                <a:uFillTx/>
                <a:latin typeface="Arial" charset="0"/>
                <a:cs typeface="+mn-cs"/>
              </a:rPr>
              <a:t>tirzepatide</a:t>
            </a:r>
            <a:r>
              <a:rPr kumimoji="0" lang="en-US" sz="1000" b="0" i="0" u="none" strike="noStrike" kern="1200" cap="none" spc="0" normalizeH="0" baseline="0" noProof="0" dirty="0">
                <a:ln>
                  <a:noFill/>
                </a:ln>
                <a:solidFill>
                  <a:srgbClr val="000000"/>
                </a:solidFill>
                <a:effectLst/>
                <a:uLnTx/>
                <a:uFillTx/>
                <a:latin typeface="Arial" charset="0"/>
                <a:cs typeface="+mn-cs"/>
              </a:rPr>
              <a:t> once weekly) [Summary of Product Characteristics]. Houten, Utrecht, Netherlands: Eli Lilly and Company. </a:t>
            </a:r>
            <a:endParaRPr kumimoji="0" lang="da-DK" sz="1000" b="0" i="0" u="none" strike="noStrike" kern="1200" cap="none" spc="0" normalizeH="0" baseline="0" noProof="0" dirty="0">
              <a:ln>
                <a:noFill/>
              </a:ln>
              <a:solidFill>
                <a:srgbClr val="000000"/>
              </a:solidFill>
              <a:effectLst/>
              <a:uLnTx/>
              <a:uFillTx/>
              <a:latin typeface="Arial" charset="0"/>
              <a:cs typeface="+mn-cs"/>
            </a:endParaRPr>
          </a:p>
          <a:p>
            <a:pPr marL="227013" marR="0" lvl="1" indent="-227013" algn="l" defTabSz="914400" rtl="0" eaLnBrk="0" fontAlgn="base" latinLnBrk="0" hangingPunct="0">
              <a:lnSpc>
                <a:spcPct val="100000"/>
              </a:lnSpc>
              <a:spcBef>
                <a:spcPts val="0"/>
              </a:spcBef>
              <a:spcAft>
                <a:spcPct val="0"/>
              </a:spcAft>
              <a:buClrTx/>
              <a:buSzTx/>
              <a:buFont typeface="+mj-lt"/>
              <a:buAutoNum type="arabicPeriod"/>
              <a:tabLst/>
              <a:defRPr/>
            </a:pPr>
            <a:r>
              <a:rPr kumimoji="0" lang="en-US" sz="1000" b="0" i="0" u="none" strike="noStrike" kern="1200" cap="none" spc="0" normalizeH="0" baseline="0" noProof="0" dirty="0">
                <a:ln>
                  <a:noFill/>
                </a:ln>
                <a:solidFill>
                  <a:srgbClr val="000000"/>
                </a:solidFill>
                <a:effectLst/>
                <a:uLnTx/>
                <a:uFillTx/>
                <a:latin typeface="Arial" charset="0"/>
                <a:cs typeface="+mn-cs"/>
              </a:rPr>
              <a:t>Frías JP, Davies MJ, Rosenstock J, et al; for the SURPASS-2 Investigators. </a:t>
            </a:r>
            <a:r>
              <a:rPr kumimoji="0" lang="en-US" sz="1000" b="0" i="0" u="none" strike="noStrike" kern="1200" cap="none" spc="0" normalizeH="0" baseline="0" noProof="0" dirty="0" err="1">
                <a:ln>
                  <a:noFill/>
                </a:ln>
                <a:solidFill>
                  <a:srgbClr val="000000"/>
                </a:solidFill>
                <a:effectLst/>
                <a:uLnTx/>
                <a:uFillTx/>
                <a:latin typeface="Arial" charset="0"/>
                <a:cs typeface="+mn-cs"/>
              </a:rPr>
              <a:t>Tirzepatide</a:t>
            </a:r>
            <a:r>
              <a:rPr kumimoji="0" lang="en-US" sz="1000" b="0" i="0" u="none" strike="noStrike" kern="1200" cap="none" spc="0" normalizeH="0" baseline="0" noProof="0" dirty="0">
                <a:ln>
                  <a:noFill/>
                </a:ln>
                <a:solidFill>
                  <a:srgbClr val="000000"/>
                </a:solidFill>
                <a:effectLst/>
                <a:uLnTx/>
                <a:uFillTx/>
                <a:latin typeface="Arial" charset="0"/>
                <a:cs typeface="+mn-cs"/>
              </a:rPr>
              <a:t> versus </a:t>
            </a:r>
            <a:r>
              <a:rPr kumimoji="0" lang="en-US" sz="1000" b="0" i="0" u="none" strike="noStrike" kern="1200" cap="none" spc="0" normalizeH="0" baseline="0" noProof="0" dirty="0" err="1">
                <a:ln>
                  <a:noFill/>
                </a:ln>
                <a:solidFill>
                  <a:srgbClr val="000000"/>
                </a:solidFill>
                <a:effectLst/>
                <a:uLnTx/>
                <a:uFillTx/>
                <a:latin typeface="Arial" charset="0"/>
                <a:cs typeface="+mn-cs"/>
              </a:rPr>
              <a:t>semaglutide</a:t>
            </a:r>
            <a:r>
              <a:rPr kumimoji="0" lang="en-US" sz="1000" b="0" i="0" u="none" strike="noStrike" kern="1200" cap="none" spc="0" normalizeH="0" baseline="0" noProof="0" dirty="0">
                <a:ln>
                  <a:noFill/>
                </a:ln>
                <a:solidFill>
                  <a:srgbClr val="000000"/>
                </a:solidFill>
                <a:effectLst/>
                <a:uLnTx/>
                <a:uFillTx/>
                <a:latin typeface="Arial" charset="0"/>
                <a:cs typeface="+mn-cs"/>
              </a:rPr>
              <a:t> once weekly in patients with type 2 diabetes. </a:t>
            </a:r>
            <a:r>
              <a:rPr kumimoji="0" lang="en-US" sz="1000" b="0" i="1" u="none" strike="noStrike" kern="1200" cap="none" spc="0" normalizeH="0" baseline="0" noProof="0" dirty="0">
                <a:ln>
                  <a:noFill/>
                </a:ln>
                <a:solidFill>
                  <a:srgbClr val="000000"/>
                </a:solidFill>
                <a:effectLst/>
                <a:uLnTx/>
                <a:uFillTx/>
                <a:latin typeface="Arial" charset="0"/>
                <a:cs typeface="+mn-cs"/>
              </a:rPr>
              <a:t>N Engl J Med</a:t>
            </a:r>
            <a:r>
              <a:rPr kumimoji="0" lang="en-US" sz="1000" b="0" i="0" u="none" strike="noStrike" kern="1200" cap="none" spc="0" normalizeH="0" baseline="0" noProof="0" dirty="0">
                <a:ln>
                  <a:noFill/>
                </a:ln>
                <a:solidFill>
                  <a:srgbClr val="000000"/>
                </a:solidFill>
                <a:effectLst/>
                <a:uLnTx/>
                <a:uFillTx/>
                <a:latin typeface="Arial" charset="0"/>
                <a:cs typeface="+mn-cs"/>
              </a:rPr>
              <a:t>. 2021;385(6):503-515.</a:t>
            </a:r>
          </a:p>
          <a:p>
            <a:pPr marL="0" inden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4763E8-F874-45DB-9675-3B44A1B183E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1143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Speaker Notes</a:t>
            </a:r>
          </a:p>
          <a:p>
            <a:pPr marL="171450" indent="-171450">
              <a:buFont typeface="Arial" panose="020B0604020202020204" pitchFamily="34" charset="0"/>
              <a:buChar char="•"/>
            </a:pPr>
            <a:r>
              <a:rPr lang="en-US" dirty="0"/>
              <a:t>Present slide content. Do not add interpretation, conclusions, or comparisons</a:t>
            </a:r>
          </a:p>
          <a:p>
            <a:pPr marL="171450" indent="-171450">
              <a:buFont typeface="Arial" panose="020B0604020202020204" pitchFamily="34" charset="0"/>
              <a:buChar char="•"/>
            </a:pPr>
            <a:r>
              <a:rPr kumimoji="0" lang="en-US" sz="1000" i="0" u="none" strike="noStrike" kern="1200" cap="none" spc="0" normalizeH="0" baseline="0" noProof="0" dirty="0">
                <a:ln>
                  <a:noFill/>
                </a:ln>
                <a:solidFill>
                  <a:schemeClr val="tx1"/>
                </a:solidFill>
                <a:effectLst/>
                <a:uLnTx/>
                <a:uFillTx/>
                <a:latin typeface="Arial"/>
                <a:cs typeface="Arial"/>
              </a:rPr>
              <a:t>This slide shows the incidence and patient-reported severity of nausea from baseline through week 40 in the SURPASS-2 study</a:t>
            </a:r>
            <a:r>
              <a:rPr kumimoji="0" lang="en-US" sz="1000" i="0" u="none" strike="noStrike" kern="1200" cap="none" spc="0" normalizeH="0" baseline="30000" noProof="0" dirty="0">
                <a:ln>
                  <a:noFill/>
                </a:ln>
                <a:solidFill>
                  <a:schemeClr val="tx1"/>
                </a:solidFill>
                <a:effectLst/>
                <a:uLnTx/>
                <a:uFillTx/>
                <a:latin typeface="Arial"/>
                <a:cs typeface="Arial"/>
              </a:rPr>
              <a:t>1</a:t>
            </a:r>
          </a:p>
          <a:p>
            <a:pPr marL="171450" indent="-171450">
              <a:buFont typeface="Arial" panose="020B0604020202020204" pitchFamily="34" charset="0"/>
              <a:buChar char="•"/>
            </a:pPr>
            <a:r>
              <a:rPr lang="en-US" dirty="0">
                <a:latin typeface="Arial"/>
                <a:cs typeface="Arial"/>
              </a:rPr>
              <a:t>The s</a:t>
            </a:r>
            <a:r>
              <a:rPr lang="en-US" dirty="0"/>
              <a:t>haded areas within each graph indicate the period of time before reaching the maintenance dose of the study treatments</a:t>
            </a:r>
          </a:p>
          <a:p>
            <a:endParaRPr kumimoji="0" lang="en-US" sz="1000" i="0" u="none" strike="noStrike" kern="1200" cap="none" spc="0" normalizeH="0" baseline="0" noProof="0" dirty="0">
              <a:ln>
                <a:noFill/>
              </a:ln>
              <a:solidFill>
                <a:schemeClr val="tx1"/>
              </a:solidFill>
              <a:effectLst/>
              <a:uLnTx/>
              <a:uFillTx/>
              <a:latin typeface="Arial"/>
              <a:cs typeface="Arial"/>
            </a:endParaRPr>
          </a:p>
          <a:p>
            <a:pPr marL="266700" marR="0" lvl="1" indent="-266700" algn="l" defTabSz="914400" rtl="0" eaLnBrk="0" fontAlgn="base" latinLnBrk="0" hangingPunct="0">
              <a:lnSpc>
                <a:spcPct val="100000"/>
              </a:lnSpc>
              <a:spcBef>
                <a:spcPts val="0"/>
              </a:spcBef>
              <a:spcAft>
                <a:spcPct val="0"/>
              </a:spcAft>
              <a:buClrTx/>
              <a:buSzTx/>
              <a:buFont typeface="Arial" panose="020B0604020202020204" pitchFamily="34" charset="0"/>
              <a:buNone/>
              <a:tabLst/>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Reference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Frías</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JP, Davies MJ, Rosenstock J, et al; for the SURPASS-2 Investigators. Tirzepatide versus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semaglutide</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once weekly in patients with type 2 diabetes. </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 Engl J Med.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2021;385(6):503-515.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indent="0">
              <a:buNone/>
            </a:pPr>
            <a:endParaRPr kumimoji="0" lang="en-US" sz="1000" b="0" i="0" u="none" strike="noStrike" kern="1200" cap="none" spc="0" normalizeH="0" baseline="0" noProof="0" dirty="0">
              <a:ln>
                <a:noFill/>
              </a:ln>
              <a:solidFill>
                <a:schemeClr val="tx1"/>
              </a:solidFill>
              <a:effectLst/>
              <a:uLnTx/>
              <a:uFillTx/>
              <a:latin typeface="Arial"/>
              <a:cs typeface="Arial"/>
            </a:endParaRP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45A613-7C39-204D-9E84-E8628D5964A3}"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3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883652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err="1"/>
              <a:t>Surpass</a:t>
            </a:r>
            <a:r>
              <a:rPr lang="fr-CH" dirty="0"/>
              <a:t> 2 DT </a:t>
            </a:r>
          </a:p>
          <a:p>
            <a:r>
              <a:rPr lang="fr-CH" dirty="0" err="1"/>
              <a:t>Surmount</a:t>
            </a:r>
            <a:r>
              <a:rPr lang="fr-CH" dirty="0"/>
              <a:t> 5 78 </a:t>
            </a:r>
            <a:r>
              <a:rPr lang="fr-CH" dirty="0" err="1"/>
              <a:t>sem</a:t>
            </a:r>
            <a:r>
              <a:rPr lang="fr-CH" dirty="0"/>
              <a:t> novembre 2024 </a:t>
            </a:r>
          </a:p>
          <a:p>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22</a:t>
            </a:fld>
            <a:endParaRPr lang="fr-CH"/>
          </a:p>
        </p:txBody>
      </p:sp>
    </p:spTree>
    <p:extLst>
      <p:ext uri="{BB962C8B-B14F-4D97-AF65-F5344CB8AC3E}">
        <p14:creationId xmlns:p14="http://schemas.microsoft.com/office/powerpoint/2010/main" val="859490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1B1B1B"/>
                </a:solidFill>
                <a:effectLst/>
                <a:latin typeface="Cambria" panose="02040503050406030204" pitchFamily="18" charset="0"/>
              </a:rPr>
              <a:t> l’étude en conditions réelles a utilisé des données du système de déclaration des effets indésirables de la FDA, qui comprend des rapports de professionnels de la santé, de patients et de fabricants, et peut ne pas être représentative de la population générale [ </a:t>
            </a:r>
            <a:r>
              <a:rPr lang="fr-FR" b="0" i="0" u="sng" dirty="0">
                <a:solidFill>
                  <a:srgbClr val="005EA2"/>
                </a:solidFill>
                <a:effectLst/>
                <a:latin typeface="Cambria" panose="02040503050406030204" pitchFamily="18" charset="0"/>
                <a:hlinkClick r:id="rId3"/>
              </a:rPr>
              <a:t>11</a:t>
            </a:r>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25</a:t>
            </a:fld>
            <a:endParaRPr lang="fr-CH"/>
          </a:p>
        </p:txBody>
      </p:sp>
    </p:spTree>
    <p:extLst>
      <p:ext uri="{BB962C8B-B14F-4D97-AF65-F5344CB8AC3E}">
        <p14:creationId xmlns:p14="http://schemas.microsoft.com/office/powerpoint/2010/main" val="2657518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800" dirty="0">
                <a:effectLst/>
                <a:latin typeface="Aptos" panose="020B0004020202020204" pitchFamily="34" charset="0"/>
                <a:ea typeface="Aptos" panose="020B0004020202020204" pitchFamily="34" charset="0"/>
                <a:cs typeface="Times New Roman" panose="02020603050405020304" pitchFamily="18" charset="0"/>
              </a:rPr>
              <a:t>La population étudiée a été identifiée par un processus de sélection par étapes à partir de la base de données du programme de recherche All of Us version 7, comme illustré dans </a:t>
            </a:r>
            <a:r>
              <a:rPr lang="fr-CH" sz="1800" b="1"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la Figure 1.</a:t>
            </a:r>
            <a:r>
              <a:rPr lang="fr-CH" sz="1800" dirty="0">
                <a:effectLst/>
                <a:latin typeface="Aptos" panose="020B0004020202020204" pitchFamily="34" charset="0"/>
                <a:ea typeface="Aptos" panose="020B0004020202020204" pitchFamily="34" charset="0"/>
                <a:cs typeface="Times New Roman" panose="02020603050405020304" pitchFamily="18" charset="0"/>
              </a:rPr>
              <a:t> La cohorte initiale comprenait 412 000 patients </a:t>
            </a:r>
          </a:p>
          <a:p>
            <a:r>
              <a:rPr lang="fr-FR" b="0" i="0" dirty="0">
                <a:solidFill>
                  <a:srgbClr val="1B1B1B"/>
                </a:solidFill>
                <a:effectLst/>
                <a:latin typeface="Cambria" panose="02040503050406030204" pitchFamily="18" charset="0"/>
              </a:rPr>
              <a:t>Notre étude présente plusieurs points forts et certaines limites. À notre connaissance, il s'agit de la première étude basée sur la population aux États-Unis (É.-U.) évaluant l'association entre quatre AR du GLP-1 et des événements indésirables gastro-intestinaux. Il s'agit de l'étude en situation réelle la plus vaste et la plus diversifiée, comprenant 10 328 personnes d'une population sous-représentée. L'étude incluait des participants atteints d'autres comorbidités, telles que l'IRC et l'IC, reflétant la population générale afin d'éclairer la prise de décision des cliniciens et la sélection appropriée des AR du GLP-1 compte tenu du profil de risque gastro-intestinal. Il s'agit d'une étude transversale d'une population sous-représentée qui limite l'établissement d'une inférence causale et la </a:t>
            </a:r>
            <a:r>
              <a:rPr lang="fr-FR" b="0" i="0" dirty="0" err="1">
                <a:solidFill>
                  <a:srgbClr val="1B1B1B"/>
                </a:solidFill>
                <a:effectLst/>
                <a:latin typeface="Cambria" panose="02040503050406030204" pitchFamily="18" charset="0"/>
              </a:rPr>
              <a:t>généralisabilité</a:t>
            </a:r>
            <a:r>
              <a:rPr lang="fr-FR" b="0" i="0" dirty="0">
                <a:solidFill>
                  <a:srgbClr val="1B1B1B"/>
                </a:solidFill>
                <a:effectLst/>
                <a:latin typeface="Cambria" panose="02040503050406030204" pitchFamily="18" charset="0"/>
              </a:rPr>
              <a:t>. </a:t>
            </a:r>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26</a:t>
            </a:fld>
            <a:endParaRPr lang="fr-CH"/>
          </a:p>
        </p:txBody>
      </p:sp>
    </p:spTree>
    <p:extLst>
      <p:ext uri="{BB962C8B-B14F-4D97-AF65-F5344CB8AC3E}">
        <p14:creationId xmlns:p14="http://schemas.microsoft.com/office/powerpoint/2010/main" val="501325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b="0" i="0" dirty="0" err="1">
                <a:solidFill>
                  <a:srgbClr val="1B1B1B"/>
                </a:solidFill>
                <a:effectLst/>
                <a:latin typeface="Cambria" panose="02040503050406030204" pitchFamily="18" charset="0"/>
              </a:rPr>
              <a:t>ésente</a:t>
            </a:r>
            <a:r>
              <a:rPr lang="fr-FR" b="0" i="0" dirty="0">
                <a:solidFill>
                  <a:srgbClr val="1B1B1B"/>
                </a:solidFill>
                <a:effectLst/>
                <a:latin typeface="Cambria" panose="02040503050406030204" pitchFamily="18" charset="0"/>
              </a:rPr>
              <a:t> les caractéristiques démographiques et cliniques initiales de la cohorte de l'étude. La cohorte comprenait des patients atteints de diabète de type 2 (82,2 %) ou d'obésité (76,4 %). Les patients avaient un âge moyen de 61,4 ± 12,6 ans et étaient principalement des femmes (65,7 %) et de race blanche (51,3 %), avec une proportion importante de personnes noires (23,4 %). Les comorbidités comprenaient une maladie rénale chronique (MRC) (25,6 %) et une insuffisance cardiaque (IC) (19,2 %). Les taux moyens de lipase et d'amylase étaient respectivement de 97,4 ± 2,9 U/L (taux normal : 0-160 U/L) et de 67,4 ± 5,6 U/L (taux normal : 30-110 U/L).</a:t>
            </a:r>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27</a:t>
            </a:fld>
            <a:endParaRPr lang="fr-CH"/>
          </a:p>
        </p:txBody>
      </p:sp>
    </p:spTree>
    <p:extLst>
      <p:ext uri="{BB962C8B-B14F-4D97-AF65-F5344CB8AC3E}">
        <p14:creationId xmlns:p14="http://schemas.microsoft.com/office/powerpoint/2010/main" val="1391910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b="0" i="0" dirty="0">
                <a:solidFill>
                  <a:srgbClr val="1B1B1B"/>
                </a:solidFill>
                <a:effectLst/>
                <a:latin typeface="Cambria" panose="02040503050406030204" pitchFamily="18" charset="0"/>
              </a:rPr>
              <a:t>es douleurs abdominales étaient l'événement indésirable le plus fréquent, signalé chez 57,6 % (IC à 95 % : 56,6-58,5 %) des patients. Les autres événements indésirables gastro-intestinaux prévalents comprenaient la constipation (30,4 %, IC à 95 % : 29,5-31,3 %), la diarrhée (32,7 %, IC à 95 % : 29,5-31,3 %), les nausées et vomissements (23,4 %, IC à 95 % : 22,6-24,2 %), les saignements gastro-intestinaux (15,9 %, IC à 95 % : 15,2-16,6 %), la gastroparésie (5,1 %, IC à 95 % : 4,6-5,5 %) et la pancréatite (3,4 %, IC à 95 % : 3,0-3,7 %). Les proportions d'événements indésirables gastro-intestinaux associés à différents AR du GLP-1 dans la cohorte de l'étude sont présentées dans </a:t>
            </a:r>
            <a:r>
              <a:rPr lang="fr-FR" b="0" i="0" u="sng" dirty="0">
                <a:solidFill>
                  <a:srgbClr val="005EA2"/>
                </a:solidFill>
                <a:effectLst/>
                <a:latin typeface="Cambria" panose="02040503050406030204" pitchFamily="18" charset="0"/>
                <a:hlinkClick r:id="rId3"/>
              </a:rPr>
              <a:t>la Figure 2</a:t>
            </a:r>
            <a:r>
              <a:rPr lang="fr-FR" b="0" i="0" dirty="0">
                <a:solidFill>
                  <a:srgbClr val="1B1B1B"/>
                </a:solidFill>
                <a:effectLst/>
                <a:latin typeface="Cambria" panose="02040503050406030204" pitchFamily="18" charset="0"/>
              </a:rPr>
              <a:t> . Des différences ont été observées entre les AR spécifiques du GLP-1. Par exemple, le </a:t>
            </a:r>
            <a:r>
              <a:rPr lang="fr-FR" b="0" i="0" dirty="0" err="1">
                <a:solidFill>
                  <a:srgbClr val="1B1B1B"/>
                </a:solidFill>
                <a:effectLst/>
                <a:latin typeface="Cambria" panose="02040503050406030204" pitchFamily="18" charset="0"/>
              </a:rPr>
              <a:t>dulaglutide</a:t>
            </a:r>
            <a:r>
              <a:rPr lang="fr-FR" b="0" i="0" dirty="0">
                <a:solidFill>
                  <a:srgbClr val="1B1B1B"/>
                </a:solidFill>
                <a:effectLst/>
                <a:latin typeface="Cambria" panose="02040503050406030204" pitchFamily="18" charset="0"/>
              </a:rPr>
              <a:t> et le </a:t>
            </a:r>
            <a:r>
              <a:rPr lang="fr-FR" b="0" i="0" dirty="0" err="1">
                <a:solidFill>
                  <a:srgbClr val="1B1B1B"/>
                </a:solidFill>
                <a:effectLst/>
                <a:latin typeface="Cambria" panose="02040503050406030204" pitchFamily="18" charset="0"/>
              </a:rPr>
              <a:t>liraglutide</a:t>
            </a:r>
            <a:r>
              <a:rPr lang="fr-FR" b="0" i="0" dirty="0">
                <a:solidFill>
                  <a:srgbClr val="1B1B1B"/>
                </a:solidFill>
                <a:effectLst/>
                <a:latin typeface="Cambria" panose="02040503050406030204" pitchFamily="18" charset="0"/>
              </a:rPr>
              <a:t> présentaient des taux plus élevés de douleurs abdominales, de constipation, de diarrhée, de nausées et de vomissements, tandis que l'</a:t>
            </a:r>
            <a:r>
              <a:rPr lang="fr-FR" b="0" i="0" dirty="0" err="1">
                <a:solidFill>
                  <a:srgbClr val="1B1B1B"/>
                </a:solidFill>
                <a:effectLst/>
                <a:latin typeface="Cambria" panose="02040503050406030204" pitchFamily="18" charset="0"/>
              </a:rPr>
              <a:t>exénatide</a:t>
            </a:r>
            <a:r>
              <a:rPr lang="fr-FR" b="0" i="0" dirty="0">
                <a:solidFill>
                  <a:srgbClr val="1B1B1B"/>
                </a:solidFill>
                <a:effectLst/>
                <a:latin typeface="Cambria" panose="02040503050406030204" pitchFamily="18" charset="0"/>
              </a:rPr>
              <a:t> était associée à la prévalence la plus élevée de gastroparésie (6,9 %). Le </a:t>
            </a:r>
            <a:r>
              <a:rPr lang="fr-FR" b="0" i="0" dirty="0" err="1">
                <a:solidFill>
                  <a:srgbClr val="1B1B1B"/>
                </a:solidFill>
                <a:effectLst/>
                <a:latin typeface="Cambria" panose="02040503050406030204" pitchFamily="18" charset="0"/>
              </a:rPr>
              <a:t>liraglutide</a:t>
            </a:r>
            <a:r>
              <a:rPr lang="fr-FR" b="0" i="0" dirty="0">
                <a:solidFill>
                  <a:srgbClr val="1B1B1B"/>
                </a:solidFill>
                <a:effectLst/>
                <a:latin typeface="Cambria" panose="02040503050406030204" pitchFamily="18" charset="0"/>
              </a:rPr>
              <a:t> et le </a:t>
            </a:r>
            <a:r>
              <a:rPr lang="fr-FR" b="0" i="0" dirty="0" err="1">
                <a:solidFill>
                  <a:srgbClr val="1B1B1B"/>
                </a:solidFill>
                <a:effectLst/>
                <a:latin typeface="Cambria" panose="02040503050406030204" pitchFamily="18" charset="0"/>
              </a:rPr>
              <a:t>dulaglutide</a:t>
            </a:r>
            <a:r>
              <a:rPr lang="fr-FR" b="0" i="0" dirty="0">
                <a:solidFill>
                  <a:srgbClr val="1B1B1B"/>
                </a:solidFill>
                <a:effectLst/>
                <a:latin typeface="Cambria" panose="02040503050406030204" pitchFamily="18" charset="0"/>
              </a:rPr>
              <a:t> présentaient les taux les plus élevés d'hémorragie gastro-intestinale (16,6 % et 16,5 %, respectivement). De plus, le </a:t>
            </a:r>
            <a:r>
              <a:rPr lang="fr-FR" b="0" i="0" dirty="0" err="1">
                <a:solidFill>
                  <a:srgbClr val="1B1B1B"/>
                </a:solidFill>
                <a:effectLst/>
                <a:latin typeface="Cambria" panose="02040503050406030204" pitchFamily="18" charset="0"/>
              </a:rPr>
              <a:t>liraglutide</a:t>
            </a:r>
            <a:r>
              <a:rPr lang="fr-FR" b="0" i="0" dirty="0">
                <a:solidFill>
                  <a:srgbClr val="1B1B1B"/>
                </a:solidFill>
                <a:effectLst/>
                <a:latin typeface="Cambria" panose="02040503050406030204" pitchFamily="18" charset="0"/>
              </a:rPr>
              <a:t> et l'</a:t>
            </a:r>
            <a:r>
              <a:rPr lang="fr-FR" b="0" i="0" dirty="0" err="1">
                <a:solidFill>
                  <a:srgbClr val="1B1B1B"/>
                </a:solidFill>
                <a:effectLst/>
                <a:latin typeface="Cambria" panose="02040503050406030204" pitchFamily="18" charset="0"/>
              </a:rPr>
              <a:t>exénatide</a:t>
            </a:r>
            <a:r>
              <a:rPr lang="fr-FR" b="0" i="0" dirty="0">
                <a:solidFill>
                  <a:srgbClr val="1B1B1B"/>
                </a:solidFill>
                <a:effectLst/>
                <a:latin typeface="Cambria" panose="02040503050406030204" pitchFamily="18" charset="0"/>
              </a:rPr>
              <a:t> présentaient les taux les plus élevés de pancréatite, soit 4,0 % et 3,8 %, par rapport au </a:t>
            </a:r>
            <a:r>
              <a:rPr lang="fr-FR" b="0" i="0" dirty="0" err="1">
                <a:solidFill>
                  <a:srgbClr val="1B1B1B"/>
                </a:solidFill>
                <a:effectLst/>
                <a:latin typeface="Cambria" panose="02040503050406030204" pitchFamily="18" charset="0"/>
              </a:rPr>
              <a:t>dulaglutide</a:t>
            </a:r>
            <a:r>
              <a:rPr lang="fr-FR" b="0" i="0" dirty="0">
                <a:solidFill>
                  <a:srgbClr val="1B1B1B"/>
                </a:solidFill>
                <a:effectLst/>
                <a:latin typeface="Cambria" panose="02040503050406030204" pitchFamily="18" charset="0"/>
              </a:rPr>
              <a:t> (3,2 %) et au </a:t>
            </a:r>
            <a:r>
              <a:rPr lang="fr-FR" b="0" i="0" dirty="0" err="1">
                <a:solidFill>
                  <a:srgbClr val="1B1B1B"/>
                </a:solidFill>
                <a:effectLst/>
                <a:latin typeface="Cambria" panose="02040503050406030204" pitchFamily="18" charset="0"/>
              </a:rPr>
              <a:t>sémaglutide</a:t>
            </a:r>
            <a:r>
              <a:rPr lang="fr-FR" b="0" i="0" dirty="0">
                <a:solidFill>
                  <a:srgbClr val="1B1B1B"/>
                </a:solidFill>
                <a:effectLst/>
                <a:latin typeface="Cambria" panose="02040503050406030204" pitchFamily="18" charset="0"/>
              </a:rPr>
              <a:t> (3,0 %).</a:t>
            </a:r>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28</a:t>
            </a:fld>
            <a:endParaRPr lang="fr-CH"/>
          </a:p>
        </p:txBody>
      </p:sp>
    </p:spTree>
    <p:extLst>
      <p:ext uri="{BB962C8B-B14F-4D97-AF65-F5344CB8AC3E}">
        <p14:creationId xmlns:p14="http://schemas.microsoft.com/office/powerpoint/2010/main" val="2177743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1B1B1B"/>
                </a:solidFill>
                <a:effectLst/>
                <a:latin typeface="Cambria" panose="02040503050406030204" pitchFamily="18" charset="0"/>
              </a:rPr>
              <a:t>présente la prévalence des événements indésirables gastro-intestinaux stratifiés selon les caractéristiques démographiques et les comorbidités des patients au sein de la population étudiée. Tous les événements indésirables gastro-intestinaux étaient plus fréquents chez les femmes que chez les hommes et chez les Blancs que chez les autres races. La fréquence des événements indésirables gastro-intestinaux augmentait en présence d'IRC et d'IC. Par exemple, une gastroparésie et une pancréatite ont été signalées chez 44,3 % et 41,1 % des personnes atteintes d'IRC, respectivement.</a:t>
            </a:r>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29</a:t>
            </a:fld>
            <a:endParaRPr lang="fr-CH"/>
          </a:p>
        </p:txBody>
      </p:sp>
    </p:spTree>
    <p:extLst>
      <p:ext uri="{BB962C8B-B14F-4D97-AF65-F5344CB8AC3E}">
        <p14:creationId xmlns:p14="http://schemas.microsoft.com/office/powerpoint/2010/main" val="1894284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dirty="0">
                <a:solidFill>
                  <a:srgbClr val="1B1B1B"/>
                </a:solidFill>
                <a:effectLst/>
                <a:latin typeface="Cambria" panose="02040503050406030204" pitchFamily="18" charset="0"/>
              </a:rPr>
              <a:t>présente la prévalence des événements indésirables gastro-intestinaux stratifiés selon les caractéristiques démographiques et les comorbidités des patients au sein de la population étudiée. Tous les événements indésirables gastro-intestinaux étaient plus fréquents chez les femmes que chez les hommes et chez les Blancs que chez les autres races. La fréquence des événements indésirables gastro-intestinaux augmentait en présence d'IRC et d'IC. Par exemple, une gastroparésie et une pancréatite ont été signalées chez 44,3 % et 41,1 % des personnes atteintes d'IRC, respectivement.</a:t>
            </a:r>
            <a:endParaRPr lang="fr-CH" dirty="0"/>
          </a:p>
          <a:p>
            <a:pPr algn="l"/>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30</a:t>
            </a:fld>
            <a:endParaRPr lang="fr-CH"/>
          </a:p>
        </p:txBody>
      </p:sp>
    </p:spTree>
    <p:extLst>
      <p:ext uri="{BB962C8B-B14F-4D97-AF65-F5344CB8AC3E}">
        <p14:creationId xmlns:p14="http://schemas.microsoft.com/office/powerpoint/2010/main" val="30553150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1B1B1B"/>
                </a:solidFill>
                <a:effectLst/>
                <a:latin typeface="Cambria" panose="02040503050406030204" pitchFamily="18" charset="0"/>
              </a:rPr>
              <a:t>Notre stratégie de recherche a permis d'identifier un total de 336 dossiers, dont 115 ont été exclus en raison de doublons et 160 ont été exclus sur la base des titres et des résumés. Nous avons ensuite évalué l'éligibilité de 61 articles complets et avons finalement inclus neuf études qui répondaient à nos critères d'inclusion. Sur les 52 dossiers exclus, 28 étaient des doublons, 15 n'avaient aucun résultat, 3 avaient une durée d'étude inférieure à 24 semaines, 2 n'étaient pas des ECR et une n'incluait pas de patients atteints de diabète de type 2 ; les neuf études restantes ( </a:t>
            </a:r>
            <a:r>
              <a:rPr lang="fr-FR" b="0" i="0" u="sng" dirty="0">
                <a:solidFill>
                  <a:srgbClr val="005EA2"/>
                </a:solidFill>
                <a:effectLst/>
                <a:latin typeface="Cambria" panose="02040503050406030204" pitchFamily="18" charset="0"/>
                <a:hlinkClick r:id="rId3"/>
              </a:rPr>
              <a:t>29-31 </a:t>
            </a:r>
            <a:r>
              <a:rPr lang="fr-FR" b="0" i="0" u="sng" dirty="0">
                <a:solidFill>
                  <a:srgbClr val="005EA2"/>
                </a:solidFill>
                <a:effectLst/>
                <a:latin typeface="Cambria" panose="02040503050406030204" pitchFamily="18" charset="0"/>
                <a:hlinkClick r:id="rId4"/>
              </a:rPr>
              <a:t>,</a:t>
            </a:r>
            <a:r>
              <a:rPr lang="fr-FR" b="0" i="0" dirty="0">
                <a:solidFill>
                  <a:srgbClr val="1B1B1B"/>
                </a:solidFill>
                <a:effectLst/>
                <a:latin typeface="Cambria" panose="02040503050406030204" pitchFamily="18" charset="0"/>
              </a:rPr>
              <a:t> 34-39 </a:t>
            </a:r>
            <a:r>
              <a:rPr lang="fr-FR" b="0" i="0" u="sng" dirty="0">
                <a:solidFill>
                  <a:srgbClr val="005EA2"/>
                </a:solidFill>
                <a:effectLst/>
                <a:latin typeface="Cambria" panose="02040503050406030204" pitchFamily="18" charset="0"/>
                <a:hlinkClick r:id="rId5"/>
              </a:rPr>
              <a:t>)</a:t>
            </a:r>
            <a:r>
              <a:rPr lang="fr-FR" b="0" i="0" dirty="0">
                <a:solidFill>
                  <a:srgbClr val="1B1B1B"/>
                </a:solidFill>
                <a:effectLst/>
                <a:latin typeface="Cambria" panose="02040503050406030204" pitchFamily="18" charset="0"/>
              </a:rPr>
              <a:t> répondaient </a:t>
            </a:r>
            <a:r>
              <a:rPr lang="fr-FR" b="0" i="0" u="sng" dirty="0">
                <a:solidFill>
                  <a:srgbClr val="005EA2"/>
                </a:solidFill>
                <a:effectLst/>
                <a:latin typeface="Cambria" panose="02040503050406030204" pitchFamily="18" charset="0"/>
                <a:hlinkClick r:id="rId6"/>
              </a:rPr>
              <a:t>aux</a:t>
            </a:r>
            <a:r>
              <a:rPr lang="fr-FR" b="0" i="0" dirty="0">
                <a:solidFill>
                  <a:srgbClr val="1B1B1B"/>
                </a:solidFill>
                <a:effectLst/>
                <a:latin typeface="Cambria" panose="02040503050406030204" pitchFamily="18" charset="0"/>
              </a:rPr>
              <a:t> critères d'inclusion et ont été incluses.</a:t>
            </a:r>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36</a:t>
            </a:fld>
            <a:endParaRPr lang="fr-CH"/>
          </a:p>
        </p:txBody>
      </p:sp>
    </p:spTree>
    <p:extLst>
      <p:ext uri="{BB962C8B-B14F-4D97-AF65-F5344CB8AC3E}">
        <p14:creationId xmlns:p14="http://schemas.microsoft.com/office/powerpoint/2010/main" val="8873035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0" i="0" dirty="0">
                <a:solidFill>
                  <a:srgbClr val="333333"/>
                </a:solidFill>
                <a:effectLst/>
                <a:latin typeface="open-sans"/>
              </a:rPr>
              <a:t>No disproportionate reporting of gallbladder and biliary-related adverse events was found, except for an increased risk of biliary colic compared to all other drugs and insulin. A similar risk of biliary colic was reported in comparison to GLP-1RAs and SGLT-2i.</a:t>
            </a:r>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43</a:t>
            </a:fld>
            <a:endParaRPr lang="fr-CH"/>
          </a:p>
        </p:txBody>
      </p:sp>
    </p:spTree>
    <p:extLst>
      <p:ext uri="{BB962C8B-B14F-4D97-AF65-F5344CB8AC3E}">
        <p14:creationId xmlns:p14="http://schemas.microsoft.com/office/powerpoint/2010/main" val="2431918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spcAft>
                <a:spcPts val="1200"/>
              </a:spcAft>
            </a:pPr>
            <a:r>
              <a:rPr lang="fr-FR" b="0" i="0" dirty="0">
                <a:solidFill>
                  <a:srgbClr val="1F1F1F"/>
                </a:solidFill>
                <a:effectLst/>
                <a:latin typeface="ElsevierGulliver"/>
              </a:rPr>
              <a:t>Nous avons inclus 90 ECR avec 124 791 participants, avec un suivi moyen de 3,1 ans par participant. Aucune association significative n'a été trouvée entre les AR du GLP-1 et le risque de cancer gastro-intestinal (RR </a:t>
            </a:r>
            <a:r>
              <a:rPr lang="fr-FR" b="0" i="0" baseline="-25000" dirty="0">
                <a:solidFill>
                  <a:srgbClr val="1F1F1F"/>
                </a:solidFill>
                <a:effectLst/>
                <a:latin typeface="ElsevierGulliver"/>
              </a:rPr>
              <a:t>aléatoire</a:t>
            </a:r>
            <a:r>
              <a:rPr lang="fr-FR" b="0" i="0" dirty="0">
                <a:solidFill>
                  <a:srgbClr val="1F1F1F"/>
                </a:solidFill>
                <a:effectLst/>
                <a:latin typeface="ElsevierGulliver"/>
              </a:rPr>
              <a:t> = 0,99, IC à 95 % : 0,86-1,13) ou de cancers gastro-intestinaux spécifiques à un site, y compris les cancers des voies biliaires (RR = 0,98, 0,54-1,78), colorectal (RR = 1,13, 0,92-1,39), de la vésicule biliaire (RR = 1,32, 0,43-4,00), gastrique (RR = 0,88, 0,58-1,33), hépatique (RR = 0,79, 0,51-1,21), œsophagien (RR = 0,70, 0,38-1,28), pancréatique (RR = 1,05, 0,77-1,43) et de l'intestin grêle (RR = 0,78, 0,20−3,04). Les différences de risque absolu correspondantes excluaient les impacts importants sur le risque. Des analyses supplémentaires, limitées aux essais contrôlés par placebo, aux études à dose élevée ou à celles avec une durée de suivi ≥ 5 ans, ont confirmé ces résultats. Le risque de biais était généralement faible et la certitude des preuves était élevée pour tous les résultats.</a:t>
            </a:r>
          </a:p>
          <a:p>
            <a:pPr algn="l">
              <a:spcBef>
                <a:spcPts val="1800"/>
              </a:spcBef>
              <a:spcAft>
                <a:spcPts val="600"/>
              </a:spcAft>
            </a:pPr>
            <a:r>
              <a:rPr lang="fr-FR" b="0" i="0" dirty="0">
                <a:solidFill>
                  <a:srgbClr val="1F1F1F"/>
                </a:solidFill>
                <a:effectLst/>
                <a:latin typeface="ElsevierGulliver"/>
              </a:rPr>
              <a:t>Conclusions</a:t>
            </a:r>
          </a:p>
          <a:p>
            <a:pPr algn="l">
              <a:spcAft>
                <a:spcPts val="1200"/>
              </a:spcAft>
            </a:pPr>
            <a:r>
              <a:rPr lang="fr-FR" b="0" i="0" dirty="0">
                <a:solidFill>
                  <a:srgbClr val="1F1F1F"/>
                </a:solidFill>
                <a:effectLst/>
                <a:latin typeface="ElsevierGulliver"/>
              </a:rPr>
              <a:t>Cette méta-analyse n'a pas trouvé d'impact significatif des AR du GLP-1 sur le risque de cancer gastro-intestinal. La surveillance à long terme de la sécurité de ces agents reste importante.</a:t>
            </a:r>
          </a:p>
          <a:p>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46</a:t>
            </a:fld>
            <a:endParaRPr lang="fr-CH"/>
          </a:p>
        </p:txBody>
      </p:sp>
    </p:spTree>
    <p:extLst>
      <p:ext uri="{BB962C8B-B14F-4D97-AF65-F5344CB8AC3E}">
        <p14:creationId xmlns:p14="http://schemas.microsoft.com/office/powerpoint/2010/main" val="13493034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b="0" i="0" dirty="0">
                <a:solidFill>
                  <a:srgbClr val="231F20"/>
                </a:solidFill>
                <a:effectLst/>
                <a:latin typeface="Proxima Nova"/>
              </a:rPr>
              <a:t>Un trio d’études présentées lors de </a:t>
            </a:r>
            <a:r>
              <a:rPr lang="fr-FR" b="0" i="0" u="none" strike="noStrike" dirty="0">
                <a:solidFill>
                  <a:srgbClr val="02838D"/>
                </a:solidFill>
                <a:effectLst/>
                <a:latin typeface="Proxima Nova"/>
                <a:hlinkClick r:id="rId3"/>
              </a:rPr>
              <a:t>la Digestive </a:t>
            </a:r>
            <a:r>
              <a:rPr lang="fr-FR" b="0" i="0" u="none" strike="noStrike" dirty="0" err="1">
                <a:solidFill>
                  <a:srgbClr val="02838D"/>
                </a:solidFill>
                <a:effectLst/>
                <a:latin typeface="Proxima Nova"/>
                <a:hlinkClick r:id="rId3"/>
              </a:rPr>
              <a:t>Disease</a:t>
            </a:r>
            <a:r>
              <a:rPr lang="fr-FR" b="0" i="0" u="none" strike="noStrike" dirty="0">
                <a:solidFill>
                  <a:srgbClr val="02838D"/>
                </a:solidFill>
                <a:effectLst/>
                <a:latin typeface="Proxima Nova"/>
                <a:hlinkClick r:id="rId3"/>
              </a:rPr>
              <a:t> Week 2024</a:t>
            </a:r>
            <a:r>
              <a:rPr lang="fr-FR" b="0" i="0" dirty="0">
                <a:solidFill>
                  <a:srgbClr val="231F20"/>
                </a:solidFill>
                <a:effectLst/>
                <a:latin typeface="Proxima Nova"/>
              </a:rPr>
              <a:t> a examiné les données réelles de patients pour mieux comprendre la prévalence de certains effets secondaires gastro-intestinaux, dont la gastroparésie, chez les patients prenant des médicaments populaires pour perdre du poids et contre le diabète.</a:t>
            </a:r>
          </a:p>
          <a:p>
            <a:pPr algn="l"/>
            <a:r>
              <a:rPr lang="fr-FR" b="0" i="0" dirty="0">
                <a:solidFill>
                  <a:srgbClr val="231F20"/>
                </a:solidFill>
                <a:effectLst/>
                <a:latin typeface="Proxima Nova"/>
              </a:rPr>
              <a:t>Il s'agit notamment des agonistes du récepteur du peptide-1 de type glucagon ( </a:t>
            </a:r>
            <a:r>
              <a:rPr lang="fr-FR" b="0" i="0" u="none" strike="noStrike" dirty="0">
                <a:solidFill>
                  <a:srgbClr val="02838D"/>
                </a:solidFill>
                <a:effectLst/>
                <a:latin typeface="Proxima Nova"/>
                <a:hlinkClick r:id="rId4"/>
              </a:rPr>
              <a:t>GLP-1</a:t>
            </a:r>
            <a:r>
              <a:rPr lang="fr-FR" b="0" i="0" dirty="0">
                <a:solidFill>
                  <a:srgbClr val="231F20"/>
                </a:solidFill>
                <a:effectLst/>
                <a:latin typeface="Proxima Nova"/>
              </a:rPr>
              <a:t> ), une classe de médicaments qui comprend le </a:t>
            </a:r>
            <a:r>
              <a:rPr lang="fr-FR" b="0" i="0" dirty="0" err="1">
                <a:solidFill>
                  <a:srgbClr val="231F20"/>
                </a:solidFill>
                <a:effectLst/>
                <a:latin typeface="Proxima Nova"/>
              </a:rPr>
              <a:t>sémaglutide</a:t>
            </a:r>
            <a:r>
              <a:rPr lang="fr-FR" b="0" i="0" dirty="0">
                <a:solidFill>
                  <a:srgbClr val="231F20"/>
                </a:solidFill>
                <a:effectLst/>
                <a:latin typeface="Proxima Nova"/>
              </a:rPr>
              <a:t> ( </a:t>
            </a:r>
            <a:r>
              <a:rPr lang="fr-FR" b="0" i="0" u="none" strike="noStrike" dirty="0" err="1">
                <a:solidFill>
                  <a:srgbClr val="02838D"/>
                </a:solidFill>
                <a:effectLst/>
                <a:latin typeface="Proxima Nova"/>
                <a:hlinkClick r:id="rId5"/>
              </a:rPr>
              <a:t>Ozempic</a:t>
            </a:r>
            <a:r>
              <a:rPr lang="fr-FR" b="0" i="0" dirty="0">
                <a:solidFill>
                  <a:srgbClr val="231F20"/>
                </a:solidFill>
                <a:effectLst/>
                <a:latin typeface="Proxima Nova"/>
              </a:rPr>
              <a:t> et </a:t>
            </a:r>
            <a:r>
              <a:rPr lang="fr-FR" b="0" i="0" u="none" strike="noStrike" dirty="0" err="1">
                <a:solidFill>
                  <a:srgbClr val="02838D"/>
                </a:solidFill>
                <a:effectLst/>
                <a:latin typeface="Proxima Nova"/>
                <a:hlinkClick r:id="rId6"/>
              </a:rPr>
              <a:t>Wegovy</a:t>
            </a:r>
            <a:r>
              <a:rPr lang="fr-FR" b="0" i="0" dirty="0">
                <a:solidFill>
                  <a:srgbClr val="231F20"/>
                </a:solidFill>
                <a:effectLst/>
                <a:latin typeface="Proxima Nova"/>
              </a:rPr>
              <a:t> ), et </a:t>
            </a:r>
            <a:r>
              <a:rPr lang="fr-FR" b="0" i="0" u="none" strike="noStrike" dirty="0">
                <a:solidFill>
                  <a:srgbClr val="02838D"/>
                </a:solidFill>
                <a:effectLst/>
                <a:latin typeface="Proxima Nova"/>
                <a:hlinkClick r:id="rId7"/>
              </a:rPr>
              <a:t>médicaments </a:t>
            </a:r>
            <a:r>
              <a:rPr lang="fr-FR" b="0" i="0" u="none" strike="noStrike" dirty="0" err="1">
                <a:solidFill>
                  <a:srgbClr val="02838D"/>
                </a:solidFill>
                <a:effectLst/>
                <a:latin typeface="Proxima Nova"/>
                <a:hlinkClick r:id="rId7"/>
              </a:rPr>
              <a:t>Twincretin</a:t>
            </a:r>
            <a:r>
              <a:rPr lang="fr-FR" b="0" i="0" dirty="0">
                <a:solidFill>
                  <a:srgbClr val="231F20"/>
                </a:solidFill>
                <a:effectLst/>
                <a:latin typeface="Proxima Nova"/>
              </a:rPr>
              <a:t> comme le </a:t>
            </a:r>
            <a:r>
              <a:rPr lang="fr-FR" b="0" i="0" dirty="0" err="1">
                <a:solidFill>
                  <a:srgbClr val="231F20"/>
                </a:solidFill>
                <a:effectLst/>
                <a:latin typeface="Proxima Nova"/>
              </a:rPr>
              <a:t>tirzepatide</a:t>
            </a:r>
            <a:r>
              <a:rPr lang="fr-FR" b="0" i="0" dirty="0">
                <a:solidFill>
                  <a:srgbClr val="231F20"/>
                </a:solidFill>
                <a:effectLst/>
                <a:latin typeface="Proxima Nova"/>
              </a:rPr>
              <a:t> ( </a:t>
            </a:r>
            <a:r>
              <a:rPr lang="fr-FR" b="0" i="0" u="none" strike="noStrike" dirty="0" err="1">
                <a:solidFill>
                  <a:srgbClr val="02838D"/>
                </a:solidFill>
                <a:effectLst/>
                <a:latin typeface="Proxima Nova"/>
                <a:hlinkClick r:id="rId8"/>
              </a:rPr>
              <a:t>Mounjaro</a:t>
            </a:r>
            <a:r>
              <a:rPr lang="fr-FR" b="0" i="0" dirty="0">
                <a:solidFill>
                  <a:srgbClr val="231F20"/>
                </a:solidFill>
                <a:effectLst/>
                <a:latin typeface="Proxima Nova"/>
              </a:rPr>
              <a:t> et </a:t>
            </a:r>
            <a:r>
              <a:rPr lang="fr-FR" b="0" i="0" u="none" strike="noStrike" dirty="0" err="1">
                <a:solidFill>
                  <a:srgbClr val="02838D"/>
                </a:solidFill>
                <a:effectLst/>
                <a:latin typeface="Proxima Nova"/>
                <a:hlinkClick r:id="rId9"/>
              </a:rPr>
              <a:t>Zepbound</a:t>
            </a:r>
            <a:r>
              <a:rPr lang="fr-FR" b="0" i="0" dirty="0">
                <a:solidFill>
                  <a:srgbClr val="231F20"/>
                </a:solidFill>
                <a:effectLst/>
                <a:latin typeface="Proxima Nova"/>
              </a:rPr>
              <a:t> ), qui utilisent à la fois le GLP-1 et le GIP, un agoniste de récepteur distinct.</a:t>
            </a:r>
          </a:p>
          <a:p>
            <a:pPr algn="l"/>
            <a:r>
              <a:rPr lang="fr-FR" b="0" i="0" dirty="0">
                <a:solidFill>
                  <a:srgbClr val="231F20"/>
                </a:solidFill>
                <a:effectLst/>
                <a:latin typeface="Proxima Nova"/>
              </a:rPr>
              <a:t>Les effets secondaires gastro-intestinaux de ces médicaments sont bien connus : nausées, vomissements et diarrhées. Cependant, des effets secondaires moins fréquents leur sont également associés. Il s'agit notamment de gastroparésie, </a:t>
            </a:r>
            <a:r>
              <a:rPr lang="fr-FR" b="0" i="0" u="none" strike="noStrike" dirty="0">
                <a:solidFill>
                  <a:srgbClr val="02838D"/>
                </a:solidFill>
                <a:effectLst/>
                <a:latin typeface="Proxima Nova"/>
                <a:hlinkClick r:id="rId10"/>
              </a:rPr>
              <a:t>d'iléus</a:t>
            </a:r>
            <a:r>
              <a:rPr lang="fr-FR" b="0" i="0" dirty="0">
                <a:solidFill>
                  <a:srgbClr val="231F20"/>
                </a:solidFill>
                <a:effectLst/>
                <a:latin typeface="Proxima Nova"/>
              </a:rPr>
              <a:t> et </a:t>
            </a:r>
            <a:r>
              <a:rPr lang="fr-FR" b="0" i="0" u="none" strike="noStrike" dirty="0">
                <a:solidFill>
                  <a:srgbClr val="02838D"/>
                </a:solidFill>
                <a:effectLst/>
                <a:latin typeface="Proxima Nova"/>
                <a:hlinkClick r:id="rId11"/>
              </a:rPr>
              <a:t>de pancréatite aiguë</a:t>
            </a:r>
            <a:r>
              <a:rPr lang="fr-FR" b="0" i="0" dirty="0">
                <a:solidFill>
                  <a:srgbClr val="231F20"/>
                </a:solidFill>
                <a:effectLst/>
                <a:latin typeface="Proxima Nova"/>
              </a:rPr>
              <a:t> .</a:t>
            </a:r>
          </a:p>
          <a:p>
            <a:pPr algn="l"/>
            <a:r>
              <a:rPr lang="fr-FR" b="0" i="0" dirty="0">
                <a:solidFill>
                  <a:srgbClr val="231F20"/>
                </a:solidFill>
                <a:effectLst/>
                <a:latin typeface="Proxima Nova"/>
              </a:rPr>
              <a:t>De nombreux événements rares n’ont commencé à attirer davantage l’attention qu’en raison des données réelles recueillies auprès des patients et des prescripteurs. Par exemple, la FDA n’a ajouté un </a:t>
            </a:r>
            <a:r>
              <a:rPr lang="fr-FR" b="0" i="0" u="none" strike="noStrike" dirty="0">
                <a:solidFill>
                  <a:srgbClr val="02838D"/>
                </a:solidFill>
                <a:effectLst/>
                <a:latin typeface="Proxima Nova"/>
                <a:hlinkClick r:id="rId12"/>
              </a:rPr>
              <a:t>avertissement</a:t>
            </a:r>
            <a:r>
              <a:rPr lang="fr-FR" b="0" i="0" dirty="0">
                <a:solidFill>
                  <a:srgbClr val="231F20"/>
                </a:solidFill>
                <a:effectLst/>
                <a:latin typeface="Proxima Nova"/>
              </a:rPr>
              <a:t> concernant les effets indésirables d’</a:t>
            </a:r>
            <a:r>
              <a:rPr lang="fr-FR" b="0" i="0" dirty="0" err="1">
                <a:solidFill>
                  <a:srgbClr val="231F20"/>
                </a:solidFill>
                <a:effectLst/>
                <a:latin typeface="Proxima Nova"/>
              </a:rPr>
              <a:t>Ozempic</a:t>
            </a:r>
            <a:r>
              <a:rPr lang="fr-FR" b="0" i="0" dirty="0">
                <a:solidFill>
                  <a:srgbClr val="231F20"/>
                </a:solidFill>
                <a:effectLst/>
                <a:latin typeface="Proxima Nova"/>
              </a:rPr>
              <a:t> et de </a:t>
            </a:r>
            <a:r>
              <a:rPr lang="fr-FR" b="0" i="0" dirty="0" err="1">
                <a:solidFill>
                  <a:srgbClr val="231F20"/>
                </a:solidFill>
                <a:effectLst/>
                <a:latin typeface="Proxima Nova"/>
              </a:rPr>
              <a:t>Wegovy</a:t>
            </a:r>
            <a:r>
              <a:rPr lang="fr-FR" b="0" i="0" dirty="0">
                <a:solidFill>
                  <a:srgbClr val="231F20"/>
                </a:solidFill>
                <a:effectLst/>
                <a:latin typeface="Proxima Nova"/>
              </a:rPr>
              <a:t> qu’en octobre 2023.</a:t>
            </a:r>
          </a:p>
          <a:p>
            <a:pPr algn="l"/>
            <a:r>
              <a:rPr lang="fr-FR" b="0" i="0" dirty="0">
                <a:solidFill>
                  <a:srgbClr val="231F20"/>
                </a:solidFill>
                <a:effectLst/>
                <a:latin typeface="Proxima Nova"/>
              </a:rPr>
              <a:t>Alors que de nombreux Américains prennent des médicaments à base de GLP-1 et de </a:t>
            </a:r>
            <a:r>
              <a:rPr lang="fr-FR" b="0" i="0" dirty="0" err="1">
                <a:solidFill>
                  <a:srgbClr val="231F20"/>
                </a:solidFill>
                <a:effectLst/>
                <a:latin typeface="Proxima Nova"/>
              </a:rPr>
              <a:t>twincretin</a:t>
            </a:r>
            <a:r>
              <a:rPr lang="fr-FR" b="0" i="0" dirty="0">
                <a:solidFill>
                  <a:srgbClr val="231F20"/>
                </a:solidFill>
                <a:effectLst/>
                <a:latin typeface="Proxima Nova"/>
              </a:rPr>
              <a:t> (une enquête récente a révélé que ce chiffre pouvait atteindre </a:t>
            </a:r>
            <a:r>
              <a:rPr lang="fr-FR" b="0" i="0" u="none" strike="noStrike" dirty="0">
                <a:solidFill>
                  <a:srgbClr val="02838D"/>
                </a:solidFill>
                <a:effectLst/>
                <a:latin typeface="Proxima Nova"/>
                <a:hlinkClick r:id="rId13"/>
              </a:rPr>
              <a:t>13 % (environ un adulte sur huit)</a:t>
            </a:r>
            <a:r>
              <a:rPr lang="fr-FR" b="0" i="0" dirty="0">
                <a:solidFill>
                  <a:srgbClr val="231F20"/>
                </a:solidFill>
                <a:effectLst/>
                <a:latin typeface="Proxima Nova"/>
              </a:rPr>
              <a:t> , les données sur leurs effets secondaires s'accumulent rapidement.</a:t>
            </a:r>
          </a:p>
          <a:p>
            <a:pPr algn="l"/>
            <a:r>
              <a:rPr lang="fr-FR" b="0" i="0" dirty="0">
                <a:solidFill>
                  <a:srgbClr val="231F20"/>
                </a:solidFill>
                <a:effectLst/>
                <a:latin typeface="Proxima Nova"/>
              </a:rPr>
              <a:t>Les chercheurs ont régulièrement constaté que la gastroparésie est plus fréquente chez les personnes qui prennent des GLP-1 que chez celles qui n'en prennent pas. Cependant, la signification de cette découverte fait encore l'objet de débats parmi les experts contactés par </a:t>
            </a:r>
            <a:r>
              <a:rPr lang="fr-FR" b="0" i="0" dirty="0" err="1">
                <a:solidFill>
                  <a:srgbClr val="231F20"/>
                </a:solidFill>
                <a:effectLst/>
                <a:latin typeface="Proxima Nova"/>
              </a:rPr>
              <a:t>Healthline</a:t>
            </a:r>
            <a:r>
              <a:rPr lang="fr-FR" b="0" i="0" dirty="0">
                <a:solidFill>
                  <a:srgbClr val="231F20"/>
                </a:solidFill>
                <a:effectLst/>
                <a:latin typeface="Proxima Nova"/>
              </a:rPr>
              <a:t>.</a:t>
            </a:r>
          </a:p>
          <a:p>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47</a:t>
            </a:fld>
            <a:endParaRPr lang="fr-CH"/>
          </a:p>
        </p:txBody>
      </p:sp>
    </p:spTree>
    <p:extLst>
      <p:ext uri="{BB962C8B-B14F-4D97-AF65-F5344CB8AC3E}">
        <p14:creationId xmlns:p14="http://schemas.microsoft.com/office/powerpoint/2010/main" val="5292397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CH" sz="1800" b="0" i="0" u="none" strike="noStrike" baseline="0" dirty="0">
                <a:latin typeface="URWPalladioL-Roma"/>
              </a:rPr>
              <a:t>A total of</a:t>
            </a:r>
          </a:p>
          <a:p>
            <a:pPr algn="l"/>
            <a:r>
              <a:rPr lang="en-US" sz="1800" b="0" i="0" u="none" strike="noStrike" baseline="0" dirty="0">
                <a:latin typeface="URWPalladioL-Roma"/>
              </a:rPr>
              <a:t>1438 patients underwent elective EGD during the study period. Among the 1046 patients included,</a:t>
            </a:r>
          </a:p>
          <a:p>
            <a:pPr algn="l"/>
            <a:r>
              <a:rPr lang="en-US" sz="1800" b="0" i="0" u="none" strike="noStrike" baseline="0" dirty="0">
                <a:latin typeface="URWPalladioL-Roma"/>
              </a:rPr>
              <a:t>73 (7%) were on GLP-1 RAs. The procedure was aborted in four patients (0.4%) due to gastric food</a:t>
            </a:r>
          </a:p>
          <a:p>
            <a:pPr algn="l"/>
            <a:r>
              <a:rPr lang="en-US" sz="1800" b="0" i="0" u="none" strike="noStrike" baseline="0" dirty="0">
                <a:latin typeface="URWPalladioL-Roma"/>
              </a:rPr>
              <a:t>retention, with two (50%) on GLP-1 RAs. Independent risk factors for food retention included GLP-1</a:t>
            </a:r>
          </a:p>
          <a:p>
            <a:pPr algn="l"/>
            <a:r>
              <a:rPr lang="en-US" sz="1800" b="0" i="0" u="none" strike="noStrike" baseline="0" dirty="0">
                <a:latin typeface="URWPalladioL-Roma"/>
              </a:rPr>
              <a:t>RA use (OR: 9.19; 95% CI: 2.73–30.8; </a:t>
            </a:r>
            <a:r>
              <a:rPr lang="en-US" sz="1800" b="0" i="0" u="none" strike="noStrike" baseline="0" dirty="0">
                <a:latin typeface="URWPalladioL-Ital"/>
              </a:rPr>
              <a:t>p </a:t>
            </a:r>
            <a:r>
              <a:rPr lang="en-US" sz="1800" b="0" i="0" u="none" strike="noStrike" baseline="0" dirty="0">
                <a:latin typeface="URWPalladioL-Roma"/>
              </a:rPr>
              <a:t>= 0.0003) and diabetes (OR 5.6; 95% CI: 1.72–18.2; </a:t>
            </a:r>
            <a:r>
              <a:rPr lang="en-US" sz="1800" b="0" i="0" u="none" strike="noStrike" baseline="0" dirty="0">
                <a:latin typeface="URWPalladioL-Ital"/>
              </a:rPr>
              <a:t>p </a:t>
            </a:r>
            <a:r>
              <a:rPr lang="en-US" sz="1800" b="0" i="0" u="none" strike="noStrike" baseline="0" dirty="0">
                <a:latin typeface="URWPalladioL-Roma"/>
              </a:rPr>
              <a:t>= 0.004).</a:t>
            </a:r>
          </a:p>
          <a:p>
            <a:pPr algn="l"/>
            <a:r>
              <a:rPr lang="en-US" sz="1800" b="0" i="0" u="none" strike="noStrike" baseline="0" dirty="0" err="1">
                <a:latin typeface="URWPalladioL-Roma"/>
              </a:rPr>
              <a:t>Tirzepatide</a:t>
            </a:r>
            <a:r>
              <a:rPr lang="en-US" sz="1800" b="0" i="0" u="none" strike="noStrike" baseline="0" dirty="0">
                <a:latin typeface="URWPalladioL-Roma"/>
              </a:rPr>
              <a:t> showed the strongest association (</a:t>
            </a:r>
            <a:r>
              <a:rPr lang="en-US" sz="1800" b="0" i="0" u="none" strike="noStrike" baseline="0" dirty="0">
                <a:latin typeface="URWPalladioL-Ital"/>
              </a:rPr>
              <a:t>p </a:t>
            </a:r>
            <a:r>
              <a:rPr lang="en-US" sz="1800" b="0" i="0" u="none" strike="noStrike" baseline="0" dirty="0">
                <a:latin typeface="URWPalladioL-Roma"/>
              </a:rPr>
              <a:t>= 0.0056). Factors that did not impact food retention</a:t>
            </a:r>
          </a:p>
          <a:p>
            <a:pPr algn="l"/>
            <a:r>
              <a:rPr lang="en-US" sz="1800" b="0" i="0" u="none" strike="noStrike" baseline="0" dirty="0">
                <a:latin typeface="URWPalladioL-Roma"/>
              </a:rPr>
              <a:t>included A1c, BMI, and gender. Protective factors were age (OR 0.96; 95% CI: 0.93–0.99; </a:t>
            </a:r>
            <a:r>
              <a:rPr lang="en-US" sz="1800" b="0" i="0" u="none" strike="noStrike" baseline="0" dirty="0">
                <a:latin typeface="URWPalladioL-Ital"/>
              </a:rPr>
              <a:t>p </a:t>
            </a:r>
            <a:r>
              <a:rPr lang="en-US" sz="1800" b="0" i="0" u="none" strike="noStrike" baseline="0" dirty="0">
                <a:latin typeface="URWPalladioL-Roma"/>
              </a:rPr>
              <a:t>= 0.02)</a:t>
            </a:r>
          </a:p>
          <a:p>
            <a:pPr algn="l"/>
            <a:r>
              <a:rPr lang="en-US" sz="1800" b="0" i="0" u="none" strike="noStrike" baseline="0" dirty="0">
                <a:latin typeface="URWPalladioL-Roma"/>
              </a:rPr>
              <a:t>and same-day colonoscopy (OR 0.18; 95% CI: 0.06–0.58; </a:t>
            </a:r>
            <a:r>
              <a:rPr lang="en-US" sz="1800" b="0" i="0" u="none" strike="noStrike" baseline="0" dirty="0">
                <a:latin typeface="URWPalladioL-Ital"/>
              </a:rPr>
              <a:t>p </a:t>
            </a:r>
            <a:r>
              <a:rPr lang="en-US" sz="1800" b="0" i="0" u="none" strike="noStrike" baseline="0" dirty="0">
                <a:latin typeface="URWPalladioL-Roma"/>
              </a:rPr>
              <a:t>= 0.003). </a:t>
            </a:r>
            <a:r>
              <a:rPr lang="en-US" sz="1800" b="1" i="0" u="none" strike="noStrike" baseline="0" dirty="0">
                <a:latin typeface="URWPalladioL-Bold"/>
              </a:rPr>
              <a:t>Conclusions: </a:t>
            </a:r>
            <a:r>
              <a:rPr lang="en-US" sz="1800" b="0" i="0" u="none" strike="noStrike" baseline="0" dirty="0">
                <a:latin typeface="URWPalladioL-Roma"/>
              </a:rPr>
              <a:t>GLP-1 RA use</a:t>
            </a:r>
          </a:p>
          <a:p>
            <a:pPr algn="l"/>
            <a:r>
              <a:rPr lang="en-US" sz="1800" b="0" i="0" u="none" strike="noStrike" baseline="0" dirty="0">
                <a:latin typeface="URWPalladioL-Roma"/>
              </a:rPr>
              <a:t>in diabetics increases the risk of retained gastric contents during elective EGD, particularly with</a:t>
            </a:r>
          </a:p>
          <a:p>
            <a:pPr algn="l"/>
            <a:r>
              <a:rPr lang="en-US" sz="1800" b="0" i="0" u="none" strike="noStrike" baseline="0" dirty="0" err="1">
                <a:latin typeface="URWPalladioL-Roma"/>
              </a:rPr>
              <a:t>tirzepatide</a:t>
            </a:r>
            <a:r>
              <a:rPr lang="en-US" sz="1800" b="0" i="0" u="none" strike="noStrike" baseline="0" dirty="0">
                <a:latin typeface="URWPalladioL-Roma"/>
              </a:rPr>
              <a:t>, without increasing aspiration risk. Patients undergoing simultaneous colonoscopy had a</a:t>
            </a:r>
          </a:p>
          <a:p>
            <a:pPr algn="l"/>
            <a:r>
              <a:rPr lang="en-US" sz="1800" b="0" i="0" u="none" strike="noStrike" baseline="0" dirty="0">
                <a:latin typeface="URWPalladioL-Roma"/>
              </a:rPr>
              <a:t>lower risk of retained gastric contents. Further studies are needed to evaluate the impact of GLP-1</a:t>
            </a:r>
          </a:p>
          <a:p>
            <a:pPr algn="l"/>
            <a:r>
              <a:rPr lang="en-US" sz="1800" b="0" i="0" u="none" strike="noStrike" baseline="0" dirty="0">
                <a:latin typeface="URWPalladioL-Roma"/>
              </a:rPr>
              <a:t>RAs on gastric food retention and procedural risk</a:t>
            </a:r>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48</a:t>
            </a:fld>
            <a:endParaRPr lang="fr-CH"/>
          </a:p>
        </p:txBody>
      </p:sp>
    </p:spTree>
    <p:extLst>
      <p:ext uri="{BB962C8B-B14F-4D97-AF65-F5344CB8AC3E}">
        <p14:creationId xmlns:p14="http://schemas.microsoft.com/office/powerpoint/2010/main" val="36605208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b="0" i="0" dirty="0">
                <a:solidFill>
                  <a:srgbClr val="231F20"/>
                </a:solidFill>
                <a:effectLst/>
                <a:latin typeface="Proxima Nova"/>
              </a:rPr>
              <a:t>menée par des chercheurs de l’Université du Kansas, a utilisé les dossiers médicaux électroniques de </a:t>
            </a:r>
            <a:r>
              <a:rPr lang="fr-FR" b="0" i="0" dirty="0" err="1">
                <a:solidFill>
                  <a:srgbClr val="231F20"/>
                </a:solidFill>
                <a:effectLst/>
                <a:latin typeface="Proxima Nova"/>
              </a:rPr>
              <a:t>TriNetX</a:t>
            </a:r>
            <a:r>
              <a:rPr lang="fr-FR" b="0" i="0" dirty="0">
                <a:solidFill>
                  <a:srgbClr val="231F20"/>
                </a:solidFill>
                <a:effectLst/>
                <a:latin typeface="Proxima Nova"/>
              </a:rPr>
              <a:t>, une base de données mondiale. Elle comprend les dossiers de millions de patients de grandes organisations de soins de santé. Les chercheurs ont utilisé une tranche de données provenant de patients à qui un GLP-1 avait été prescrit pour le diabète ou l’obésité entre 2021 et 2022.</a:t>
            </a:r>
          </a:p>
          <a:p>
            <a:pPr algn="l"/>
            <a:r>
              <a:rPr lang="fr-FR" b="0" i="0" dirty="0">
                <a:solidFill>
                  <a:srgbClr val="231F20"/>
                </a:solidFill>
                <a:effectLst/>
                <a:latin typeface="Proxima Nova"/>
              </a:rPr>
              <a:t>Ces patients ont ensuite été comparés à un groupe témoin d’individus similaires, également atteints de diabète ou d’obésité, mais qui n’étaient pas traités par un GLP-1.</a:t>
            </a:r>
          </a:p>
          <a:p>
            <a:pPr algn="l"/>
            <a:r>
              <a:rPr lang="fr-FR" b="0" i="0" dirty="0">
                <a:solidFill>
                  <a:srgbClr val="231F20"/>
                </a:solidFill>
                <a:effectLst/>
                <a:latin typeface="Proxima Nova"/>
              </a:rPr>
              <a:t>Au total, près de 300 000 patients ont été inclus.</a:t>
            </a:r>
          </a:p>
          <a:p>
            <a:pPr algn="l"/>
            <a:r>
              <a:rPr lang="fr-FR" b="0" i="0" dirty="0">
                <a:solidFill>
                  <a:srgbClr val="231F20"/>
                </a:solidFill>
                <a:effectLst/>
                <a:latin typeface="Proxima Nova"/>
              </a:rPr>
              <a:t>Les chercheurs ont constaté que les personnes prenant des médicaments à base de GLP-1 avaient 66 % plus de risques de se voir diagnostiquer une gastroparésie que celles qui n'en prenaient pas. Parmi les patients prenant ces médicaments, 0,53 % ont reçu un diagnostic de gastroparésie, soit environ 750 patients sur près de 150 000.</a:t>
            </a:r>
          </a:p>
          <a:p>
            <a:pPr algn="l"/>
            <a:r>
              <a:rPr lang="fr-FR" b="0" i="0" dirty="0">
                <a:solidFill>
                  <a:srgbClr val="231F20"/>
                </a:solidFill>
                <a:effectLst/>
                <a:latin typeface="Proxima Nova"/>
              </a:rPr>
              <a:t>« Les patients doivent être informés de ces effets secondaires avant de commencer le traitement. Ces médicaments suscitent beaucoup d’enthousiasme et de demande, mais les effets secondaires sont des points essentiels à discuter », a déclaré à </a:t>
            </a:r>
            <a:r>
              <a:rPr lang="fr-FR" b="0" i="0" dirty="0" err="1">
                <a:solidFill>
                  <a:srgbClr val="231F20"/>
                </a:solidFill>
                <a:effectLst/>
                <a:latin typeface="Proxima Nova"/>
              </a:rPr>
              <a:t>Healthline</a:t>
            </a:r>
            <a:r>
              <a:rPr lang="fr-FR" b="0" i="0" dirty="0">
                <a:solidFill>
                  <a:srgbClr val="231F20"/>
                </a:solidFill>
                <a:effectLst/>
                <a:latin typeface="Proxima Nova"/>
              </a:rPr>
              <a:t> </a:t>
            </a:r>
            <a:r>
              <a:rPr lang="fr-FR" b="0" i="0" u="none" strike="noStrike" dirty="0">
                <a:solidFill>
                  <a:srgbClr val="02838D"/>
                </a:solidFill>
                <a:effectLst/>
                <a:latin typeface="Proxima Nova"/>
                <a:hlinkClick r:id="rId3"/>
              </a:rPr>
              <a:t>le Dr Prateek Sharma,</a:t>
            </a:r>
            <a:r>
              <a:rPr lang="fr-FR" b="0" i="0" dirty="0">
                <a:solidFill>
                  <a:srgbClr val="231F20"/>
                </a:solidFill>
                <a:effectLst/>
                <a:latin typeface="Proxima Nova"/>
              </a:rPr>
              <a:t> professeur de médecine au département d’oncologie médicale de la faculté de médecine de l’université du Kansas et chercheur principal de l’étude.</a:t>
            </a:r>
          </a:p>
          <a:p>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49</a:t>
            </a:fld>
            <a:endParaRPr lang="fr-CH"/>
          </a:p>
        </p:txBody>
      </p:sp>
    </p:spTree>
    <p:extLst>
      <p:ext uri="{BB962C8B-B14F-4D97-AF65-F5344CB8AC3E}">
        <p14:creationId xmlns:p14="http://schemas.microsoft.com/office/powerpoint/2010/main" val="18986137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1B1B1B"/>
                </a:solidFill>
                <a:effectLst/>
                <a:latin typeface="Cambria" panose="02040503050406030204" pitchFamily="18" charset="0"/>
              </a:rPr>
              <a:t>Des recherches supplémentaires sont essentielles pour clarifier les incohérences entre les études observationnelles, identifier précisément les facteurs prédictifs d'événements gastro-intestinaux liés aux AR du GLP-1 et fournir des preuves confirmatives ou nouvelles sur les profils de sécurité de ces médicaments largement utilisés contre le diabète de type 2. Bien que cela soit difficile, parvenir à une cohérence entre les analyses en situation réelle renforcerait la confiance dans les résultats et éclairerait mieux l'utilisation clinique de ces agents.</a:t>
            </a:r>
          </a:p>
          <a:p>
            <a:r>
              <a:rPr lang="fr-FR" b="0" i="0" dirty="0">
                <a:solidFill>
                  <a:srgbClr val="1B1B1B"/>
                </a:solidFill>
                <a:effectLst/>
                <a:latin typeface="Cambria" panose="02040503050406030204" pitchFamily="18" charset="0"/>
              </a:rPr>
              <a:t>Une surveillance étroite des événements gastro-intestinaux est essentielle pour tout AR du GLP-1 afin de garantir une reconnaissance précoce et une prise en charge appropriée. Les résultats pourraient éventuellement avoir un impact sur les directives de traitement ou les recommandations concernant l'utilisation de première intention ou la prescription préférentielle chez les patients gastro-intestinaux à haut risque. En outre, des recherches plus approfondies sont nécessaires par le biais d'études prospectives confirmant la sécurité comparative, examinant les résultats cliniques liés aux événements gastro-intestinaux et effectuant des comparaisons directes des AR du GLP-1.</a:t>
            </a:r>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50</a:t>
            </a:fld>
            <a:endParaRPr lang="fr-CH"/>
          </a:p>
        </p:txBody>
      </p:sp>
    </p:spTree>
    <p:extLst>
      <p:ext uri="{BB962C8B-B14F-4D97-AF65-F5344CB8AC3E}">
        <p14:creationId xmlns:p14="http://schemas.microsoft.com/office/powerpoint/2010/main" val="22908031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F8CC7A06-0F22-4F18-B050-88C6C5245E87}" type="slidenum">
              <a:rPr lang="fr-CH" smtClean="0"/>
              <a:t>51</a:t>
            </a:fld>
            <a:endParaRPr lang="fr-CH"/>
          </a:p>
        </p:txBody>
      </p:sp>
    </p:spTree>
    <p:extLst>
      <p:ext uri="{BB962C8B-B14F-4D97-AF65-F5344CB8AC3E}">
        <p14:creationId xmlns:p14="http://schemas.microsoft.com/office/powerpoint/2010/main" val="3012970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4051BF-E994-CDD2-CFDD-0AB3DF25D03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H"/>
          </a:p>
        </p:txBody>
      </p:sp>
      <p:sp>
        <p:nvSpPr>
          <p:cNvPr id="3" name="Sous-titre 2">
            <a:extLst>
              <a:ext uri="{FF2B5EF4-FFF2-40B4-BE49-F238E27FC236}">
                <a16:creationId xmlns:a16="http://schemas.microsoft.com/office/drawing/2014/main" id="{C6B08224-1BD4-35CD-0E03-102F5232DA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H"/>
          </a:p>
        </p:txBody>
      </p:sp>
      <p:sp>
        <p:nvSpPr>
          <p:cNvPr id="4" name="Espace réservé de la date 3">
            <a:extLst>
              <a:ext uri="{FF2B5EF4-FFF2-40B4-BE49-F238E27FC236}">
                <a16:creationId xmlns:a16="http://schemas.microsoft.com/office/drawing/2014/main" id="{C5ACE192-59FA-3BC0-87E0-6D0CD314CB3F}"/>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5" name="Espace réservé du pied de page 4">
            <a:extLst>
              <a:ext uri="{FF2B5EF4-FFF2-40B4-BE49-F238E27FC236}">
                <a16:creationId xmlns:a16="http://schemas.microsoft.com/office/drawing/2014/main" id="{43EA0C3E-3BC9-39E1-E304-F1932217BFE3}"/>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AE2EB54A-AE38-BF78-6401-BB9D04DFA3C7}"/>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2475611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DA9C84-213F-7244-A8C9-75CD1DF7547D}"/>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F9E9BE77-28BD-0DD7-42F8-FC6B43B0B8F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A9282973-7300-F006-42A6-5C725163A81A}"/>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5" name="Espace réservé du pied de page 4">
            <a:extLst>
              <a:ext uri="{FF2B5EF4-FFF2-40B4-BE49-F238E27FC236}">
                <a16:creationId xmlns:a16="http://schemas.microsoft.com/office/drawing/2014/main" id="{E2D363D8-5338-2DE8-E36C-7758D37BB35E}"/>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09441D1E-ABA5-5E15-CC8B-868AC0A206BD}"/>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3039269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484CCF-D9C3-65E0-15C0-56BE2A647BA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H"/>
          </a:p>
        </p:txBody>
      </p:sp>
      <p:sp>
        <p:nvSpPr>
          <p:cNvPr id="3" name="Espace réservé du texte 2">
            <a:extLst>
              <a:ext uri="{FF2B5EF4-FFF2-40B4-BE49-F238E27FC236}">
                <a16:creationId xmlns:a16="http://schemas.microsoft.com/office/drawing/2014/main" id="{BF6E82CC-E302-BF69-9C02-537DA50C51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79A6F98-AC71-0A29-92D5-BAF2090902B2}"/>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5" name="Espace réservé du pied de page 4">
            <a:extLst>
              <a:ext uri="{FF2B5EF4-FFF2-40B4-BE49-F238E27FC236}">
                <a16:creationId xmlns:a16="http://schemas.microsoft.com/office/drawing/2014/main" id="{FD713EEA-F2E0-7F06-26A6-B8A2D033B74D}"/>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18A25CF1-8658-6F95-D074-8B1C5E1DE283}"/>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2717679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A399ED-E9D8-080D-411D-49CEC9BCD1DB}"/>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9AF72539-3CF3-F5C4-E8F3-1433B1209A2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a:extLst>
              <a:ext uri="{FF2B5EF4-FFF2-40B4-BE49-F238E27FC236}">
                <a16:creationId xmlns:a16="http://schemas.microsoft.com/office/drawing/2014/main" id="{CAE3A0A9-8316-2616-F1A7-63993AA5272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a:extLst>
              <a:ext uri="{FF2B5EF4-FFF2-40B4-BE49-F238E27FC236}">
                <a16:creationId xmlns:a16="http://schemas.microsoft.com/office/drawing/2014/main" id="{98014F25-78AD-39EC-C64B-D20BBE5B35F2}"/>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6" name="Espace réservé du pied de page 5">
            <a:extLst>
              <a:ext uri="{FF2B5EF4-FFF2-40B4-BE49-F238E27FC236}">
                <a16:creationId xmlns:a16="http://schemas.microsoft.com/office/drawing/2014/main" id="{5C90B359-4421-7822-FECF-7F5C5055179A}"/>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6F75B274-4D4B-47FD-83AC-3626D0897B6C}"/>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1797779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2444BD-8458-1847-F171-60F4C3FB71BB}"/>
              </a:ext>
            </a:extLst>
          </p:cNvPr>
          <p:cNvSpPr>
            <a:spLocks noGrp="1"/>
          </p:cNvSpPr>
          <p:nvPr>
            <p:ph type="title"/>
          </p:nvPr>
        </p:nvSpPr>
        <p:spPr>
          <a:xfrm>
            <a:off x="839788" y="365125"/>
            <a:ext cx="10515600" cy="1325563"/>
          </a:xfrm>
        </p:spPr>
        <p:txBody>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3EA5DB65-ABB4-187E-D5E9-1E979BCA90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031D04D-54CC-13BC-8CC8-6BCEA98F132A}"/>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a:extLst>
              <a:ext uri="{FF2B5EF4-FFF2-40B4-BE49-F238E27FC236}">
                <a16:creationId xmlns:a16="http://schemas.microsoft.com/office/drawing/2014/main" id="{ACA1DD53-6E5D-8715-55F3-A6D700A5AE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8D9DEEB-BC97-BD65-E6AF-DBF1611B16B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a:extLst>
              <a:ext uri="{FF2B5EF4-FFF2-40B4-BE49-F238E27FC236}">
                <a16:creationId xmlns:a16="http://schemas.microsoft.com/office/drawing/2014/main" id="{4382B5D7-C019-D56F-9032-47092AF8FFBE}"/>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8" name="Espace réservé du pied de page 7">
            <a:extLst>
              <a:ext uri="{FF2B5EF4-FFF2-40B4-BE49-F238E27FC236}">
                <a16:creationId xmlns:a16="http://schemas.microsoft.com/office/drawing/2014/main" id="{F62AB39C-E372-46EC-2D68-2E0A992DA879}"/>
              </a:ext>
            </a:extLst>
          </p:cNvPr>
          <p:cNvSpPr>
            <a:spLocks noGrp="1"/>
          </p:cNvSpPr>
          <p:nvPr>
            <p:ph type="ftr" sz="quarter" idx="11"/>
          </p:nvPr>
        </p:nvSpPr>
        <p:spPr/>
        <p:txBody>
          <a:bodyPr/>
          <a:lstStyle/>
          <a:p>
            <a:endParaRPr lang="fr-CH"/>
          </a:p>
        </p:txBody>
      </p:sp>
      <p:sp>
        <p:nvSpPr>
          <p:cNvPr id="9" name="Espace réservé du numéro de diapositive 8">
            <a:extLst>
              <a:ext uri="{FF2B5EF4-FFF2-40B4-BE49-F238E27FC236}">
                <a16:creationId xmlns:a16="http://schemas.microsoft.com/office/drawing/2014/main" id="{C536A1A2-5AC2-4661-1A05-A82F168A45FE}"/>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1669857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6C14DC-7ED1-AB22-1A80-B6D0AAC1EC17}"/>
              </a:ext>
            </a:extLst>
          </p:cNvPr>
          <p:cNvSpPr>
            <a:spLocks noGrp="1"/>
          </p:cNvSpPr>
          <p:nvPr>
            <p:ph type="title"/>
          </p:nvPr>
        </p:nvSpPr>
        <p:spPr/>
        <p:txBody>
          <a:bodyPr/>
          <a:lstStyle/>
          <a:p>
            <a:r>
              <a:rPr lang="fr-FR"/>
              <a:t>Modifiez le style du titre</a:t>
            </a:r>
            <a:endParaRPr lang="fr-CH"/>
          </a:p>
        </p:txBody>
      </p:sp>
      <p:sp>
        <p:nvSpPr>
          <p:cNvPr id="3" name="Espace réservé de la date 2">
            <a:extLst>
              <a:ext uri="{FF2B5EF4-FFF2-40B4-BE49-F238E27FC236}">
                <a16:creationId xmlns:a16="http://schemas.microsoft.com/office/drawing/2014/main" id="{258C9E4D-36FE-7708-464B-283C69C729B5}"/>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4" name="Espace réservé du pied de page 3">
            <a:extLst>
              <a:ext uri="{FF2B5EF4-FFF2-40B4-BE49-F238E27FC236}">
                <a16:creationId xmlns:a16="http://schemas.microsoft.com/office/drawing/2014/main" id="{4FD9E051-C10E-E407-A751-35F5E1DA9BDA}"/>
              </a:ext>
            </a:extLst>
          </p:cNvPr>
          <p:cNvSpPr>
            <a:spLocks noGrp="1"/>
          </p:cNvSpPr>
          <p:nvPr>
            <p:ph type="ftr" sz="quarter" idx="11"/>
          </p:nvPr>
        </p:nvSpPr>
        <p:spPr/>
        <p:txBody>
          <a:bodyPr/>
          <a:lstStyle/>
          <a:p>
            <a:endParaRPr lang="fr-CH"/>
          </a:p>
        </p:txBody>
      </p:sp>
      <p:sp>
        <p:nvSpPr>
          <p:cNvPr id="5" name="Espace réservé du numéro de diapositive 4">
            <a:extLst>
              <a:ext uri="{FF2B5EF4-FFF2-40B4-BE49-F238E27FC236}">
                <a16:creationId xmlns:a16="http://schemas.microsoft.com/office/drawing/2014/main" id="{B8C9E832-0082-FF4B-AB47-2D6E49DA5DE8}"/>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3529273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85B9AD4-BD03-D2A3-5005-0A2C87E78605}"/>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3" name="Espace réservé du pied de page 2">
            <a:extLst>
              <a:ext uri="{FF2B5EF4-FFF2-40B4-BE49-F238E27FC236}">
                <a16:creationId xmlns:a16="http://schemas.microsoft.com/office/drawing/2014/main" id="{9A67B10A-E8B3-655C-F956-B3618020758A}"/>
              </a:ext>
            </a:extLst>
          </p:cNvPr>
          <p:cNvSpPr>
            <a:spLocks noGrp="1"/>
          </p:cNvSpPr>
          <p:nvPr>
            <p:ph type="ftr" sz="quarter" idx="11"/>
          </p:nvPr>
        </p:nvSpPr>
        <p:spPr/>
        <p:txBody>
          <a:bodyPr/>
          <a:lstStyle/>
          <a:p>
            <a:endParaRPr lang="fr-CH"/>
          </a:p>
        </p:txBody>
      </p:sp>
      <p:sp>
        <p:nvSpPr>
          <p:cNvPr id="4" name="Espace réservé du numéro de diapositive 3">
            <a:extLst>
              <a:ext uri="{FF2B5EF4-FFF2-40B4-BE49-F238E27FC236}">
                <a16:creationId xmlns:a16="http://schemas.microsoft.com/office/drawing/2014/main" id="{105E0D0E-E006-1241-69A2-C2F761B5196A}"/>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4276786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9BAD32-887F-BADA-6E6E-B36914406EA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du contenu 2">
            <a:extLst>
              <a:ext uri="{FF2B5EF4-FFF2-40B4-BE49-F238E27FC236}">
                <a16:creationId xmlns:a16="http://schemas.microsoft.com/office/drawing/2014/main" id="{7A584D98-3E63-7342-4CFB-347ED356C9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a:extLst>
              <a:ext uri="{FF2B5EF4-FFF2-40B4-BE49-F238E27FC236}">
                <a16:creationId xmlns:a16="http://schemas.microsoft.com/office/drawing/2014/main" id="{14D46E69-15C0-6D29-C702-E57F578B62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DB4BAA0-808E-656B-CABA-DF0879FAA5CC}"/>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6" name="Espace réservé du pied de page 5">
            <a:extLst>
              <a:ext uri="{FF2B5EF4-FFF2-40B4-BE49-F238E27FC236}">
                <a16:creationId xmlns:a16="http://schemas.microsoft.com/office/drawing/2014/main" id="{DA37927E-6EDA-250E-5368-3F82739137D4}"/>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27631C4E-C476-9F5A-7C5E-FA22D46E2B56}"/>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2692074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186AEE-7A41-05C1-DE78-8D5FBC15853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pour une image  2">
            <a:extLst>
              <a:ext uri="{FF2B5EF4-FFF2-40B4-BE49-F238E27FC236}">
                <a16:creationId xmlns:a16="http://schemas.microsoft.com/office/drawing/2014/main" id="{BD03A22B-C6C5-4110-7167-C0801C587A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a:extLst>
              <a:ext uri="{FF2B5EF4-FFF2-40B4-BE49-F238E27FC236}">
                <a16:creationId xmlns:a16="http://schemas.microsoft.com/office/drawing/2014/main" id="{7FBA0958-9196-F93A-936D-00587E9F82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8434D63-1C36-9B50-9D81-F3482D7EDD54}"/>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6" name="Espace réservé du pied de page 5">
            <a:extLst>
              <a:ext uri="{FF2B5EF4-FFF2-40B4-BE49-F238E27FC236}">
                <a16:creationId xmlns:a16="http://schemas.microsoft.com/office/drawing/2014/main" id="{C11FFC60-110B-7513-AF95-2AF137606112}"/>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735696AE-7313-DCB6-4FB8-DEF319BAFACC}"/>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3492482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21DB65-3BAA-27B3-EC11-A2C1A38A09C3}"/>
              </a:ext>
            </a:extLst>
          </p:cNvPr>
          <p:cNvSpPr>
            <a:spLocks noGrp="1"/>
          </p:cNvSpPr>
          <p:nvPr>
            <p:ph type="title"/>
          </p:nvPr>
        </p:nvSpPr>
        <p:spPr/>
        <p:txBody>
          <a:bodyPr/>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19EEC8CC-2010-1236-CCAB-D034FF7BBAD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107C7503-AC0A-C456-35AA-93F3213610B1}"/>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5" name="Espace réservé du pied de page 4">
            <a:extLst>
              <a:ext uri="{FF2B5EF4-FFF2-40B4-BE49-F238E27FC236}">
                <a16:creationId xmlns:a16="http://schemas.microsoft.com/office/drawing/2014/main" id="{0EE5A237-24A3-305A-CA8F-2A9A01E8CEB1}"/>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7D322667-8E29-5355-9B4D-FC241877941D}"/>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699591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098A57-898F-A949-FA8E-3A41714F9AD9}"/>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79E45CD8-17BC-25F6-DCF3-BF76652BF5D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F8774677-ED59-2C0A-BE27-4439A9009984}"/>
              </a:ext>
            </a:extLst>
          </p:cNvPr>
          <p:cNvSpPr>
            <a:spLocks noGrp="1"/>
          </p:cNvSpPr>
          <p:nvPr>
            <p:ph type="dt" sz="half" idx="10"/>
          </p:nvPr>
        </p:nvSpPr>
        <p:spPr/>
        <p:txBody>
          <a:bodyPr/>
          <a:lstStyle/>
          <a:p>
            <a:fld id="{338DB08E-B846-495A-B1BB-C6C1458FDE72}" type="datetimeFigureOut">
              <a:rPr lang="fr-CH" smtClean="0"/>
              <a:t>14.11.2024</a:t>
            </a:fld>
            <a:endParaRPr lang="fr-CH"/>
          </a:p>
        </p:txBody>
      </p:sp>
      <p:sp>
        <p:nvSpPr>
          <p:cNvPr id="5" name="Espace réservé du pied de page 4">
            <a:extLst>
              <a:ext uri="{FF2B5EF4-FFF2-40B4-BE49-F238E27FC236}">
                <a16:creationId xmlns:a16="http://schemas.microsoft.com/office/drawing/2014/main" id="{9CA2F3BD-D5F2-FCD5-D164-1B4ED42187E9}"/>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0B905898-C936-7BEB-F672-375F533035EB}"/>
              </a:ext>
            </a:extLst>
          </p:cNvPr>
          <p:cNvSpPr>
            <a:spLocks noGrp="1"/>
          </p:cNvSpPr>
          <p:nvPr>
            <p:ph type="sldNum" sz="quarter" idx="12"/>
          </p:nvPr>
        </p:nvSpPr>
        <p:spPr/>
        <p:txBody>
          <a:bodyPr/>
          <a:lstStyle/>
          <a:p>
            <a:fld id="{0C3D46D9-5B2B-4680-A56F-8BAC8D347AC5}" type="slidenum">
              <a:rPr lang="fr-CH" smtClean="0"/>
              <a:t>‹N°›</a:t>
            </a:fld>
            <a:endParaRPr lang="fr-CH"/>
          </a:p>
        </p:txBody>
      </p:sp>
    </p:spTree>
    <p:extLst>
      <p:ext uri="{BB962C8B-B14F-4D97-AF65-F5344CB8AC3E}">
        <p14:creationId xmlns:p14="http://schemas.microsoft.com/office/powerpoint/2010/main" val="1955996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a:t>Click to add title</a:t>
            </a:r>
            <a:endParaRPr lang="en-GB"/>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p:txBody>
          <a:bodyPr/>
          <a:lstStyle/>
          <a:p>
            <a:fld id="{ED70B67E-998B-4D45-BA54-A1E612DB3CD6}" type="datetime3">
              <a:rPr lang="en-US" smtClean="0"/>
              <a:t>14 November 2024</a:t>
            </a:fld>
            <a:endParaRPr lang="en-GB"/>
          </a:p>
        </p:txBody>
      </p:sp>
      <p:sp>
        <p:nvSpPr>
          <p:cNvPr id="7" name="Footer Placeholder 6">
            <a:extLst>
              <a:ext uri="{FF2B5EF4-FFF2-40B4-BE49-F238E27FC236}">
                <a16:creationId xmlns:a16="http://schemas.microsoft.com/office/drawing/2014/main" id="{DD4BEBA1-3B3D-4B4B-9C17-2B3431510A67}"/>
              </a:ext>
            </a:extLst>
          </p:cNvPr>
          <p:cNvSpPr>
            <a:spLocks noGrp="1"/>
          </p:cNvSpPr>
          <p:nvPr>
            <p:ph type="ftr" sz="quarter" idx="11"/>
          </p:nvPr>
        </p:nvSpPr>
        <p:spPr/>
        <p:txBody>
          <a:bodyPr/>
          <a:lstStyle/>
          <a:p>
            <a:endParaRPr lang="en-GB"/>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p:txBody>
          <a:bodyPr/>
          <a:lstStyle/>
          <a:p>
            <a:fld id="{23AA811B-2EBD-4900-905E-5BE206449611}" type="slidenum">
              <a:rPr lang="en-GB" smtClean="0"/>
              <a:t>‹N°›</a:t>
            </a:fld>
            <a:endParaRPr lang="en-GB"/>
          </a:p>
        </p:txBody>
      </p:sp>
      <p:sp>
        <p:nvSpPr>
          <p:cNvPr id="10" name="Text Placeholder 4">
            <a:extLst>
              <a:ext uri="{FF2B5EF4-FFF2-40B4-BE49-F238E27FC236}">
                <a16:creationId xmlns:a16="http://schemas.microsoft.com/office/drawing/2014/main" id="{C135AE9C-0192-4702-9483-2D7F66625848}"/>
              </a:ext>
            </a:extLst>
          </p:cNvPr>
          <p:cNvSpPr>
            <a:spLocks noGrp="1"/>
          </p:cNvSpPr>
          <p:nvPr>
            <p:ph type="body" sz="quarter" idx="13" hasCustomPrompt="1"/>
          </p:nvPr>
        </p:nvSpPr>
        <p:spPr>
          <a:xfrm>
            <a:off x="647999" y="6210000"/>
            <a:ext cx="8652000" cy="324000"/>
          </a:xfrm>
        </p:spPr>
        <p:txBody>
          <a:bodyPr anchor="b"/>
          <a:lstStyle>
            <a:lvl1pPr marL="0" indent="0">
              <a:buNone/>
              <a:defRPr sz="700" i="1">
                <a:solidFill>
                  <a:schemeClr val="tx2"/>
                </a:solidFill>
              </a:defRPr>
            </a:lvl1pPr>
          </a:lstStyle>
          <a:p>
            <a:pPr lvl="0"/>
            <a:r>
              <a:rPr lang="en-GB"/>
              <a:t>Insert notes</a:t>
            </a:r>
          </a:p>
        </p:txBody>
      </p:sp>
    </p:spTree>
    <p:extLst>
      <p:ext uri="{BB962C8B-B14F-4D97-AF65-F5344CB8AC3E}">
        <p14:creationId xmlns:p14="http://schemas.microsoft.com/office/powerpoint/2010/main" val="128536290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B93644-3928-4681-9B26-F2A4D747426B}"/>
              </a:ext>
            </a:extLst>
          </p:cNvPr>
          <p:cNvSpPr>
            <a:spLocks noGrp="1"/>
          </p:cNvSpPr>
          <p:nvPr>
            <p:ph type="title"/>
          </p:nvPr>
        </p:nvSpPr>
        <p:spPr>
          <a:xfrm>
            <a:off x="457200" y="3"/>
            <a:ext cx="9411730" cy="990597"/>
          </a:xfrm>
        </p:spPr>
        <p:txBody>
          <a:bodyPr anchor="b">
            <a:noAutofit/>
          </a:bodyPr>
          <a:lstStyle>
            <a:lvl1pPr>
              <a:defRPr sz="2800"/>
            </a:lvl1pPr>
          </a:lstStyle>
          <a:p>
            <a:r>
              <a:rPr lang="en-US"/>
              <a:t>Click to edit Master title style</a:t>
            </a:r>
          </a:p>
        </p:txBody>
      </p:sp>
      <p:sp>
        <p:nvSpPr>
          <p:cNvPr id="4" name="Text Placeholder 4">
            <a:extLst>
              <a:ext uri="{FF2B5EF4-FFF2-40B4-BE49-F238E27FC236}">
                <a16:creationId xmlns:a16="http://schemas.microsoft.com/office/drawing/2014/main" id="{774DB812-57E6-4514-846A-FA7A875AD5E5}"/>
              </a:ext>
            </a:extLst>
          </p:cNvPr>
          <p:cNvSpPr>
            <a:spLocks noGrp="1"/>
          </p:cNvSpPr>
          <p:nvPr>
            <p:ph type="body" sz="quarter" idx="11" hasCustomPrompt="1"/>
          </p:nvPr>
        </p:nvSpPr>
        <p:spPr>
          <a:xfrm>
            <a:off x="457200" y="6055200"/>
            <a:ext cx="9938609" cy="301752"/>
          </a:xfrm>
        </p:spPr>
        <p:txBody>
          <a:bodyPr lIns="0" tIns="0" rIns="0" bIns="91440" anchor="b">
            <a:noAutofit/>
          </a:bodyPr>
          <a:lstStyle>
            <a:lvl1pPr marL="0" indent="0">
              <a:spcBef>
                <a:spcPts val="0"/>
              </a:spcBef>
              <a:buNone/>
              <a:defRPr sz="800">
                <a:solidFill>
                  <a:schemeClr val="tx1">
                    <a:lumMod val="50000"/>
                    <a:lumOff val="50000"/>
                  </a:schemeClr>
                </a:solidFill>
                <a:latin typeface="+mn-lt"/>
                <a:cs typeface="Arial" panose="020B0604020202020204" pitchFamily="34" charset="0"/>
              </a:defRPr>
            </a:lvl1pPr>
          </a:lstStyle>
          <a:p>
            <a:pPr lvl="0"/>
            <a:r>
              <a:rPr lang="en-US"/>
              <a:t>References</a:t>
            </a:r>
          </a:p>
        </p:txBody>
      </p:sp>
      <p:sp>
        <p:nvSpPr>
          <p:cNvPr id="5" name="TextBox 4">
            <a:extLst>
              <a:ext uri="{FF2B5EF4-FFF2-40B4-BE49-F238E27FC236}">
                <a16:creationId xmlns:a16="http://schemas.microsoft.com/office/drawing/2014/main" id="{252D7F21-A07A-4A5E-8E7F-0EEDC60916D6}"/>
              </a:ext>
            </a:extLst>
          </p:cNvPr>
          <p:cNvSpPr txBox="1"/>
          <p:nvPr userDrawn="1"/>
        </p:nvSpPr>
        <p:spPr>
          <a:xfrm>
            <a:off x="457199" y="6432404"/>
            <a:ext cx="598724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Arial" panose="020B0604020202020204"/>
                <a:ea typeface="+mn-ea"/>
                <a:cs typeface="+mn-cs"/>
              </a:rPr>
              <a:t>LILLY CONFIDENTIAL, 2022. FOR TRAINING PURPOSES ONLY; NOT FOR USE IN LILLY ORGANIZED SPEAKER PRESENTATIONS. INT-TR-US-0152 06/2022 ©Lilly USA, LLC 2022. All rights reserved. </a:t>
            </a:r>
          </a:p>
        </p:txBody>
      </p:sp>
    </p:spTree>
    <p:extLst>
      <p:ext uri="{BB962C8B-B14F-4D97-AF65-F5344CB8AC3E}">
        <p14:creationId xmlns:p14="http://schemas.microsoft.com/office/powerpoint/2010/main" val="3812704027"/>
      </p:ext>
    </p:extLst>
  </p:cSld>
  <p:clrMapOvr>
    <a:masterClrMapping/>
  </p:clrMapOvr>
  <p:extLst>
    <p:ext uri="{DCECCB84-F9BA-43D5-87BE-67443E8EF086}">
      <p15:sldGuideLst xmlns:p15="http://schemas.microsoft.com/office/powerpoint/2012/main">
        <p15:guide id="1" orient="horz" pos="62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Autofit/>
          </a:bodyPr>
          <a:lstStyle>
            <a:lvl1pPr>
              <a:defRPr sz="2800">
                <a:solidFill>
                  <a:schemeClr val="accent1"/>
                </a:solidFill>
              </a:defRPr>
            </a:lvl1pPr>
          </a:lstStyle>
          <a:p>
            <a:r>
              <a:rPr lang="en-US"/>
              <a:t>Click to edit Master title style</a:t>
            </a:r>
          </a:p>
        </p:txBody>
      </p:sp>
      <p:sp>
        <p:nvSpPr>
          <p:cNvPr id="3" name="Content Placeholder 2"/>
          <p:cNvSpPr>
            <a:spLocks noGrp="1"/>
          </p:cNvSpPr>
          <p:nvPr>
            <p:ph idx="1"/>
          </p:nvPr>
        </p:nvSpPr>
        <p:spPr>
          <a:xfrm>
            <a:off x="457200" y="1316736"/>
            <a:ext cx="11277600" cy="4738464"/>
          </a:xfr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stStyle>
          <a:p>
            <a:pPr lvl="0"/>
            <a:r>
              <a:rPr lang="en-US"/>
              <a:t>Edit Master text styles</a:t>
            </a:r>
          </a:p>
          <a:p>
            <a:pPr lvl="1"/>
            <a:r>
              <a:rPr lang="en-US"/>
              <a:t>Second level</a:t>
            </a:r>
          </a:p>
          <a:p>
            <a:pPr lvl="2"/>
            <a:r>
              <a:rPr lang="en-US"/>
              <a:t>Third level</a:t>
            </a:r>
          </a:p>
        </p:txBody>
      </p:sp>
      <p:sp>
        <p:nvSpPr>
          <p:cNvPr id="6" name="Text Placeholder 4">
            <a:extLst>
              <a:ext uri="{FF2B5EF4-FFF2-40B4-BE49-F238E27FC236}">
                <a16:creationId xmlns:a16="http://schemas.microsoft.com/office/drawing/2014/main" id="{F85D6A45-DDA4-1645-BDF3-8DCE3EF4D69D}"/>
              </a:ext>
            </a:extLst>
          </p:cNvPr>
          <p:cNvSpPr>
            <a:spLocks noGrp="1"/>
          </p:cNvSpPr>
          <p:nvPr>
            <p:ph type="body" sz="quarter" idx="11" hasCustomPrompt="1"/>
          </p:nvPr>
        </p:nvSpPr>
        <p:spPr>
          <a:xfrm>
            <a:off x="457200" y="6055200"/>
            <a:ext cx="9963323" cy="301752"/>
          </a:xfrm>
        </p:spPr>
        <p:txBody>
          <a:bodyPr lIns="0" tIns="0" rIns="0" bIns="91440" anchor="b">
            <a:noAutofit/>
          </a:bodyPr>
          <a:lstStyle>
            <a:lvl1pPr marL="0" indent="0">
              <a:spcBef>
                <a:spcPts val="0"/>
              </a:spcBef>
              <a:buNone/>
              <a:defRPr sz="800">
                <a:solidFill>
                  <a:schemeClr val="tx1">
                    <a:lumMod val="65000"/>
                    <a:lumOff val="35000"/>
                  </a:schemeClr>
                </a:solidFill>
                <a:latin typeface="+mn-lt"/>
                <a:cs typeface="Arial" panose="020B0604020202020204" pitchFamily="34" charset="0"/>
              </a:defRPr>
            </a:lvl1pPr>
          </a:lstStyle>
          <a:p>
            <a:pPr lvl="0"/>
            <a:r>
              <a:rPr lang="en-US"/>
              <a:t>References</a:t>
            </a:r>
          </a:p>
        </p:txBody>
      </p:sp>
    </p:spTree>
    <p:extLst>
      <p:ext uri="{BB962C8B-B14F-4D97-AF65-F5344CB8AC3E}">
        <p14:creationId xmlns:p14="http://schemas.microsoft.com/office/powerpoint/2010/main" val="3744216570"/>
      </p:ext>
    </p:extLst>
  </p:cSld>
  <p:clrMapOvr>
    <a:masterClrMapping/>
  </p:clrMapOvr>
  <p:extLst>
    <p:ext uri="{DCECCB84-F9BA-43D5-87BE-67443E8EF086}">
      <p15:sldGuideLst xmlns:p15="http://schemas.microsoft.com/office/powerpoint/2012/main">
        <p15:guide id="1" orient="horz" pos="57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5E5D0B0-F632-B8E9-5A20-2DBB0DD838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557980CF-E867-9F6B-1C83-A950875055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F4371302-B65D-5661-ED28-479317B44D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8DB08E-B846-495A-B1BB-C6C1458FDE72}" type="datetimeFigureOut">
              <a:rPr lang="fr-CH" smtClean="0"/>
              <a:t>14.11.2024</a:t>
            </a:fld>
            <a:endParaRPr lang="fr-CH"/>
          </a:p>
        </p:txBody>
      </p:sp>
      <p:sp>
        <p:nvSpPr>
          <p:cNvPr id="5" name="Espace réservé du pied de page 4">
            <a:extLst>
              <a:ext uri="{FF2B5EF4-FFF2-40B4-BE49-F238E27FC236}">
                <a16:creationId xmlns:a16="http://schemas.microsoft.com/office/drawing/2014/main" id="{6D6DFFF9-2037-7669-8595-8680949533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H"/>
          </a:p>
        </p:txBody>
      </p:sp>
      <p:sp>
        <p:nvSpPr>
          <p:cNvPr id="6" name="Espace réservé du numéro de diapositive 5">
            <a:extLst>
              <a:ext uri="{FF2B5EF4-FFF2-40B4-BE49-F238E27FC236}">
                <a16:creationId xmlns:a16="http://schemas.microsoft.com/office/drawing/2014/main" id="{F7C95E13-2D43-E722-D329-5CAEB64227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3D46D9-5B2B-4680-A56F-8BAC8D347AC5}" type="slidenum">
              <a:rPr lang="fr-CH" smtClean="0"/>
              <a:t>‹N°›</a:t>
            </a:fld>
            <a:endParaRPr lang="fr-CH"/>
          </a:p>
        </p:txBody>
      </p:sp>
    </p:spTree>
    <p:extLst>
      <p:ext uri="{BB962C8B-B14F-4D97-AF65-F5344CB8AC3E}">
        <p14:creationId xmlns:p14="http://schemas.microsoft.com/office/powerpoint/2010/main" val="7960225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fs.admin.ch/bfs/fr/hom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3.xml"/><Relationship Id="rId7" Type="http://schemas.openxmlformats.org/officeDocument/2006/relationships/image" Target="../media/image1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2.emf"/><Relationship Id="rId11" Type="http://schemas.openxmlformats.org/officeDocument/2006/relationships/image" Target="../media/image4.jpeg"/><Relationship Id="rId5" Type="http://schemas.openxmlformats.org/officeDocument/2006/relationships/oleObject" Target="../embeddings/oleObject1.bin"/><Relationship Id="rId10" Type="http://schemas.openxmlformats.org/officeDocument/2006/relationships/image" Target="../media/image16.png"/><Relationship Id="rId4" Type="http://schemas.openxmlformats.org/officeDocument/2006/relationships/notesSlide" Target="../notesSlides/notesSlide10.xml"/><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4.jpe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2.emf"/><Relationship Id="rId5" Type="http://schemas.openxmlformats.org/officeDocument/2006/relationships/oleObject" Target="../embeddings/oleObject2.bin"/><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notesSlide" Target="../notesSlides/notesSlide12.xml"/><Relationship Id="rId7" Type="http://schemas.openxmlformats.org/officeDocument/2006/relationships/image" Target="../media/image19.svg"/><Relationship Id="rId2" Type="http://schemas.openxmlformats.org/officeDocument/2006/relationships/slideLayout" Target="../slideLayouts/slideLayout13.xml"/><Relationship Id="rId1" Type="http://schemas.openxmlformats.org/officeDocument/2006/relationships/tags" Target="../tags/tag5.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4.jpeg"/><Relationship Id="rId5" Type="http://schemas.microsoft.com/office/2007/relationships/hdphoto" Target="../media/hdphoto1.wdp"/><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6.xml"/><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sciencedirect.com/journal/endocrinologia-diabetes-y-nutricion" TargetMode="External"/><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hyperlink" Target="https://www.sciencedirect.com/journal/endocrinologia-diabetes-y-nutricion/vol/71/issue/3"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www.sciencedirect.com/journal/diabetes-and-metabolic-syndrome-clinical-research-and-reviews/vol/17/issue/9" TargetMode="External"/><Relationship Id="rId2" Type="http://schemas.openxmlformats.org/officeDocument/2006/relationships/hyperlink" Target="https://www.sciencedirect.com/journal/diabetes-and-metabolic-syndrome-clinical-research-and-reviews" TargetMode="Externa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43.jpeg"/></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hyperlink" Target="https://www.sciencedirect.com/journal/pharmacological-research/vol/208/suppl/C" TargetMode="External"/><Relationship Id="rId4" Type="http://schemas.openxmlformats.org/officeDocument/2006/relationships/hyperlink" Target="https://www.sciencedirect.com/journal/pharmacological-research"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4.jpeg"/><Relationship Id="rId4" Type="http://schemas.openxmlformats.org/officeDocument/2006/relationships/image" Target="../media/image46.emf"/></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mailto:Chrysoula.papastathi@hin.ch" TargetMode="External"/><Relationship Id="rId1" Type="http://schemas.openxmlformats.org/officeDocument/2006/relationships/slideLayout" Target="../slideLayouts/slideLayout3.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55600" y="-342900"/>
            <a:ext cx="5613400" cy="7543800"/>
          </a:xfrm>
          <a:prstGeom prst="rect">
            <a:avLst/>
          </a:prstGeom>
          <a:blipFill>
            <a:blip r:embed="rId3"/>
            <a:tile tx="0" ty="0" sx="100000" sy="100000" flip="none" algn="tl"/>
          </a:blipFill>
        </p:spPr>
        <p:txBody>
          <a:bodyPr/>
          <a:lstStyle/>
          <a:p>
            <a:endParaRPr lang="fr-CH"/>
          </a:p>
        </p:txBody>
      </p:sp>
      <p:pic>
        <p:nvPicPr>
          <p:cNvPr id="4" name="Picture 4"/>
          <p:cNvPicPr>
            <a:picLocks noChangeAspect="1"/>
          </p:cNvPicPr>
          <p:nvPr/>
        </p:nvPicPr>
        <p:blipFill>
          <a:blip r:embed="rId4"/>
          <a:srcRect/>
          <a:stretch>
            <a:fillRect/>
          </a:stretch>
        </p:blipFill>
        <p:spPr>
          <a:xfrm>
            <a:off x="9027042" y="77915"/>
            <a:ext cx="2961386" cy="2961386"/>
          </a:xfrm>
          <a:prstGeom prst="rect">
            <a:avLst/>
          </a:prstGeom>
        </p:spPr>
      </p:pic>
      <p:sp>
        <p:nvSpPr>
          <p:cNvPr id="7" name="TextBox 7"/>
          <p:cNvSpPr txBox="1"/>
          <p:nvPr/>
        </p:nvSpPr>
        <p:spPr>
          <a:xfrm>
            <a:off x="6376219" y="5784598"/>
            <a:ext cx="6926826" cy="1303755"/>
          </a:xfrm>
          <a:prstGeom prst="rect">
            <a:avLst/>
          </a:prstGeom>
        </p:spPr>
        <p:txBody>
          <a:bodyPr wrap="square" lIns="0" tIns="0" rIns="0" bIns="0" rtlCol="0" anchor="t">
            <a:spAutoFit/>
          </a:bodyPr>
          <a:lstStyle/>
          <a:p>
            <a:r>
              <a:rPr lang="fr-CH" sz="2133" dirty="0">
                <a:latin typeface="Avenir Next LT Pro Demi" panose="020B0604020202020204" pitchFamily="34" charset="0"/>
                <a:ea typeface="Batang" panose="020B0503020000020004" pitchFamily="18" charset="-127"/>
              </a:rPr>
              <a:t>Chrysoula Papastathi MD, PhD (</a:t>
            </a:r>
            <a:r>
              <a:rPr lang="fr-CH" sz="1400" dirty="0">
                <a:latin typeface="Avenir Next LT Pro Demi" panose="020B0604020202020204" pitchFamily="34" charset="0"/>
                <a:ea typeface="Batang" panose="020B0503020000020004" pitchFamily="18" charset="-127"/>
              </a:rPr>
              <a:t>Université d’Athènes</a:t>
            </a:r>
            <a:r>
              <a:rPr lang="fr-CH" sz="2133" dirty="0">
                <a:latin typeface="Avenir Next LT Pro Demi" panose="020B0604020202020204" pitchFamily="34" charset="0"/>
                <a:ea typeface="Batang" panose="020B0503020000020004" pitchFamily="18" charset="-127"/>
              </a:rPr>
              <a:t>) </a:t>
            </a:r>
          </a:p>
          <a:p>
            <a:r>
              <a:rPr lang="fr-CH" sz="1333" dirty="0">
                <a:latin typeface="Avenir Next LT Pro Demi" panose="020B0604020202020204" pitchFamily="34" charset="0"/>
                <a:ea typeface="Batang" panose="020B0503020000020004" pitchFamily="18" charset="-127"/>
              </a:rPr>
              <a:t>Endocrinologue-Diabétologue FMH</a:t>
            </a:r>
          </a:p>
          <a:p>
            <a:r>
              <a:rPr lang="fr-CH" sz="1333" dirty="0">
                <a:latin typeface="Avenir Next LT Pro Demi" panose="020B0604020202020204" pitchFamily="34" charset="0"/>
                <a:ea typeface="Batang" panose="020B0503020000020004" pitchFamily="18" charset="-127"/>
              </a:rPr>
              <a:t>Centre Médicale de l’Obésité et du Diabète</a:t>
            </a:r>
          </a:p>
          <a:p>
            <a:r>
              <a:rPr lang="fr-CH" sz="1333" dirty="0">
                <a:latin typeface="Avenir Next LT Pro Demi" panose="020B0604020202020204" pitchFamily="34" charset="0"/>
                <a:ea typeface="Batang" panose="020B0503020000020004" pitchFamily="18" charset="-127"/>
              </a:rPr>
              <a:t>Neuchâtel, Suisse </a:t>
            </a:r>
          </a:p>
          <a:p>
            <a:pPr>
              <a:lnSpc>
                <a:spcPts val="2961"/>
              </a:lnSpc>
            </a:pPr>
            <a:endParaRPr lang="en-US" sz="2115" spc="105" dirty="0">
              <a:solidFill>
                <a:srgbClr val="000000"/>
              </a:solidFill>
              <a:latin typeface="Lora Bold Italics"/>
            </a:endParaRPr>
          </a:p>
        </p:txBody>
      </p:sp>
      <p:pic>
        <p:nvPicPr>
          <p:cNvPr id="9" name="Image 8" descr="Une image contenant texte">
            <a:extLst>
              <a:ext uri="{FF2B5EF4-FFF2-40B4-BE49-F238E27FC236}">
                <a16:creationId xmlns:a16="http://schemas.microsoft.com/office/drawing/2014/main" id="{C1052843-B189-FD97-F067-7A98AA92C5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3200" y="-177800"/>
            <a:ext cx="7232073" cy="4419600"/>
          </a:xfrm>
          <a:prstGeom prst="rect">
            <a:avLst/>
          </a:prstGeom>
        </p:spPr>
      </p:pic>
      <p:sp>
        <p:nvSpPr>
          <p:cNvPr id="3" name="ZoneTexte 2">
            <a:extLst>
              <a:ext uri="{FF2B5EF4-FFF2-40B4-BE49-F238E27FC236}">
                <a16:creationId xmlns:a16="http://schemas.microsoft.com/office/drawing/2014/main" id="{1082EBC0-332E-9F5D-D38D-61B63552F63C}"/>
              </a:ext>
            </a:extLst>
          </p:cNvPr>
          <p:cNvSpPr txBox="1"/>
          <p:nvPr/>
        </p:nvSpPr>
        <p:spPr>
          <a:xfrm>
            <a:off x="6645353" y="3764746"/>
            <a:ext cx="4158446" cy="1815882"/>
          </a:xfrm>
          <a:prstGeom prst="rect">
            <a:avLst/>
          </a:prstGeom>
          <a:noFill/>
        </p:spPr>
        <p:txBody>
          <a:bodyPr wrap="none" rtlCol="0">
            <a:spAutoFit/>
          </a:bodyPr>
          <a:lstStyle/>
          <a:p>
            <a:pPr algn="ctr"/>
            <a:r>
              <a:rPr lang="fr-FR" sz="2800" b="1" i="1" u="none" strike="noStrike" baseline="0" dirty="0">
                <a:solidFill>
                  <a:schemeClr val="accent2"/>
                </a:solidFill>
                <a:latin typeface="Arial" panose="020B0604020202020204" pitchFamily="34" charset="0"/>
              </a:rPr>
              <a:t>Prise en charge </a:t>
            </a:r>
          </a:p>
          <a:p>
            <a:pPr algn="ctr"/>
            <a:r>
              <a:rPr lang="fr-FR" sz="2800" b="1" i="1" u="none" strike="noStrike" baseline="0" dirty="0">
                <a:solidFill>
                  <a:schemeClr val="accent2"/>
                </a:solidFill>
                <a:latin typeface="Arial" panose="020B0604020202020204" pitchFamily="34" charset="0"/>
              </a:rPr>
              <a:t>des effets secondaires </a:t>
            </a:r>
          </a:p>
          <a:p>
            <a:pPr algn="ctr"/>
            <a:r>
              <a:rPr lang="fr-FR" sz="2800" i="1" u="none" strike="noStrike" baseline="0" dirty="0">
                <a:solidFill>
                  <a:schemeClr val="accent2"/>
                </a:solidFill>
                <a:latin typeface="Arial" panose="020B0604020202020204" pitchFamily="34" charset="0"/>
              </a:rPr>
              <a:t>des </a:t>
            </a:r>
            <a:r>
              <a:rPr lang="fr-CH" sz="2800" b="0" i="0" u="none" strike="noStrike" baseline="0" dirty="0">
                <a:solidFill>
                  <a:schemeClr val="accent2"/>
                </a:solidFill>
                <a:latin typeface="Arial" panose="020B0604020202020204" pitchFamily="34" charset="0"/>
              </a:rPr>
              <a:t> AR du GLP-1 </a:t>
            </a:r>
          </a:p>
          <a:p>
            <a:pPr algn="ctr"/>
            <a:r>
              <a:rPr lang="fr-CH" sz="2800" dirty="0">
                <a:solidFill>
                  <a:schemeClr val="accent2"/>
                </a:solidFill>
                <a:latin typeface="Arial" panose="020B0604020202020204" pitchFamily="34" charset="0"/>
              </a:rPr>
              <a:t>et du GLP1/GIP</a:t>
            </a:r>
            <a:r>
              <a:rPr lang="fr-CH" sz="2800" b="0" i="0" u="none" strike="noStrike" baseline="0" dirty="0">
                <a:solidFill>
                  <a:schemeClr val="accent2"/>
                </a:solidFill>
                <a:latin typeface="Arial" panose="020B0604020202020204" pitchFamily="34" charset="0"/>
              </a:rPr>
              <a:t> </a:t>
            </a:r>
            <a:endParaRPr lang="fr-FR" sz="2800" dirty="0">
              <a:solidFill>
                <a:schemeClr val="accent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B34D78-7EB3-5A23-4F83-7251FD8A4F21}"/>
              </a:ext>
            </a:extLst>
          </p:cNvPr>
          <p:cNvSpPr>
            <a:spLocks noGrp="1"/>
          </p:cNvSpPr>
          <p:nvPr>
            <p:ph type="title"/>
          </p:nvPr>
        </p:nvSpPr>
        <p:spPr>
          <a:xfrm>
            <a:off x="621792" y="1161288"/>
            <a:ext cx="3602736" cy="4526280"/>
          </a:xfrm>
        </p:spPr>
        <p:txBody>
          <a:bodyPr>
            <a:normAutofit/>
          </a:bodyPr>
          <a:lstStyle/>
          <a:p>
            <a:r>
              <a:rPr lang="fr-CH" sz="4000" b="1" dirty="0"/>
              <a:t>Je n’ai pas de conflit d’intérêts pour cette présentation </a:t>
            </a:r>
          </a:p>
        </p:txBody>
      </p:sp>
      <p:sp>
        <p:nvSpPr>
          <p:cNvPr id="11" name="Espace réservé du contenu 10">
            <a:extLst>
              <a:ext uri="{FF2B5EF4-FFF2-40B4-BE49-F238E27FC236}">
                <a16:creationId xmlns:a16="http://schemas.microsoft.com/office/drawing/2014/main" id="{398D8D0A-0594-7D2C-CE5E-E6D67EE9A7A6}"/>
              </a:ext>
            </a:extLst>
          </p:cNvPr>
          <p:cNvSpPr>
            <a:spLocks noGrp="1"/>
          </p:cNvSpPr>
          <p:nvPr>
            <p:ph idx="1"/>
          </p:nvPr>
        </p:nvSpPr>
        <p:spPr>
          <a:xfrm>
            <a:off x="5434149" y="932688"/>
            <a:ext cx="5916603" cy="4992624"/>
          </a:xfrm>
        </p:spPr>
        <p:txBody>
          <a:bodyPr anchor="ctr">
            <a:normAutofit/>
          </a:bodyPr>
          <a:lstStyle/>
          <a:p>
            <a:pPr marL="0" indent="0">
              <a:buNone/>
            </a:pPr>
            <a:endParaRPr lang="fr-CH" sz="2000" dirty="0"/>
          </a:p>
        </p:txBody>
      </p:sp>
      <p:sp>
        <p:nvSpPr>
          <p:cNvPr id="6" name="Espace réservé du numéro de diapositive 5">
            <a:extLst>
              <a:ext uri="{FF2B5EF4-FFF2-40B4-BE49-F238E27FC236}">
                <a16:creationId xmlns:a16="http://schemas.microsoft.com/office/drawing/2014/main" id="{BF31976B-7337-1808-55CE-147E106BF920}"/>
              </a:ext>
            </a:extLst>
          </p:cNvPr>
          <p:cNvSpPr>
            <a:spLocks noGrp="1"/>
          </p:cNvSpPr>
          <p:nvPr>
            <p:ph type="sldNum" sz="quarter" idx="12"/>
          </p:nvPr>
        </p:nvSpPr>
        <p:spPr>
          <a:xfrm>
            <a:off x="10351362" y="6356350"/>
            <a:ext cx="1002437" cy="365125"/>
          </a:xfrm>
        </p:spPr>
        <p:txBody>
          <a:bodyPr>
            <a:normAutofit/>
          </a:bodyPr>
          <a:lstStyle/>
          <a:p>
            <a:endParaRPr lang="fr-CH">
              <a:solidFill>
                <a:schemeClr val="tx1">
                  <a:lumMod val="50000"/>
                  <a:lumOff val="50000"/>
                </a:schemeClr>
              </a:solidFill>
            </a:endParaRPr>
          </a:p>
        </p:txBody>
      </p:sp>
      <p:pic>
        <p:nvPicPr>
          <p:cNvPr id="3" name="Image 2" descr="Une image contenant texte">
            <a:extLst>
              <a:ext uri="{FF2B5EF4-FFF2-40B4-BE49-F238E27FC236}">
                <a16:creationId xmlns:a16="http://schemas.microsoft.com/office/drawing/2014/main" id="{CBFDB0A2-EC2E-081D-DCF0-25E178F137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82991" y="279050"/>
            <a:ext cx="2139177" cy="1307275"/>
          </a:xfrm>
          <a:prstGeom prst="rect">
            <a:avLst/>
          </a:prstGeom>
        </p:spPr>
      </p:pic>
    </p:spTree>
    <p:extLst>
      <p:ext uri="{BB962C8B-B14F-4D97-AF65-F5344CB8AC3E}">
        <p14:creationId xmlns:p14="http://schemas.microsoft.com/office/powerpoint/2010/main" val="726728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7A404D-4800-2A16-3CF8-83418CB913B8}"/>
              </a:ext>
            </a:extLst>
          </p:cNvPr>
          <p:cNvSpPr>
            <a:spLocks noGrp="1"/>
          </p:cNvSpPr>
          <p:nvPr>
            <p:ph type="title"/>
          </p:nvPr>
        </p:nvSpPr>
        <p:spPr/>
        <p:txBody>
          <a:bodyPr/>
          <a:lstStyle/>
          <a:p>
            <a:endParaRPr lang="fr-CH" dirty="0"/>
          </a:p>
        </p:txBody>
      </p:sp>
      <p:pic>
        <p:nvPicPr>
          <p:cNvPr id="5" name="Espace réservé du contenu 4">
            <a:extLst>
              <a:ext uri="{FF2B5EF4-FFF2-40B4-BE49-F238E27FC236}">
                <a16:creationId xmlns:a16="http://schemas.microsoft.com/office/drawing/2014/main" id="{D80689B5-FDC4-A76B-484A-CABB4E902A9F}"/>
              </a:ext>
            </a:extLst>
          </p:cNvPr>
          <p:cNvPicPr>
            <a:picLocks noGrp="1" noChangeAspect="1"/>
          </p:cNvPicPr>
          <p:nvPr>
            <p:ph idx="1"/>
          </p:nvPr>
        </p:nvPicPr>
        <p:blipFill>
          <a:blip r:embed="rId3"/>
          <a:stretch>
            <a:fillRect/>
          </a:stretch>
        </p:blipFill>
        <p:spPr>
          <a:xfrm>
            <a:off x="1798502" y="1169773"/>
            <a:ext cx="10154600" cy="5532783"/>
          </a:xfrm>
        </p:spPr>
      </p:pic>
      <p:pic>
        <p:nvPicPr>
          <p:cNvPr id="7" name="Image 6">
            <a:extLst>
              <a:ext uri="{FF2B5EF4-FFF2-40B4-BE49-F238E27FC236}">
                <a16:creationId xmlns:a16="http://schemas.microsoft.com/office/drawing/2014/main" id="{F06282DC-0A2D-4A53-35AC-F6703BD505D9}"/>
              </a:ext>
            </a:extLst>
          </p:cNvPr>
          <p:cNvPicPr>
            <a:picLocks noChangeAspect="1"/>
          </p:cNvPicPr>
          <p:nvPr/>
        </p:nvPicPr>
        <p:blipFill>
          <a:blip r:embed="rId4"/>
          <a:stretch>
            <a:fillRect/>
          </a:stretch>
        </p:blipFill>
        <p:spPr>
          <a:xfrm>
            <a:off x="375547" y="445848"/>
            <a:ext cx="2994191" cy="1778369"/>
          </a:xfrm>
          <a:prstGeom prst="rect">
            <a:avLst/>
          </a:prstGeom>
        </p:spPr>
      </p:pic>
      <p:pic>
        <p:nvPicPr>
          <p:cNvPr id="3" name="Image 2" descr="Une image contenant texte">
            <a:extLst>
              <a:ext uri="{FF2B5EF4-FFF2-40B4-BE49-F238E27FC236}">
                <a16:creationId xmlns:a16="http://schemas.microsoft.com/office/drawing/2014/main" id="{E242AE0B-6D4B-907F-2297-ED8ED0EE41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31331"/>
            <a:ext cx="1765476" cy="1078902"/>
          </a:xfrm>
          <a:prstGeom prst="rect">
            <a:avLst/>
          </a:prstGeom>
        </p:spPr>
      </p:pic>
    </p:spTree>
    <p:extLst>
      <p:ext uri="{BB962C8B-B14F-4D97-AF65-F5344CB8AC3E}">
        <p14:creationId xmlns:p14="http://schemas.microsoft.com/office/powerpoint/2010/main" val="72614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11887E-E505-18C0-0AA4-965029403552}"/>
              </a:ext>
            </a:extLst>
          </p:cNvPr>
          <p:cNvSpPr>
            <a:spLocks noGrp="1"/>
          </p:cNvSpPr>
          <p:nvPr>
            <p:ph type="title"/>
          </p:nvPr>
        </p:nvSpPr>
        <p:spPr/>
        <p:txBody>
          <a:bodyPr/>
          <a:lstStyle/>
          <a:p>
            <a:r>
              <a:rPr lang="fr-FR" dirty="0"/>
              <a:t>Talk Plan </a:t>
            </a:r>
            <a:endParaRPr lang="fr-CH" dirty="0"/>
          </a:p>
        </p:txBody>
      </p:sp>
      <p:sp>
        <p:nvSpPr>
          <p:cNvPr id="3" name="Espace réservé du contenu 2">
            <a:extLst>
              <a:ext uri="{FF2B5EF4-FFF2-40B4-BE49-F238E27FC236}">
                <a16:creationId xmlns:a16="http://schemas.microsoft.com/office/drawing/2014/main" id="{90DB1EB1-D0AC-F8B8-7B25-200A2213FDB7}"/>
              </a:ext>
            </a:extLst>
          </p:cNvPr>
          <p:cNvSpPr>
            <a:spLocks noGrp="1"/>
          </p:cNvSpPr>
          <p:nvPr>
            <p:ph idx="1"/>
          </p:nvPr>
        </p:nvSpPr>
        <p:spPr/>
        <p:txBody>
          <a:bodyPr>
            <a:normAutofit fontScale="92500" lnSpcReduction="10000"/>
          </a:bodyPr>
          <a:lstStyle/>
          <a:p>
            <a:r>
              <a:rPr lang="fr-FR" dirty="0"/>
              <a:t>Pourquoi une forte demande pour les traitements médicamenteux contre le diabète de type 2 et l’obésité ? </a:t>
            </a:r>
          </a:p>
          <a:p>
            <a:r>
              <a:rPr lang="fr-FR" dirty="0"/>
              <a:t>Effets indésirables : </a:t>
            </a:r>
          </a:p>
          <a:p>
            <a:pPr marL="514350" indent="-514350">
              <a:buFont typeface="+mj-lt"/>
              <a:buAutoNum type="arabicPeriod"/>
            </a:pPr>
            <a:r>
              <a:rPr lang="fr-FR" dirty="0"/>
              <a:t>De l’ordre digestif les plus fréquemment décrits </a:t>
            </a:r>
          </a:p>
          <a:p>
            <a:pPr marL="514350" indent="-514350">
              <a:buFont typeface="+mj-lt"/>
              <a:buAutoNum type="arabicPeriod"/>
            </a:pPr>
            <a:r>
              <a:rPr lang="fr-FR" dirty="0"/>
              <a:t>Pancréatite </a:t>
            </a:r>
          </a:p>
          <a:p>
            <a:pPr marL="514350" indent="-514350">
              <a:buFont typeface="+mj-lt"/>
              <a:buAutoNum type="arabicPeriod"/>
            </a:pPr>
            <a:r>
              <a:rPr lang="fr-FR" dirty="0"/>
              <a:t>Maladies des voies biliaires </a:t>
            </a:r>
          </a:p>
          <a:p>
            <a:pPr marL="514350" indent="-514350">
              <a:buFont typeface="+mj-lt"/>
              <a:buAutoNum type="arabicPeriod"/>
            </a:pPr>
            <a:r>
              <a:rPr lang="fr-FR" dirty="0"/>
              <a:t>Cancers digestifs</a:t>
            </a:r>
          </a:p>
          <a:p>
            <a:pPr marL="514350" indent="-514350">
              <a:buFont typeface="+mj-lt"/>
              <a:buAutoNum type="arabicPeriod"/>
            </a:pPr>
            <a:r>
              <a:rPr lang="fr-FR" dirty="0"/>
              <a:t>Gastroparésie </a:t>
            </a:r>
          </a:p>
          <a:p>
            <a:r>
              <a:rPr lang="fr-FR" dirty="0"/>
              <a:t>Recommandations sur la prise en charge des effets indésirables </a:t>
            </a:r>
          </a:p>
          <a:p>
            <a:r>
              <a:rPr lang="fr-FR" dirty="0"/>
              <a:t>Discussion </a:t>
            </a:r>
          </a:p>
          <a:p>
            <a:endParaRPr lang="fr-CH" dirty="0"/>
          </a:p>
        </p:txBody>
      </p:sp>
      <p:pic>
        <p:nvPicPr>
          <p:cNvPr id="4" name="Image 3" descr="Une image contenant texte">
            <a:extLst>
              <a:ext uri="{FF2B5EF4-FFF2-40B4-BE49-F238E27FC236}">
                <a16:creationId xmlns:a16="http://schemas.microsoft.com/office/drawing/2014/main" id="{248E1237-5BFD-BCC9-8F1A-D3BCDD0CA5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2991" y="279050"/>
            <a:ext cx="2139177" cy="1307275"/>
          </a:xfrm>
          <a:prstGeom prst="rect">
            <a:avLst/>
          </a:prstGeom>
        </p:spPr>
      </p:pic>
    </p:spTree>
    <p:extLst>
      <p:ext uri="{BB962C8B-B14F-4D97-AF65-F5344CB8AC3E}">
        <p14:creationId xmlns:p14="http://schemas.microsoft.com/office/powerpoint/2010/main" val="750015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9E3FEA81-9C9D-4B6D-B8D3-97B34BA61328}"/>
              </a:ext>
            </a:extLst>
          </p:cNvPr>
          <p:cNvSpPr txBox="1"/>
          <p:nvPr/>
        </p:nvSpPr>
        <p:spPr>
          <a:xfrm>
            <a:off x="333375" y="6582486"/>
            <a:ext cx="7564016" cy="123111"/>
          </a:xfrm>
          <a:prstGeom prst="rect">
            <a:avLst/>
          </a:prstGeom>
          <a:noFill/>
        </p:spPr>
        <p:txBody>
          <a:bodyPr wrap="square" lIns="0" tIns="0" rIns="0" bIns="0" rtlCol="0" anchor="b">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charset="0"/>
                <a:ea typeface="+mn-ea"/>
                <a:cs typeface="+mn-cs"/>
              </a:rPr>
              <a:t> </a:t>
            </a:r>
          </a:p>
        </p:txBody>
      </p:sp>
      <p:sp>
        <p:nvSpPr>
          <p:cNvPr id="30" name="Text Placeholder 5">
            <a:extLst>
              <a:ext uri="{FF2B5EF4-FFF2-40B4-BE49-F238E27FC236}">
                <a16:creationId xmlns:a16="http://schemas.microsoft.com/office/drawing/2014/main" id="{8A87C0CB-6762-404B-83D7-13EA1126CE08}"/>
              </a:ext>
            </a:extLst>
          </p:cNvPr>
          <p:cNvSpPr txBox="1">
            <a:spLocks/>
          </p:cNvSpPr>
          <p:nvPr/>
        </p:nvSpPr>
        <p:spPr>
          <a:xfrm>
            <a:off x="457200" y="5812578"/>
            <a:ext cx="11220450" cy="567267"/>
          </a:xfrm>
          <a:prstGeom prst="rect">
            <a:avLst/>
          </a:prstGeom>
        </p:spPr>
        <p:txBody>
          <a:bodyPr vert="horz" lIns="0" tIns="0" rIns="0" bIns="91440" rtlCol="0" anchor="b">
            <a:noAutofit/>
          </a:bodyPr>
          <a:lstStyle>
            <a:lvl1pPr marL="0" indent="0" algn="l" defTabSz="914377" rtl="0" eaLnBrk="1" latinLnBrk="0" hangingPunct="1">
              <a:lnSpc>
                <a:spcPct val="90000"/>
              </a:lnSpc>
              <a:spcBef>
                <a:spcPts val="0"/>
              </a:spcBef>
              <a:buClr>
                <a:srgbClr val="E04126"/>
              </a:buClr>
              <a:buFont typeface="System Font Regular"/>
              <a:buNone/>
              <a:defRPr sz="800" kern="1200" spc="-30" baseline="0">
                <a:solidFill>
                  <a:schemeClr val="tx1">
                    <a:lumMod val="65000"/>
                    <a:lumOff val="35000"/>
                  </a:schemeClr>
                </a:solidFill>
                <a:latin typeface="+mn-lt"/>
                <a:ea typeface="+mn-ea"/>
                <a:cs typeface="Arial" panose="020B0604020202020204" pitchFamily="34" charset="0"/>
              </a:defRPr>
            </a:lvl1pPr>
            <a:lvl2pPr marL="685783" indent="-228594" algn="l" defTabSz="914377" rtl="0" eaLnBrk="1" latinLnBrk="0" hangingPunct="1">
              <a:lnSpc>
                <a:spcPct val="90000"/>
              </a:lnSpc>
              <a:spcBef>
                <a:spcPts val="500"/>
              </a:spcBef>
              <a:buFont typeface="Calibri" panose="020F0502020204030204" pitchFamily="34" charset="0"/>
              <a:buChar char="‒"/>
              <a:defRPr sz="2000" kern="1200" spc="-30" baseline="0">
                <a:solidFill>
                  <a:schemeClr val="tx1">
                    <a:lumMod val="65000"/>
                    <a:lumOff val="3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spc="-30" baseline="0">
                <a:solidFill>
                  <a:schemeClr val="tx1">
                    <a:lumMod val="65000"/>
                    <a:lumOff val="35000"/>
                  </a:schemeClr>
                </a:solidFill>
                <a:latin typeface="+mn-lt"/>
                <a:ea typeface="+mn-ea"/>
                <a:cs typeface="+mn-cs"/>
              </a:defRPr>
            </a:lvl3pPr>
            <a:lvl4pPr marL="1600160" indent="-228594" algn="l" defTabSz="914377" rtl="0" eaLnBrk="1" latinLnBrk="0" hangingPunct="1">
              <a:lnSpc>
                <a:spcPct val="90000"/>
              </a:lnSpc>
              <a:spcBef>
                <a:spcPts val="500"/>
              </a:spcBef>
              <a:buFont typeface="Calibri" panose="020F0502020204030204" pitchFamily="34" charset="0"/>
              <a:buChar char="–"/>
              <a:defRPr sz="1800" kern="1200" spc="-30" baseline="0">
                <a:solidFill>
                  <a:schemeClr val="tx1">
                    <a:lumMod val="65000"/>
                    <a:lumOff val="3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spc="-30" baseline="0">
                <a:solidFill>
                  <a:schemeClr val="tx1">
                    <a:lumMod val="65000"/>
                    <a:lumOff val="3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0"/>
              </a:spcBef>
              <a:spcAft>
                <a:spcPts val="0"/>
              </a:spcAft>
              <a:buClr>
                <a:srgbClr val="E04126"/>
              </a:buClr>
              <a:buSzTx/>
              <a:buFont typeface="System Font Regular"/>
              <a:buNone/>
              <a:tabLst/>
              <a:defRPr/>
            </a:pPr>
            <a:r>
              <a:rPr kumimoji="0" lang="en-US" sz="800" b="0" i="0" u="none" strike="noStrike" kern="1200" cap="none" spc="-20" normalizeH="0" baseline="0" noProof="0">
                <a:ln>
                  <a:noFill/>
                </a:ln>
                <a:solidFill>
                  <a:srgbClr val="FFFFFF">
                    <a:lumMod val="50000"/>
                  </a:srgbClr>
                </a:solidFill>
                <a:effectLst/>
                <a:uLnTx/>
                <a:uFillTx/>
                <a:latin typeface="Arial Narrow" panose="020B0606020202030204" pitchFamily="34" charset="0"/>
              </a:rPr>
              <a:t>*</a:t>
            </a:r>
            <a:r>
              <a:rPr lang="fr-FR" spc="-20">
                <a:solidFill>
                  <a:srgbClr val="FFFFFF">
                    <a:lumMod val="50000"/>
                  </a:srgbClr>
                </a:solidFill>
                <a:latin typeface="Arial Narrow" panose="020B0606020202030204" pitchFamily="34" charset="0"/>
              </a:rPr>
              <a:t> </a:t>
            </a:r>
            <a:r>
              <a:rPr kumimoji="0" lang="fr-FR" sz="800" b="0" i="0" u="none" strike="noStrike" kern="1200" cap="none" spc="-20" normalizeH="0" baseline="0" noProof="0">
                <a:ln>
                  <a:noFill/>
                </a:ln>
                <a:solidFill>
                  <a:srgbClr val="FFFFFF">
                    <a:lumMod val="50000"/>
                  </a:srgbClr>
                </a:solidFill>
                <a:effectLst/>
                <a:uLnTx/>
                <a:uFillTx/>
                <a:latin typeface="Arial Narrow" panose="020B0606020202030204" pitchFamily="34" charset="0"/>
              </a:rPr>
              <a:t>L'obésité a été définie comme un IMC ≥ 30 kg/m2. † Prévalence mondiale de l'obésité normalisée selon l'âge chez les adultes âgés de 20 ans et plus, par pays, en 2005. IMC = indice de masse corporelle</a:t>
            </a:r>
          </a:p>
          <a:p>
            <a:pPr marL="0" marR="0" lvl="0" indent="0" algn="l" defTabSz="914377" rtl="0" eaLnBrk="1" fontAlgn="auto" latinLnBrk="0" hangingPunct="1">
              <a:lnSpc>
                <a:spcPct val="90000"/>
              </a:lnSpc>
              <a:spcBef>
                <a:spcPts val="0"/>
              </a:spcBef>
              <a:spcAft>
                <a:spcPts val="0"/>
              </a:spcAft>
              <a:buClr>
                <a:srgbClr val="E04126"/>
              </a:buClr>
              <a:buSzTx/>
              <a:buFont typeface="System Font Regular"/>
              <a:buNone/>
              <a:tabLst/>
              <a:defRPr/>
            </a:pPr>
            <a:r>
              <a:rPr kumimoji="0" lang="en-US" sz="800" b="1" i="0" u="none" strike="noStrike" kern="1200" cap="none" spc="-20" normalizeH="0" baseline="0" noProof="0">
                <a:ln>
                  <a:noFill/>
                </a:ln>
                <a:solidFill>
                  <a:srgbClr val="FFFFFF">
                    <a:lumMod val="50000"/>
                  </a:srgbClr>
                </a:solidFill>
                <a:effectLst/>
                <a:uLnTx/>
                <a:uFillTx/>
                <a:latin typeface="Arial Narrow" panose="020B0606020202030204" pitchFamily="34" charset="0"/>
              </a:rPr>
              <a:t>1. </a:t>
            </a:r>
            <a:r>
              <a:rPr kumimoji="0" lang="en-US" sz="800" b="0" i="0" u="none" strike="noStrike" kern="1200" cap="none" spc="-20" normalizeH="0" baseline="0" noProof="0">
                <a:ln>
                  <a:noFill/>
                </a:ln>
                <a:solidFill>
                  <a:srgbClr val="FFFFFF">
                    <a:lumMod val="50000"/>
                  </a:srgbClr>
                </a:solidFill>
                <a:effectLst/>
                <a:uLnTx/>
                <a:uFillTx/>
                <a:latin typeface="Arial Narrow" panose="020B0606020202030204" pitchFamily="34" charset="0"/>
              </a:rPr>
              <a:t>Kelly T, </a:t>
            </a:r>
            <a:r>
              <a:rPr kumimoji="0" lang="en-US" sz="800" b="0" u="none" strike="noStrike" kern="1200" cap="none" spc="-20" normalizeH="0" baseline="0" noProof="0">
                <a:ln>
                  <a:noFill/>
                </a:ln>
                <a:solidFill>
                  <a:srgbClr val="FFFFFF">
                    <a:lumMod val="50000"/>
                  </a:srgbClr>
                </a:solidFill>
                <a:effectLst/>
                <a:uLnTx/>
                <a:uFillTx/>
                <a:latin typeface="Arial Narrow" panose="020B0606020202030204" pitchFamily="34" charset="0"/>
              </a:rPr>
              <a:t>et al. Int J </a:t>
            </a:r>
            <a:r>
              <a:rPr kumimoji="0" lang="en-US" sz="800" b="0" u="none" strike="noStrike" kern="1200" cap="none" spc="-20" normalizeH="0" baseline="0" noProof="0" err="1">
                <a:ln>
                  <a:noFill/>
                </a:ln>
                <a:solidFill>
                  <a:srgbClr val="FFFFFF">
                    <a:lumMod val="50000"/>
                  </a:srgbClr>
                </a:solidFill>
                <a:effectLst/>
                <a:uLnTx/>
                <a:uFillTx/>
                <a:latin typeface="Arial Narrow" panose="020B0606020202030204" pitchFamily="34" charset="0"/>
              </a:rPr>
              <a:t>Obes</a:t>
            </a:r>
            <a:r>
              <a:rPr kumimoji="0" lang="en-US" sz="800" b="0" u="none" strike="noStrike" kern="1200" cap="none" spc="-20" normalizeH="0" baseline="0" noProof="0">
                <a:ln>
                  <a:noFill/>
                </a:ln>
                <a:solidFill>
                  <a:srgbClr val="FFFFFF">
                    <a:lumMod val="50000"/>
                  </a:srgbClr>
                </a:solidFill>
                <a:effectLst/>
                <a:uLnTx/>
                <a:uFillTx/>
                <a:latin typeface="Arial Narrow" panose="020B0606020202030204" pitchFamily="34" charset="0"/>
              </a:rPr>
              <a:t>. 2008; (32): 1431–1437. </a:t>
            </a:r>
            <a:r>
              <a:rPr kumimoji="0" lang="en-US" sz="800" b="1" u="none" strike="noStrike" kern="1200" cap="none" spc="-20" normalizeH="0" baseline="0" noProof="0">
                <a:ln>
                  <a:noFill/>
                </a:ln>
                <a:solidFill>
                  <a:srgbClr val="FFFFFF">
                    <a:lumMod val="50000"/>
                  </a:srgbClr>
                </a:solidFill>
                <a:effectLst/>
                <a:uLnTx/>
                <a:uFillTx/>
                <a:latin typeface="Arial Narrow" panose="020B0606020202030204" pitchFamily="34" charset="0"/>
              </a:rPr>
              <a:t>2.</a:t>
            </a:r>
            <a:r>
              <a:rPr kumimoji="0" lang="en-US" sz="800" b="0" u="none" strike="noStrike" kern="1200" cap="none" spc="-20" normalizeH="0" baseline="0" noProof="0">
                <a:ln>
                  <a:noFill/>
                </a:ln>
                <a:solidFill>
                  <a:srgbClr val="FFFFFF">
                    <a:lumMod val="50000"/>
                  </a:srgbClr>
                </a:solidFill>
                <a:effectLst/>
                <a:uLnTx/>
                <a:uFillTx/>
                <a:latin typeface="Arial Narrow" panose="020B0606020202030204" pitchFamily="34" charset="0"/>
              </a:rPr>
              <a:t> GBD 2015 Obesity Collaborators. N Engl J Med. 2017; 377(1): 13–27. </a:t>
            </a:r>
            <a:r>
              <a:rPr kumimoji="0" lang="en-US" sz="800" b="1" u="none" strike="noStrike" kern="1200" cap="none" spc="-20" normalizeH="0" baseline="0" noProof="0">
                <a:ln>
                  <a:noFill/>
                </a:ln>
                <a:solidFill>
                  <a:srgbClr val="FFFFFF">
                    <a:lumMod val="50000"/>
                  </a:srgbClr>
                </a:solidFill>
                <a:effectLst/>
                <a:uLnTx/>
                <a:uFillTx/>
                <a:latin typeface="Arial Narrow" panose="020B0606020202030204" pitchFamily="34" charset="0"/>
              </a:rPr>
              <a:t>3</a:t>
            </a:r>
            <a:r>
              <a:rPr kumimoji="0" lang="en-US" sz="800" b="0" u="none" strike="noStrike" kern="1200" cap="none" spc="-20" normalizeH="0" baseline="0" noProof="0">
                <a:ln>
                  <a:noFill/>
                </a:ln>
                <a:solidFill>
                  <a:srgbClr val="FFFFFF">
                    <a:lumMod val="50000"/>
                  </a:srgbClr>
                </a:solidFill>
                <a:effectLst/>
                <a:uLnTx/>
                <a:uFillTx/>
                <a:latin typeface="Arial Narrow" panose="020B0606020202030204" pitchFamily="34" charset="0"/>
              </a:rPr>
              <a:t>. </a:t>
            </a:r>
            <a:r>
              <a:rPr kumimoji="0" lang="fr-FR" sz="800" b="0" u="none" strike="noStrike" kern="1200" cap="none" spc="-20" normalizeH="0" baseline="0" noProof="0">
                <a:ln>
                  <a:noFill/>
                </a:ln>
                <a:solidFill>
                  <a:srgbClr val="FFFFFF">
                    <a:lumMod val="50000"/>
                  </a:srgbClr>
                </a:solidFill>
                <a:effectLst/>
                <a:uLnTx/>
                <a:uFillTx/>
                <a:latin typeface="Arial Narrow" panose="020B0606020202030204" pitchFamily="34" charset="0"/>
              </a:rPr>
              <a:t>Office Fédéral de la Statistique. https://www.</a:t>
            </a:r>
            <a:r>
              <a:rPr lang="fr-FR" spc="-20">
                <a:solidFill>
                  <a:srgbClr val="FFFFFF">
                    <a:lumMod val="50000"/>
                  </a:srgbClr>
                </a:solidFill>
                <a:latin typeface="Arial Narrow" panose="020B0606020202030204" pitchFamily="34" charset="0"/>
              </a:rPr>
              <a:t>bfs.admin.ch/</a:t>
            </a:r>
            <a:r>
              <a:rPr lang="fr-FR" spc="-20" err="1">
                <a:solidFill>
                  <a:srgbClr val="FFFFFF">
                    <a:lumMod val="50000"/>
                  </a:srgbClr>
                </a:solidFill>
                <a:latin typeface="Arial Narrow" panose="020B0606020202030204" pitchFamily="34" charset="0"/>
              </a:rPr>
              <a:t>bfs</a:t>
            </a:r>
            <a:r>
              <a:rPr lang="fr-FR" spc="-20">
                <a:solidFill>
                  <a:srgbClr val="FFFFFF">
                    <a:lumMod val="50000"/>
                  </a:srgbClr>
                </a:solidFill>
                <a:latin typeface="Arial Narrow" panose="020B0606020202030204" pitchFamily="34" charset="0"/>
              </a:rPr>
              <a:t>/</a:t>
            </a:r>
            <a:r>
              <a:rPr lang="fr-FR" spc="-20" err="1">
                <a:solidFill>
                  <a:srgbClr val="FFFFFF">
                    <a:lumMod val="50000"/>
                  </a:srgbClr>
                </a:solidFill>
                <a:latin typeface="Arial Narrow" panose="020B0606020202030204" pitchFamily="34" charset="0"/>
              </a:rPr>
              <a:t>fr</a:t>
            </a:r>
            <a:r>
              <a:rPr lang="fr-FR" spc="-20">
                <a:solidFill>
                  <a:srgbClr val="FFFFFF">
                    <a:lumMod val="50000"/>
                  </a:srgbClr>
                </a:solidFill>
                <a:latin typeface="Arial Narrow" panose="020B0606020202030204" pitchFamily="34" charset="0"/>
              </a:rPr>
              <a:t>/home/statistiques/population/effectif-</a:t>
            </a:r>
            <a:r>
              <a:rPr lang="fr-FR" spc="-20" err="1">
                <a:solidFill>
                  <a:srgbClr val="FFFFFF">
                    <a:lumMod val="50000"/>
                  </a:srgbClr>
                </a:solidFill>
                <a:latin typeface="Arial Narrow" panose="020B0606020202030204" pitchFamily="34" charset="0"/>
              </a:rPr>
              <a:t>evolution</a:t>
            </a:r>
            <a:r>
              <a:rPr lang="fr-FR" spc="-20">
                <a:solidFill>
                  <a:srgbClr val="FFFFFF">
                    <a:lumMod val="50000"/>
                  </a:srgbClr>
                </a:solidFill>
                <a:latin typeface="Arial Narrow" panose="020B0606020202030204" pitchFamily="34" charset="0"/>
              </a:rPr>
              <a:t>/age.assetdetail.26565155.html (consulté le 03.06.2024). </a:t>
            </a:r>
            <a:r>
              <a:rPr lang="fr-FR" b="1" spc="-20">
                <a:solidFill>
                  <a:srgbClr val="FFFFFF">
                    <a:lumMod val="50000"/>
                  </a:srgbClr>
                </a:solidFill>
                <a:latin typeface="Arial Narrow" panose="020B0606020202030204" pitchFamily="34" charset="0"/>
              </a:rPr>
              <a:t>4</a:t>
            </a:r>
            <a:r>
              <a:rPr lang="fr-FR" spc="-20">
                <a:solidFill>
                  <a:srgbClr val="FFFFFF">
                    <a:lumMod val="50000"/>
                  </a:srgbClr>
                </a:solidFill>
                <a:latin typeface="Arial Narrow" panose="020B0606020202030204" pitchFamily="34" charset="0"/>
              </a:rPr>
              <a:t>. Office Fédéral de la Statistique. </a:t>
            </a:r>
            <a:r>
              <a:rPr lang="fr-FR" spc="-20">
                <a:solidFill>
                  <a:srgbClr val="FFFFFF">
                    <a:lumMod val="50000"/>
                  </a:srgbClr>
                </a:solidFill>
                <a:latin typeface="Arial Narrow" panose="020B0606020202030204" pitchFamily="34" charset="0"/>
                <a:hlinkClick r:id="rId3">
                  <a:extLst>
                    <a:ext uri="{A12FA001-AC4F-418D-AE19-62706E023703}">
                      <ahyp:hlinkClr xmlns:ahyp="http://schemas.microsoft.com/office/drawing/2018/hyperlinkcolor" val="tx"/>
                    </a:ext>
                  </a:extLst>
                </a:hlinkClick>
              </a:rPr>
              <a:t>https://www.bfs.admin.ch/bfs/fr/home/</a:t>
            </a:r>
            <a:r>
              <a:rPr lang="fr-FR" spc="-20">
                <a:solidFill>
                  <a:srgbClr val="FFFFFF">
                    <a:lumMod val="50000"/>
                  </a:srgbClr>
                </a:solidFill>
                <a:latin typeface="Arial Narrow" panose="020B0606020202030204" pitchFamily="34" charset="0"/>
              </a:rPr>
              <a:t>statistiques/sante/determinants/exces-poids. (consulté le 03.06.2024). </a:t>
            </a:r>
            <a:r>
              <a:rPr lang="fr-FR" b="1" spc="-20">
                <a:solidFill>
                  <a:srgbClr val="FFFFFF">
                    <a:lumMod val="50000"/>
                  </a:srgbClr>
                </a:solidFill>
                <a:latin typeface="Arial Narrow" panose="020B0606020202030204" pitchFamily="34" charset="0"/>
              </a:rPr>
              <a:t>5.</a:t>
            </a:r>
            <a:r>
              <a:rPr lang="fr-FR" spc="-20">
                <a:solidFill>
                  <a:srgbClr val="FFFFFF">
                    <a:lumMod val="50000"/>
                  </a:srgbClr>
                </a:solidFill>
                <a:latin typeface="Arial Narrow" panose="020B0606020202030204" pitchFamily="34" charset="0"/>
              </a:rPr>
              <a:t> World </a:t>
            </a:r>
            <a:r>
              <a:rPr lang="fr-FR" spc="-20" err="1">
                <a:solidFill>
                  <a:srgbClr val="FFFFFF">
                    <a:lumMod val="50000"/>
                  </a:srgbClr>
                </a:solidFill>
                <a:latin typeface="Arial Narrow" panose="020B0606020202030204" pitchFamily="34" charset="0"/>
              </a:rPr>
              <a:t>Obesity</a:t>
            </a:r>
            <a:r>
              <a:rPr lang="fr-FR" spc="-20">
                <a:solidFill>
                  <a:srgbClr val="FFFFFF">
                    <a:lumMod val="50000"/>
                  </a:srgbClr>
                </a:solidFill>
                <a:latin typeface="Arial Narrow" panose="020B0606020202030204" pitchFamily="34" charset="0"/>
              </a:rPr>
              <a:t> Atlas 2023. https://data.worldobesity.org/publications/WOF-Obesity-Atlas-V5.pdf (consulté le 03.06.2024).</a:t>
            </a:r>
            <a:endParaRPr lang="en-US" spc="-20">
              <a:solidFill>
                <a:srgbClr val="FFFFFF">
                  <a:lumMod val="50000"/>
                </a:srgbClr>
              </a:solidFill>
              <a:latin typeface="Arial Narrow" panose="020B0606020202030204" pitchFamily="34" charset="0"/>
            </a:endParaRPr>
          </a:p>
        </p:txBody>
      </p:sp>
      <p:sp>
        <p:nvSpPr>
          <p:cNvPr id="68" name="Rectangle: Rounded Corners 4">
            <a:extLst>
              <a:ext uri="{FF2B5EF4-FFF2-40B4-BE49-F238E27FC236}">
                <a16:creationId xmlns:a16="http://schemas.microsoft.com/office/drawing/2014/main" id="{3C421A64-3950-40ED-A6E4-2CA57CFC0D4B}"/>
              </a:ext>
            </a:extLst>
          </p:cNvPr>
          <p:cNvSpPr/>
          <p:nvPr/>
        </p:nvSpPr>
        <p:spPr>
          <a:xfrm>
            <a:off x="457200" y="5048449"/>
            <a:ext cx="11121656" cy="800027"/>
          </a:xfrm>
          <a:prstGeom prst="rect">
            <a:avLst/>
          </a:prstGeom>
          <a:solidFill>
            <a:srgbClr val="BEE8E5"/>
          </a:solidFill>
        </p:spPr>
        <p:txBody>
          <a:bodyPr wrap="square" rtlCol="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30" normalizeH="0" baseline="0" noProof="0">
                <a:ln>
                  <a:noFill/>
                </a:ln>
                <a:solidFill>
                  <a:srgbClr val="002060"/>
                </a:solidFill>
                <a:effectLst/>
                <a:uLnTx/>
                <a:uFillTx/>
                <a:latin typeface="Arial" charset="0"/>
                <a:ea typeface="ヒラギノ角ゴ Pro W3" charset="0"/>
                <a:cs typeface="+mn-cs"/>
              </a:rPr>
              <a:t>En Suisse (2022), </a:t>
            </a:r>
            <a:r>
              <a:rPr kumimoji="0" lang="fr-FR" sz="1600" b="0" i="0" u="none" strike="noStrike" kern="1200" cap="none" spc="-30" normalizeH="0" baseline="0" noProof="0">
                <a:ln>
                  <a:noFill/>
                </a:ln>
                <a:solidFill>
                  <a:srgbClr val="002060"/>
                </a:solidFill>
                <a:effectLst/>
                <a:uLnTx/>
                <a:uFillTx/>
                <a:latin typeface="Arial" charset="0"/>
                <a:ea typeface="ヒラギノ角ゴ Pro W3" charset="0"/>
                <a:cs typeface="+mn-cs"/>
              </a:rPr>
              <a:t>près de 900 000 personnes (≥15 ans) ont un </a:t>
            </a:r>
            <a:r>
              <a:rPr kumimoji="0" lang="fr-FR" sz="1600" b="1" i="0" u="none" strike="noStrike" kern="1200" cap="none" spc="-30" normalizeH="0" baseline="0" noProof="0">
                <a:ln>
                  <a:noFill/>
                </a:ln>
                <a:solidFill>
                  <a:srgbClr val="002060"/>
                </a:solidFill>
                <a:effectLst/>
                <a:uLnTx/>
                <a:uFillTx/>
                <a:latin typeface="Arial" charset="0"/>
                <a:ea typeface="ヒラギノ角ゴ Pro W3" charset="0"/>
                <a:cs typeface="+mn-cs"/>
              </a:rPr>
              <a:t>IMC ≥30,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0" i="0" u="none" strike="noStrike" kern="1200" cap="none" spc="-30" normalizeH="0" baseline="0" noProof="0">
                <a:ln>
                  <a:noFill/>
                </a:ln>
                <a:solidFill>
                  <a:srgbClr val="002060"/>
                </a:solidFill>
                <a:effectLst/>
                <a:uLnTx/>
                <a:uFillTx/>
                <a:latin typeface="Arial" charset="0"/>
                <a:ea typeface="ヒラギノ角ゴ Pro W3" charset="0"/>
                <a:cs typeface="+mn-cs"/>
              </a:rPr>
              <a:t>soit env. </a:t>
            </a:r>
            <a:r>
              <a:rPr kumimoji="0" lang="fr-FR" sz="1600" b="1" i="0" u="none" strike="noStrike" kern="1200" cap="none" spc="-30" normalizeH="0" baseline="0" noProof="0">
                <a:ln>
                  <a:noFill/>
                </a:ln>
                <a:solidFill>
                  <a:srgbClr val="002060"/>
                </a:solidFill>
                <a:effectLst/>
                <a:uLnTx/>
                <a:uFillTx/>
                <a:latin typeface="Arial" charset="0"/>
                <a:ea typeface="ヒラギノ角ゴ Pro W3" charset="0"/>
                <a:cs typeface="+mn-cs"/>
              </a:rPr>
              <a:t>12% de la population</a:t>
            </a:r>
            <a:r>
              <a:rPr kumimoji="0" lang="fr-FR" sz="1600" b="0" i="0" u="none" strike="noStrike" kern="1200" cap="none" spc="-30" normalizeH="0" baseline="0" noProof="0">
                <a:ln>
                  <a:noFill/>
                </a:ln>
                <a:solidFill>
                  <a:srgbClr val="002060"/>
                </a:solidFill>
                <a:effectLst/>
                <a:uLnTx/>
                <a:uFillTx/>
                <a:latin typeface="Arial" charset="0"/>
                <a:ea typeface="ヒラギノ角ゴ Pro W3" charset="0"/>
                <a:cs typeface="+mn-cs"/>
              </a:rPr>
              <a:t>.</a:t>
            </a:r>
            <a:r>
              <a:rPr kumimoji="0" lang="fr-FR" sz="1600" b="0" i="0" u="none" strike="noStrike" kern="1200" cap="none" spc="-30" normalizeH="0" baseline="30000" noProof="0">
                <a:ln>
                  <a:noFill/>
                </a:ln>
                <a:solidFill>
                  <a:srgbClr val="002060"/>
                </a:solidFill>
                <a:effectLst/>
                <a:uLnTx/>
                <a:uFillTx/>
                <a:latin typeface="Arial" charset="0"/>
                <a:ea typeface="ヒラギノ角ゴ Pro W3" charset="0"/>
                <a:cs typeface="+mn-cs"/>
              </a:rPr>
              <a:t>3,4</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30" normalizeH="0" baseline="0" noProof="0">
                <a:ln>
                  <a:noFill/>
                </a:ln>
                <a:solidFill>
                  <a:srgbClr val="002060"/>
                </a:solidFill>
                <a:effectLst/>
                <a:uLnTx/>
                <a:uFillTx/>
                <a:latin typeface="Arial" charset="0"/>
                <a:ea typeface="ヒラギノ角ゴ Pro W3" charset="0"/>
                <a:cs typeface="+mn-cs"/>
              </a:rPr>
              <a:t>D'ici 2035</a:t>
            </a:r>
            <a:r>
              <a:rPr kumimoji="0" lang="fr-FR" sz="1600" b="0" i="0" u="none" strike="noStrike" kern="1200" cap="none" spc="-30" normalizeH="0" baseline="0" noProof="0">
                <a:ln>
                  <a:noFill/>
                </a:ln>
                <a:solidFill>
                  <a:srgbClr val="002060"/>
                </a:solidFill>
                <a:effectLst/>
                <a:uLnTx/>
                <a:uFillTx/>
                <a:latin typeface="Arial" charset="0"/>
                <a:ea typeface="ヒラギノ角ゴ Pro W3" charset="0"/>
                <a:cs typeface="+mn-cs"/>
              </a:rPr>
              <a:t>, le taux d'obésité en Suisse devrait atteindre </a:t>
            </a:r>
            <a:r>
              <a:rPr kumimoji="0" lang="fr-FR" sz="1600" b="1" i="0" u="none" strike="noStrike" kern="1200" cap="none" spc="-30" normalizeH="0" baseline="0" noProof="0">
                <a:ln>
                  <a:noFill/>
                </a:ln>
                <a:solidFill>
                  <a:srgbClr val="002060"/>
                </a:solidFill>
                <a:effectLst/>
                <a:uLnTx/>
                <a:uFillTx/>
                <a:latin typeface="Arial" charset="0"/>
                <a:ea typeface="ヒラギノ角ゴ Pro W3" charset="0"/>
                <a:cs typeface="+mn-cs"/>
              </a:rPr>
              <a:t>37%</a:t>
            </a:r>
            <a:r>
              <a:rPr kumimoji="0" lang="fr-FR" sz="1600" b="0" i="0" u="none" strike="noStrike" kern="1200" cap="none" spc="-30" normalizeH="0" baseline="0" noProof="0">
                <a:ln>
                  <a:noFill/>
                </a:ln>
                <a:solidFill>
                  <a:srgbClr val="002060"/>
                </a:solidFill>
                <a:effectLst/>
                <a:uLnTx/>
                <a:uFillTx/>
                <a:latin typeface="Arial" charset="0"/>
                <a:ea typeface="ヒラギノ角ゴ Pro W3" charset="0"/>
                <a:cs typeface="+mn-cs"/>
              </a:rPr>
              <a:t>.</a:t>
            </a:r>
            <a:r>
              <a:rPr kumimoji="0" lang="fr-FR" sz="1600" b="0" i="0" u="none" strike="noStrike" kern="1200" cap="none" spc="-30" normalizeH="0" baseline="30000" noProof="0">
                <a:ln>
                  <a:noFill/>
                </a:ln>
                <a:solidFill>
                  <a:srgbClr val="002060"/>
                </a:solidFill>
                <a:effectLst/>
                <a:uLnTx/>
                <a:uFillTx/>
                <a:latin typeface="Arial" charset="0"/>
                <a:ea typeface="ヒラギノ角ゴ Pro W3" charset="0"/>
                <a:cs typeface="+mn-cs"/>
              </a:rPr>
              <a:t>5</a:t>
            </a:r>
            <a:endParaRPr kumimoji="0" lang="en-US" sz="1600" b="0" i="0" u="none" strike="noStrike" kern="1200" cap="none" spc="-30" normalizeH="0" baseline="30000" noProof="0">
              <a:ln>
                <a:noFill/>
              </a:ln>
              <a:solidFill>
                <a:srgbClr val="002060"/>
              </a:solidFill>
              <a:effectLst/>
              <a:uLnTx/>
              <a:uFillTx/>
              <a:latin typeface="Arial" charset="0"/>
              <a:ea typeface="ヒラギノ角ゴ Pro W3" charset="0"/>
              <a:cs typeface="+mn-cs"/>
            </a:endParaRPr>
          </a:p>
        </p:txBody>
      </p:sp>
      <p:sp>
        <p:nvSpPr>
          <p:cNvPr id="4" name="Rectangle 3">
            <a:extLst>
              <a:ext uri="{FF2B5EF4-FFF2-40B4-BE49-F238E27FC236}">
                <a16:creationId xmlns:a16="http://schemas.microsoft.com/office/drawing/2014/main" id="{E1CBAA9D-6351-FEC6-BEC0-3F46A44915EB}"/>
              </a:ext>
            </a:extLst>
          </p:cNvPr>
          <p:cNvSpPr/>
          <p:nvPr/>
        </p:nvSpPr>
        <p:spPr>
          <a:xfrm>
            <a:off x="10246658" y="10583"/>
            <a:ext cx="1830295" cy="9905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c</a:t>
            </a:r>
            <a:endParaRPr kumimoji="0" lang="en-CH"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Title 3">
            <a:extLst>
              <a:ext uri="{FF2B5EF4-FFF2-40B4-BE49-F238E27FC236}">
                <a16:creationId xmlns:a16="http://schemas.microsoft.com/office/drawing/2014/main" id="{C5742692-7C83-40C7-A64A-7787C2AEB140}"/>
              </a:ext>
            </a:extLst>
          </p:cNvPr>
          <p:cNvSpPr txBox="1">
            <a:spLocks/>
          </p:cNvSpPr>
          <p:nvPr/>
        </p:nvSpPr>
        <p:spPr>
          <a:xfrm>
            <a:off x="479415" y="71196"/>
            <a:ext cx="10679481" cy="990598"/>
          </a:xfrm>
          <a:prstGeom prst="rect">
            <a:avLst/>
          </a:prstGeom>
        </p:spPr>
        <p:txBody>
          <a:bodyPr vert="horz" lIns="0" tIns="365760" rIns="0" bIns="0" rtlCol="0" anchor="b" anchorCtr="0">
            <a:noAutofit/>
          </a:bodyPr>
          <a:lstStyle>
            <a:lvl1pPr algn="l" defTabSz="914377" rtl="0" eaLnBrk="1" latinLnBrk="0" hangingPunct="1">
              <a:lnSpc>
                <a:spcPct val="90000"/>
              </a:lnSpc>
              <a:spcBef>
                <a:spcPct val="0"/>
              </a:spcBef>
              <a:buNone/>
              <a:defRPr sz="2800" kern="1200" spc="-60" baseline="0">
                <a:solidFill>
                  <a:schemeClr val="tx1">
                    <a:lumMod val="75000"/>
                    <a:lumOff val="25000"/>
                  </a:schemeClr>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fr-FR" b="1" i="0" u="none" strike="noStrike" kern="1200" cap="none" spc="-60" normalizeH="0" baseline="0" noProof="0" dirty="0">
                <a:ln>
                  <a:noFill/>
                </a:ln>
                <a:solidFill>
                  <a:srgbClr val="3F2A5A"/>
                </a:solidFill>
                <a:effectLst/>
                <a:uLnTx/>
                <a:uFillTx/>
                <a:latin typeface="Arial" panose="020B0604020202020204"/>
                <a:ea typeface="+mj-ea"/>
                <a:cs typeface="+mj-cs"/>
              </a:rPr>
              <a:t>La prévalence de l'obésité augmente en Suisse</a:t>
            </a:r>
            <a:r>
              <a:rPr kumimoji="0" lang="en-US" b="1" i="0" u="none" strike="noStrike" kern="1200" cap="none" spc="-60" normalizeH="0" baseline="30000" noProof="0" dirty="0">
                <a:ln>
                  <a:noFill/>
                </a:ln>
                <a:solidFill>
                  <a:srgbClr val="3F2A5A"/>
                </a:solidFill>
                <a:effectLst/>
                <a:uLnTx/>
                <a:uFillTx/>
                <a:latin typeface="Arial" panose="020B0604020202020204"/>
                <a:ea typeface="+mj-ea"/>
                <a:cs typeface="+mj-cs"/>
              </a:rPr>
              <a:t>1,2,</a:t>
            </a:r>
            <a:r>
              <a:rPr kumimoji="0" lang="en-US" b="1" i="0" u="none" strike="noStrike" kern="1200" cap="none" spc="-60" normalizeH="0" noProof="0" dirty="0">
                <a:ln>
                  <a:noFill/>
                </a:ln>
                <a:solidFill>
                  <a:srgbClr val="3F2A5A"/>
                </a:solidFill>
                <a:effectLst/>
                <a:uLnTx/>
                <a:uFillTx/>
                <a:latin typeface="Arial" panose="020B0604020202020204"/>
                <a:ea typeface="+mj-ea"/>
                <a:cs typeface="+mj-cs"/>
              </a:rPr>
              <a:t>*</a:t>
            </a:r>
          </a:p>
        </p:txBody>
      </p:sp>
      <p:pic>
        <p:nvPicPr>
          <p:cNvPr id="6" name="Picture 5">
            <a:extLst>
              <a:ext uri="{FF2B5EF4-FFF2-40B4-BE49-F238E27FC236}">
                <a16:creationId xmlns:a16="http://schemas.microsoft.com/office/drawing/2014/main" id="{05AD224A-EDE8-AD0E-7D33-979EBAD4D130}"/>
              </a:ext>
            </a:extLst>
          </p:cNvPr>
          <p:cNvPicPr>
            <a:picLocks noChangeAspect="1"/>
          </p:cNvPicPr>
          <p:nvPr/>
        </p:nvPicPr>
        <p:blipFill>
          <a:blip r:embed="rId4"/>
          <a:stretch>
            <a:fillRect/>
          </a:stretch>
        </p:blipFill>
        <p:spPr>
          <a:xfrm>
            <a:off x="1004501" y="5165996"/>
            <a:ext cx="887067" cy="588726"/>
          </a:xfrm>
          <a:prstGeom prst="rect">
            <a:avLst/>
          </a:prstGeom>
        </p:spPr>
      </p:pic>
      <p:sp>
        <p:nvSpPr>
          <p:cNvPr id="8" name="Footer Placeholder 3">
            <a:extLst>
              <a:ext uri="{FF2B5EF4-FFF2-40B4-BE49-F238E27FC236}">
                <a16:creationId xmlns:a16="http://schemas.microsoft.com/office/drawing/2014/main" id="{DE4FE8DA-F24C-C52E-B923-45771E96385F}"/>
              </a:ext>
            </a:extLst>
          </p:cNvPr>
          <p:cNvSpPr txBox="1">
            <a:spLocks/>
          </p:cNvSpPr>
          <p:nvPr/>
        </p:nvSpPr>
        <p:spPr>
          <a:xfrm>
            <a:off x="4052365" y="6541686"/>
            <a:ext cx="4114800" cy="2349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de-DE" sz="900" b="0" i="0" u="none" strike="noStrike" kern="1200" cap="none" spc="0" normalizeH="0" baseline="0" noProof="0">
                <a:ln>
                  <a:noFill/>
                </a:ln>
                <a:solidFill>
                  <a:schemeClr val="bg1"/>
                </a:solidFill>
                <a:effectLst/>
                <a:uLnTx/>
                <a:uFillTx/>
                <a:latin typeface="Arial" panose="020B0604020202020204"/>
                <a:ea typeface="DIN Pro Regular" charset="0"/>
                <a:sym typeface="DIN Pro"/>
              </a:rPr>
              <a:t>© 2024 Eli Lilly and Company</a:t>
            </a:r>
          </a:p>
        </p:txBody>
      </p:sp>
      <p:pic>
        <p:nvPicPr>
          <p:cNvPr id="2" name="Picture 1" descr="Map&#10;&#10;Description automatically generated">
            <a:extLst>
              <a:ext uri="{FF2B5EF4-FFF2-40B4-BE49-F238E27FC236}">
                <a16:creationId xmlns:a16="http://schemas.microsoft.com/office/drawing/2014/main" id="{8F48997B-30EF-06A5-7745-12318E7CA0D6}"/>
              </a:ext>
            </a:extLst>
          </p:cNvPr>
          <p:cNvPicPr>
            <a:picLocks noChangeAspect="1"/>
          </p:cNvPicPr>
          <p:nvPr/>
        </p:nvPicPr>
        <p:blipFill>
          <a:blip r:embed="rId5"/>
          <a:stretch>
            <a:fillRect/>
          </a:stretch>
        </p:blipFill>
        <p:spPr>
          <a:xfrm>
            <a:off x="2331635" y="1009524"/>
            <a:ext cx="7430462" cy="4179635"/>
          </a:xfrm>
          <a:prstGeom prst="rect">
            <a:avLst/>
          </a:prstGeom>
        </p:spPr>
      </p:pic>
      <p:sp>
        <p:nvSpPr>
          <p:cNvPr id="5" name="TextBox 4">
            <a:extLst>
              <a:ext uri="{FF2B5EF4-FFF2-40B4-BE49-F238E27FC236}">
                <a16:creationId xmlns:a16="http://schemas.microsoft.com/office/drawing/2014/main" id="{44A819FA-B436-0790-BBF3-53EB974391FB}"/>
              </a:ext>
            </a:extLst>
          </p:cNvPr>
          <p:cNvSpPr txBox="1"/>
          <p:nvPr/>
        </p:nvSpPr>
        <p:spPr>
          <a:xfrm>
            <a:off x="4619117" y="2711689"/>
            <a:ext cx="3026791" cy="707886"/>
          </a:xfrm>
          <a:prstGeom prst="rect">
            <a:avLst/>
          </a:prstGeom>
          <a:noFill/>
        </p:spPr>
        <p:txBody>
          <a:bodyPr wrap="none" rtlCol="0">
            <a:spAutoFit/>
          </a:bodyPr>
          <a:lstStyle/>
          <a:p>
            <a:r>
              <a:rPr lang="en-US" sz="4000" b="1" dirty="0">
                <a:solidFill>
                  <a:schemeClr val="bg1"/>
                </a:solidFill>
              </a:rPr>
              <a:t>12% </a:t>
            </a:r>
            <a:r>
              <a:rPr lang="en-US" sz="4000" b="1" dirty="0">
                <a:solidFill>
                  <a:schemeClr val="bg1"/>
                </a:solidFill>
                <a:sym typeface="Wingdings" panose="05000000000000000000" pitchFamily="2" charset="2"/>
              </a:rPr>
              <a:t> 37%</a:t>
            </a:r>
            <a:endParaRPr lang="en-CH" sz="4000" b="1" dirty="0">
              <a:solidFill>
                <a:schemeClr val="bg1"/>
              </a:solidFill>
            </a:endParaRPr>
          </a:p>
        </p:txBody>
      </p:sp>
    </p:spTree>
    <p:extLst>
      <p:ext uri="{BB962C8B-B14F-4D97-AF65-F5344CB8AC3E}">
        <p14:creationId xmlns:p14="http://schemas.microsoft.com/office/powerpoint/2010/main" val="3827720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D3E7BA-9C4E-0F33-B90C-D9D737D3E4B1}"/>
              </a:ext>
            </a:extLst>
          </p:cNvPr>
          <p:cNvSpPr/>
          <p:nvPr/>
        </p:nvSpPr>
        <p:spPr>
          <a:xfrm>
            <a:off x="10017559" y="42857"/>
            <a:ext cx="1830295" cy="9905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c</a:t>
            </a:r>
            <a:endParaRPr kumimoji="0" lang="en-CH"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2" name="Title 141">
            <a:extLst>
              <a:ext uri="{FF2B5EF4-FFF2-40B4-BE49-F238E27FC236}">
                <a16:creationId xmlns:a16="http://schemas.microsoft.com/office/drawing/2014/main" id="{E0DF175C-CECF-5DB5-06BD-9B74B61C54B6}"/>
              </a:ext>
            </a:extLst>
          </p:cNvPr>
          <p:cNvSpPr>
            <a:spLocks noGrp="1"/>
          </p:cNvSpPr>
          <p:nvPr>
            <p:ph type="title"/>
          </p:nvPr>
        </p:nvSpPr>
        <p:spPr>
          <a:xfrm>
            <a:off x="457200" y="-47622"/>
            <a:ext cx="4885421" cy="1144929"/>
          </a:xfrm>
        </p:spPr>
        <p:txBody>
          <a:bodyPr wrap="square" anchor="t">
            <a:spAutoFit/>
          </a:bodyPr>
          <a:lstStyle/>
          <a:p>
            <a:r>
              <a:rPr lang="fr-FR" b="1" dirty="0">
                <a:solidFill>
                  <a:srgbClr val="3F2A5A"/>
                </a:solidFill>
                <a:latin typeface="Arial" panose="020B0604020202020204"/>
              </a:rPr>
              <a:t>L’obésité est associée à</a:t>
            </a:r>
            <a:br>
              <a:rPr lang="fr-FR" b="1" dirty="0">
                <a:solidFill>
                  <a:srgbClr val="3F2A5A"/>
                </a:solidFill>
                <a:latin typeface="Arial" panose="020B0604020202020204"/>
              </a:rPr>
            </a:br>
            <a:r>
              <a:rPr lang="fr-FR" b="1" dirty="0">
                <a:solidFill>
                  <a:srgbClr val="3F2A5A"/>
                </a:solidFill>
                <a:latin typeface="Arial" panose="020B0604020202020204"/>
              </a:rPr>
              <a:t>plus de 200 complications</a:t>
            </a:r>
            <a:r>
              <a:rPr lang="en-US" b="1" baseline="30000" dirty="0">
                <a:solidFill>
                  <a:srgbClr val="3F2A5A"/>
                </a:solidFill>
                <a:latin typeface="Arial" panose="020B0604020202020204"/>
              </a:rPr>
              <a:t>1,2</a:t>
            </a:r>
          </a:p>
        </p:txBody>
      </p:sp>
      <p:sp>
        <p:nvSpPr>
          <p:cNvPr id="144" name="Text Placeholder 143">
            <a:extLst>
              <a:ext uri="{FF2B5EF4-FFF2-40B4-BE49-F238E27FC236}">
                <a16:creationId xmlns:a16="http://schemas.microsoft.com/office/drawing/2014/main" id="{08CDEFF1-FEB3-6139-6086-83D3450D8C8B}"/>
              </a:ext>
            </a:extLst>
          </p:cNvPr>
          <p:cNvSpPr>
            <a:spLocks noGrp="1"/>
          </p:cNvSpPr>
          <p:nvPr>
            <p:ph type="body" sz="quarter" idx="11"/>
          </p:nvPr>
        </p:nvSpPr>
        <p:spPr>
          <a:xfrm>
            <a:off x="337198" y="5741806"/>
            <a:ext cx="4549547" cy="646331"/>
          </a:xfrm>
        </p:spPr>
        <p:txBody>
          <a:bodyPr wrap="square">
            <a:spAutoFit/>
          </a:bodyPr>
          <a:lstStyle/>
          <a:p>
            <a:r>
              <a:rPr lang="fr-FR">
                <a:solidFill>
                  <a:schemeClr val="bg1">
                    <a:lumMod val="50000"/>
                  </a:schemeClr>
                </a:solidFill>
                <a:latin typeface="Arial Narrow" panose="020B0606020202030204" pitchFamily="34" charset="0"/>
              </a:rPr>
              <a:t>CV = cardiovasculaire; MASLD = maladie stéatosique du foie liée à une dysfonction métabolique; MASH = </a:t>
            </a:r>
            <a:r>
              <a:rPr lang="fr-FR" err="1">
                <a:solidFill>
                  <a:schemeClr val="bg1">
                    <a:lumMod val="50000"/>
                  </a:schemeClr>
                </a:solidFill>
                <a:latin typeface="Arial Narrow" panose="020B0606020202030204" pitchFamily="34" charset="0"/>
              </a:rPr>
              <a:t>stéatohépatite</a:t>
            </a:r>
            <a:r>
              <a:rPr lang="fr-FR">
                <a:solidFill>
                  <a:schemeClr val="bg1">
                    <a:lumMod val="50000"/>
                  </a:schemeClr>
                </a:solidFill>
                <a:latin typeface="Arial Narrow" panose="020B0606020202030204" pitchFamily="34" charset="0"/>
              </a:rPr>
              <a:t> métabolique, MRC = Maladie rénale chronique.</a:t>
            </a:r>
          </a:p>
          <a:p>
            <a:r>
              <a:rPr lang="en-US" b="1">
                <a:solidFill>
                  <a:schemeClr val="bg1">
                    <a:lumMod val="50000"/>
                  </a:schemeClr>
                </a:solidFill>
                <a:latin typeface="Arial Narrow" panose="020B0606020202030204" pitchFamily="34" charset="0"/>
              </a:rPr>
              <a:t>1</a:t>
            </a:r>
            <a:r>
              <a:rPr lang="en-US">
                <a:solidFill>
                  <a:schemeClr val="bg1">
                    <a:lumMod val="50000"/>
                  </a:schemeClr>
                </a:solidFill>
                <a:latin typeface="Arial Narrow" panose="020B0606020202030204" pitchFamily="34" charset="0"/>
              </a:rPr>
              <a:t>. </a:t>
            </a:r>
            <a:r>
              <a:rPr lang="en-US" err="1">
                <a:solidFill>
                  <a:schemeClr val="bg1">
                    <a:lumMod val="50000"/>
                  </a:schemeClr>
                </a:solidFill>
                <a:latin typeface="Arial Narrow" panose="020B0606020202030204" pitchFamily="34" charset="0"/>
              </a:rPr>
              <a:t>Jastreboff</a:t>
            </a:r>
            <a:r>
              <a:rPr lang="en-US">
                <a:solidFill>
                  <a:schemeClr val="bg1">
                    <a:lumMod val="50000"/>
                  </a:schemeClr>
                </a:solidFill>
                <a:latin typeface="Arial Narrow" panose="020B0606020202030204" pitchFamily="34" charset="0"/>
              </a:rPr>
              <a:t> AM, et al. Obesity (Silver Spring). 2019;27(1): 7–9. </a:t>
            </a:r>
            <a:r>
              <a:rPr lang="en-US" b="1">
                <a:solidFill>
                  <a:schemeClr val="bg1">
                    <a:lumMod val="50000"/>
                  </a:schemeClr>
                </a:solidFill>
                <a:latin typeface="Arial Narrow" panose="020B0606020202030204" pitchFamily="34" charset="0"/>
              </a:rPr>
              <a:t>2</a:t>
            </a:r>
            <a:r>
              <a:rPr lang="en-US">
                <a:solidFill>
                  <a:schemeClr val="bg1">
                    <a:lumMod val="50000"/>
                  </a:schemeClr>
                </a:solidFill>
                <a:latin typeface="Arial Narrow" panose="020B0606020202030204" pitchFamily="34" charset="0"/>
              </a:rPr>
              <a:t>. Ansari S, et al. </a:t>
            </a:r>
            <a:r>
              <a:rPr lang="en-US" err="1">
                <a:solidFill>
                  <a:schemeClr val="bg1">
                    <a:lumMod val="50000"/>
                  </a:schemeClr>
                </a:solidFill>
                <a:latin typeface="Arial Narrow" panose="020B0606020202030204" pitchFamily="34" charset="0"/>
              </a:rPr>
              <a:t>Ther</a:t>
            </a:r>
            <a:r>
              <a:rPr lang="en-US">
                <a:solidFill>
                  <a:schemeClr val="bg1">
                    <a:lumMod val="50000"/>
                  </a:schemeClr>
                </a:solidFill>
                <a:latin typeface="Arial Narrow" panose="020B0606020202030204" pitchFamily="34" charset="0"/>
              </a:rPr>
              <a:t> Adv Endocrinol </a:t>
            </a:r>
            <a:r>
              <a:rPr lang="en-US" err="1">
                <a:solidFill>
                  <a:schemeClr val="bg1">
                    <a:lumMod val="50000"/>
                  </a:schemeClr>
                </a:solidFill>
                <a:latin typeface="Arial Narrow" panose="020B0606020202030204" pitchFamily="34" charset="0"/>
              </a:rPr>
              <a:t>Metab</a:t>
            </a:r>
            <a:r>
              <a:rPr lang="en-US">
                <a:solidFill>
                  <a:schemeClr val="bg1">
                    <a:lumMod val="50000"/>
                  </a:schemeClr>
                </a:solidFill>
                <a:latin typeface="Arial Narrow" panose="020B0606020202030204" pitchFamily="34" charset="0"/>
              </a:rPr>
              <a:t>. 2020;11: 2042018820934955. </a:t>
            </a:r>
            <a:r>
              <a:rPr lang="en-US" b="1">
                <a:solidFill>
                  <a:schemeClr val="bg1">
                    <a:lumMod val="50000"/>
                  </a:schemeClr>
                </a:solidFill>
                <a:latin typeface="Arial Narrow" panose="020B0606020202030204" pitchFamily="34" charset="0"/>
              </a:rPr>
              <a:t>3</a:t>
            </a:r>
            <a:r>
              <a:rPr lang="en-US">
                <a:solidFill>
                  <a:schemeClr val="bg1">
                    <a:lumMod val="50000"/>
                  </a:schemeClr>
                </a:solidFill>
                <a:latin typeface="Arial Narrow" panose="020B0606020202030204" pitchFamily="34" charset="0"/>
              </a:rPr>
              <a:t>. Fitch AK, Bays HE. Obesity Pillars. 2022;1: 100004. </a:t>
            </a:r>
            <a:r>
              <a:rPr lang="en-US" b="1">
                <a:solidFill>
                  <a:schemeClr val="bg1">
                    <a:lumMod val="50000"/>
                  </a:schemeClr>
                </a:solidFill>
                <a:latin typeface="Arial Narrow" panose="020B0606020202030204" pitchFamily="34" charset="0"/>
              </a:rPr>
              <a:t>4</a:t>
            </a:r>
            <a:r>
              <a:rPr lang="en-US">
                <a:solidFill>
                  <a:schemeClr val="bg1">
                    <a:lumMod val="50000"/>
                  </a:schemeClr>
                </a:solidFill>
                <a:latin typeface="Arial Narrow" panose="020B0606020202030204" pitchFamily="34" charset="0"/>
              </a:rPr>
              <a:t>. </a:t>
            </a:r>
            <a:r>
              <a:rPr lang="en-US" err="1">
                <a:solidFill>
                  <a:schemeClr val="bg1">
                    <a:lumMod val="50000"/>
                  </a:schemeClr>
                </a:solidFill>
                <a:latin typeface="Arial Narrow" panose="020B0606020202030204" pitchFamily="34" charset="0"/>
              </a:rPr>
              <a:t>Hotoleanu</a:t>
            </a:r>
            <a:r>
              <a:rPr lang="en-US">
                <a:solidFill>
                  <a:schemeClr val="bg1">
                    <a:lumMod val="50000"/>
                  </a:schemeClr>
                </a:solidFill>
                <a:latin typeface="Arial Narrow" panose="020B0606020202030204" pitchFamily="34" charset="0"/>
              </a:rPr>
              <a:t> C. Med Pharm Rep. 2020;93(2): 162–168. </a:t>
            </a:r>
            <a:r>
              <a:rPr lang="en-US" b="1">
                <a:solidFill>
                  <a:schemeClr val="bg1">
                    <a:lumMod val="50000"/>
                  </a:schemeClr>
                </a:solidFill>
                <a:latin typeface="Arial Narrow" panose="020B0606020202030204" pitchFamily="34" charset="0"/>
              </a:rPr>
              <a:t>5</a:t>
            </a:r>
            <a:r>
              <a:rPr lang="en-US">
                <a:solidFill>
                  <a:schemeClr val="bg1">
                    <a:lumMod val="50000"/>
                  </a:schemeClr>
                </a:solidFill>
                <a:latin typeface="Arial Narrow" panose="020B0606020202030204" pitchFamily="34" charset="0"/>
              </a:rPr>
              <a:t>. Garvey WT. New Horizons. 2022;107(4):e1339–47.</a:t>
            </a:r>
          </a:p>
        </p:txBody>
      </p:sp>
      <p:sp>
        <p:nvSpPr>
          <p:cNvPr id="143" name="Content Placeholder 142">
            <a:extLst>
              <a:ext uri="{FF2B5EF4-FFF2-40B4-BE49-F238E27FC236}">
                <a16:creationId xmlns:a16="http://schemas.microsoft.com/office/drawing/2014/main" id="{D67EF4C1-1B7C-73FF-BB71-6579A39E8060}"/>
              </a:ext>
            </a:extLst>
          </p:cNvPr>
          <p:cNvSpPr>
            <a:spLocks noGrp="1"/>
          </p:cNvSpPr>
          <p:nvPr>
            <p:ph idx="4294967295"/>
          </p:nvPr>
        </p:nvSpPr>
        <p:spPr>
          <a:xfrm>
            <a:off x="457200" y="1685189"/>
            <a:ext cx="4157663" cy="831850"/>
          </a:xfrm>
        </p:spPr>
        <p:txBody>
          <a:bodyPr>
            <a:normAutofit lnSpcReduction="10000"/>
          </a:bodyPr>
          <a:lstStyle/>
          <a:p>
            <a:pPr marL="0" indent="0">
              <a:buNone/>
            </a:pPr>
            <a:r>
              <a:rPr lang="fr-FR" sz="1800"/>
              <a:t>Les complications sont dues aux effets multiples de l’obésité et</a:t>
            </a:r>
          </a:p>
          <a:p>
            <a:pPr marL="0" indent="0">
              <a:spcBef>
                <a:spcPts val="0"/>
              </a:spcBef>
              <a:buNone/>
            </a:pPr>
            <a:r>
              <a:rPr lang="fr-FR" sz="1800"/>
              <a:t>peuvent avoir plus d'une origine</a:t>
            </a:r>
            <a:r>
              <a:rPr lang="fr-FR" sz="1800" baseline="30000"/>
              <a:t>2</a:t>
            </a:r>
            <a:endParaRPr lang="en-GB" sz="1800" baseline="30000"/>
          </a:p>
        </p:txBody>
      </p:sp>
      <p:sp>
        <p:nvSpPr>
          <p:cNvPr id="104" name="TextBox 6">
            <a:extLst>
              <a:ext uri="{FF2B5EF4-FFF2-40B4-BE49-F238E27FC236}">
                <a16:creationId xmlns:a16="http://schemas.microsoft.com/office/drawing/2014/main" id="{9F0E9CDA-1E6F-369D-1C26-45733ED9F69F}"/>
              </a:ext>
            </a:extLst>
          </p:cNvPr>
          <p:cNvSpPr txBox="1">
            <a:spLocks noChangeArrowheads="1"/>
          </p:cNvSpPr>
          <p:nvPr/>
        </p:nvSpPr>
        <p:spPr bwMode="auto">
          <a:xfrm>
            <a:off x="5243718" y="1033330"/>
            <a:ext cx="1843622" cy="436333"/>
          </a:xfrm>
          <a:prstGeom prst="roundRect">
            <a:avLst/>
          </a:prstGeom>
          <a:gradFill>
            <a:gsLst>
              <a:gs pos="0">
                <a:srgbClr val="CB2086"/>
              </a:gs>
              <a:gs pos="100000">
                <a:schemeClr val="tx2"/>
              </a:gs>
            </a:gsLst>
            <a:lin ang="5400000" scaled="1"/>
          </a:gradFill>
          <a:ln w="9525" cap="flat" cmpd="sng" algn="ctr">
            <a:noFill/>
            <a:prstDash val="solid"/>
            <a:miter lim="800000"/>
          </a:ln>
          <a:effectLst/>
        </p:spPr>
        <p:txBody>
          <a:bodyPr wrap="square" lIns="91440" tIns="0" rIns="0" bIns="0" rtlCol="0" anchor="ctr" anchorCtr="0">
            <a:noAutofit/>
          </a:bodyPr>
          <a:lstStyle>
            <a:defPPr>
              <a:defRPr lang="en-US"/>
            </a:defPPr>
            <a:lvl1pPr defTabSz="1218150">
              <a:defRPr sz="1200">
                <a:solidFill>
                  <a:srgbClr val="FFFFFF"/>
                </a:solidFill>
                <a:latin typeface="+mj-lt"/>
                <a:ea typeface="Apis For Office" panose="020B0504010101010104" pitchFamily="34" charset="0"/>
                <a:cs typeface="Apis For Office" panose="020B05040101010101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1218150" rtl="0" eaLnBrk="1" fontAlgn="auto" latinLnBrk="0" hangingPunct="1">
              <a:lnSpc>
                <a:spcPct val="100000"/>
              </a:lnSpc>
              <a:spcBef>
                <a:spcPts val="0"/>
              </a:spcBef>
              <a:spcAft>
                <a:spcPts val="0"/>
              </a:spcAft>
              <a:buClrTx/>
              <a:buSzTx/>
              <a:buFontTx/>
              <a:buNone/>
              <a:tabLst/>
              <a:defRPr/>
            </a:pPr>
            <a:r>
              <a:rPr kumimoji="0" lang="en-GB" altLang="en-US" sz="1300" b="0" i="0" u="none" strike="noStrike" kern="0" cap="none" spc="-30" normalizeH="0" baseline="0" noProof="0" err="1">
                <a:ln>
                  <a:noFill/>
                </a:ln>
                <a:solidFill>
                  <a:srgbClr val="FFFFFF"/>
                </a:solidFill>
                <a:effectLst/>
                <a:uLnTx/>
                <a:uFillTx/>
                <a:latin typeface="Arial" panose="020B0604020202020204"/>
              </a:rPr>
              <a:t>Asthme</a:t>
            </a:r>
            <a:endParaRPr kumimoji="0" lang="en-GB" altLang="en-US" sz="1300" b="0" i="0" u="none" strike="noStrike" kern="0" cap="none" spc="-30" normalizeH="0" baseline="0" noProof="0">
              <a:ln>
                <a:noFill/>
              </a:ln>
              <a:solidFill>
                <a:srgbClr val="FFFFFF"/>
              </a:solidFill>
              <a:effectLst/>
              <a:uLnTx/>
              <a:uFillTx/>
              <a:latin typeface="Arial" panose="020B0604020202020204"/>
            </a:endParaRPr>
          </a:p>
          <a:p>
            <a:pPr marL="0" marR="0" lvl="0" indent="0" algn="l" defTabSz="1218150" rtl="0" eaLnBrk="1" fontAlgn="auto" latinLnBrk="0" hangingPunct="1">
              <a:lnSpc>
                <a:spcPct val="100000"/>
              </a:lnSpc>
              <a:spcBef>
                <a:spcPts val="0"/>
              </a:spcBef>
              <a:spcAft>
                <a:spcPts val="0"/>
              </a:spcAft>
              <a:buClrTx/>
              <a:buSzTx/>
              <a:buFontTx/>
              <a:buNone/>
              <a:tabLst/>
              <a:defRPr/>
            </a:pPr>
            <a:r>
              <a:rPr kumimoji="0" lang="en-GB" altLang="en-US" sz="1300" b="0" i="0" u="none" strike="noStrike" kern="0" cap="none" spc="-30" normalizeH="0" baseline="0" noProof="0" err="1">
                <a:ln>
                  <a:noFill/>
                </a:ln>
                <a:solidFill>
                  <a:srgbClr val="FFFFFF"/>
                </a:solidFill>
                <a:effectLst/>
                <a:uLnTx/>
                <a:uFillTx/>
                <a:latin typeface="Arial" panose="020B0604020202020204"/>
              </a:rPr>
              <a:t>Embolie</a:t>
            </a:r>
            <a:r>
              <a:rPr kumimoji="0" lang="en-GB" altLang="en-US" sz="1300" b="0" i="0" u="none" strike="noStrike" kern="0" cap="none" spc="-30" normalizeH="0" baseline="0" noProof="0">
                <a:ln>
                  <a:noFill/>
                </a:ln>
                <a:solidFill>
                  <a:srgbClr val="FFFFFF"/>
                </a:solidFill>
                <a:effectLst/>
                <a:uLnTx/>
                <a:uFillTx/>
                <a:latin typeface="Arial" panose="020B0604020202020204"/>
              </a:rPr>
              <a:t> pulmonaire</a:t>
            </a:r>
            <a:r>
              <a:rPr kumimoji="0" lang="en-GB" altLang="en-US" sz="1300" b="0" i="0" u="none" strike="noStrike" kern="0" cap="none" spc="-30" normalizeH="0" baseline="30000" noProof="0">
                <a:ln>
                  <a:noFill/>
                </a:ln>
                <a:solidFill>
                  <a:srgbClr val="FFFFFF"/>
                </a:solidFill>
                <a:effectLst/>
                <a:uLnTx/>
                <a:uFillTx/>
                <a:latin typeface="Arial" panose="020B0604020202020204"/>
              </a:rPr>
              <a:t>4</a:t>
            </a:r>
          </a:p>
        </p:txBody>
      </p:sp>
      <p:sp>
        <p:nvSpPr>
          <p:cNvPr id="105" name="Rounded Rectangle 46">
            <a:extLst>
              <a:ext uri="{FF2B5EF4-FFF2-40B4-BE49-F238E27FC236}">
                <a16:creationId xmlns:a16="http://schemas.microsoft.com/office/drawing/2014/main" id="{709B48B4-7A91-0126-4401-91A7779533E0}"/>
              </a:ext>
            </a:extLst>
          </p:cNvPr>
          <p:cNvSpPr/>
          <p:nvPr/>
        </p:nvSpPr>
        <p:spPr>
          <a:xfrm>
            <a:off x="10099474" y="3989845"/>
            <a:ext cx="1860892" cy="436333"/>
          </a:xfrm>
          <a:prstGeom prst="roundRect">
            <a:avLst/>
          </a:prstGeom>
          <a:solidFill>
            <a:srgbClr val="CB2086"/>
          </a:solidFill>
          <a:ln w="9525" cap="flat" cmpd="sng" algn="ctr">
            <a:noFill/>
            <a:prstDash val="solid"/>
            <a:miter lim="800000"/>
          </a:ln>
          <a:effectLst/>
        </p:spPr>
        <p:txBody>
          <a:bodyPr wrap="square" lIns="91440" tIns="0" rIns="0" bIns="0" rtlCol="0" anchor="ctr" anchorCtr="0">
            <a:noAutofit/>
          </a:bodyPr>
          <a:lstStyle/>
          <a:p>
            <a:pPr marL="0" marR="0" lvl="0" indent="0" algn="l" defTabSz="1218150" rtl="0" eaLnBrk="1" fontAlgn="auto" latinLnBrk="0" hangingPunct="1">
              <a:lnSpc>
                <a:spcPct val="100000"/>
              </a:lnSpc>
              <a:spcBef>
                <a:spcPts val="0"/>
              </a:spcBef>
              <a:spcAft>
                <a:spcPts val="0"/>
              </a:spcAft>
              <a:buClrTx/>
              <a:buSzTx/>
              <a:buFontTx/>
              <a:buNone/>
              <a:tabLst/>
              <a:defRPr/>
            </a:pPr>
            <a:r>
              <a:rPr kumimoji="0" lang="en-GB" sz="1300" b="0" i="0" u="none" strike="noStrike" kern="0" cap="none" spc="-30" normalizeH="0" baseline="0" noProof="0">
                <a:ln>
                  <a:noFill/>
                </a:ln>
                <a:solidFill>
                  <a:srgbClr val="FFFFFF"/>
                </a:solidFill>
                <a:effectLst/>
                <a:uLnTx/>
                <a:uFillTx/>
                <a:latin typeface="Arial" panose="020B0604020202020204"/>
                <a:ea typeface="+mn-ea"/>
                <a:cs typeface="+mn-cs"/>
              </a:rPr>
              <a:t>MRC</a:t>
            </a:r>
          </a:p>
        </p:txBody>
      </p:sp>
      <p:pic>
        <p:nvPicPr>
          <p:cNvPr id="106" name="Picture 105">
            <a:extLst>
              <a:ext uri="{FF2B5EF4-FFF2-40B4-BE49-F238E27FC236}">
                <a16:creationId xmlns:a16="http://schemas.microsoft.com/office/drawing/2014/main" id="{727A8BF7-AB44-5299-F203-914031AF0D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6034" y="110895"/>
            <a:ext cx="2818652" cy="5702490"/>
          </a:xfrm>
          <a:prstGeom prst="rect">
            <a:avLst/>
          </a:prstGeom>
        </p:spPr>
      </p:pic>
      <p:sp>
        <p:nvSpPr>
          <p:cNvPr id="107" name="Rounded Rectangle 46">
            <a:extLst>
              <a:ext uri="{FF2B5EF4-FFF2-40B4-BE49-F238E27FC236}">
                <a16:creationId xmlns:a16="http://schemas.microsoft.com/office/drawing/2014/main" id="{6919F01D-B738-AE3E-9D77-37CEC6CA69C0}"/>
              </a:ext>
            </a:extLst>
          </p:cNvPr>
          <p:cNvSpPr/>
          <p:nvPr/>
        </p:nvSpPr>
        <p:spPr>
          <a:xfrm>
            <a:off x="10099473" y="798776"/>
            <a:ext cx="1856547" cy="436333"/>
          </a:xfrm>
          <a:prstGeom prst="roundRect">
            <a:avLst/>
          </a:prstGeom>
          <a:solidFill>
            <a:schemeClr val="tx2"/>
          </a:solidFill>
          <a:ln w="9525" cap="flat" cmpd="sng" algn="ctr">
            <a:noFill/>
            <a:prstDash val="solid"/>
            <a:miter lim="800000"/>
          </a:ln>
          <a:effectLst/>
        </p:spPr>
        <p:txBody>
          <a:bodyPr wrap="square" lIns="91440" tIns="0" rIns="0" bIns="0" rtlCol="0" anchor="ctr" anchorCtr="0">
            <a:noAutofit/>
          </a:bodyPr>
          <a:lstStyle/>
          <a:p>
            <a:pPr marL="0" marR="0" lvl="0" indent="0" algn="l" defTabSz="1218150" rtl="0" eaLnBrk="1" fontAlgn="auto" latinLnBrk="0" hangingPunct="1">
              <a:lnSpc>
                <a:spcPct val="100000"/>
              </a:lnSpc>
              <a:spcBef>
                <a:spcPts val="0"/>
              </a:spcBef>
              <a:spcAft>
                <a:spcPts val="0"/>
              </a:spcAft>
              <a:buClrTx/>
              <a:buSzTx/>
              <a:buFontTx/>
              <a:buNone/>
              <a:tabLst/>
              <a:defRPr/>
            </a:pPr>
            <a:r>
              <a:rPr kumimoji="0" lang="en-US" sz="1300" b="0" i="0" u="none" strike="noStrike" kern="0" cap="none" spc="-30" normalizeH="0" baseline="0" noProof="0" err="1">
                <a:ln>
                  <a:noFill/>
                </a:ln>
                <a:solidFill>
                  <a:srgbClr val="FFFFFF"/>
                </a:solidFill>
                <a:effectLst/>
                <a:uLnTx/>
                <a:uFillTx/>
                <a:latin typeface="Arial" panose="020B0604020202020204"/>
                <a:ea typeface="+mn-ea"/>
                <a:cs typeface="+mn-cs"/>
              </a:rPr>
              <a:t>Apnée</a:t>
            </a:r>
            <a:r>
              <a:rPr kumimoji="0" lang="en-US" sz="1300" b="0" i="0" u="none" strike="noStrike" kern="0" cap="none" spc="-30" normalizeH="0" baseline="0" noProof="0">
                <a:ln>
                  <a:noFill/>
                </a:ln>
                <a:solidFill>
                  <a:srgbClr val="FFFFFF"/>
                </a:solidFill>
                <a:effectLst/>
                <a:uLnTx/>
                <a:uFillTx/>
                <a:latin typeface="Arial" panose="020B0604020202020204"/>
                <a:ea typeface="+mn-ea"/>
                <a:cs typeface="+mn-cs"/>
              </a:rPr>
              <a:t> obstructive du </a:t>
            </a:r>
            <a:r>
              <a:rPr kumimoji="0" lang="en-US" sz="1300" b="0" i="0" u="none" strike="noStrike" kern="0" cap="none" spc="-30" normalizeH="0" baseline="0" noProof="0" err="1">
                <a:ln>
                  <a:noFill/>
                </a:ln>
                <a:solidFill>
                  <a:srgbClr val="FFFFFF"/>
                </a:solidFill>
                <a:effectLst/>
                <a:uLnTx/>
                <a:uFillTx/>
                <a:latin typeface="Arial" panose="020B0604020202020204"/>
                <a:ea typeface="+mn-ea"/>
                <a:cs typeface="+mn-cs"/>
              </a:rPr>
              <a:t>sommeil</a:t>
            </a:r>
            <a:endParaRPr kumimoji="0" lang="en-US" sz="1300" b="0" i="0" u="none" strike="noStrike" kern="0" cap="none" spc="-30" normalizeH="0" baseline="0" noProof="0">
              <a:ln>
                <a:noFill/>
              </a:ln>
              <a:solidFill>
                <a:srgbClr val="FFFFFF"/>
              </a:solidFill>
              <a:effectLst/>
              <a:uLnTx/>
              <a:uFillTx/>
              <a:latin typeface="Arial" panose="020B0604020202020204"/>
              <a:ea typeface="+mn-ea"/>
              <a:cs typeface="+mn-cs"/>
            </a:endParaRPr>
          </a:p>
        </p:txBody>
      </p:sp>
      <p:sp>
        <p:nvSpPr>
          <p:cNvPr id="108" name="TextBox 107">
            <a:extLst>
              <a:ext uri="{FF2B5EF4-FFF2-40B4-BE49-F238E27FC236}">
                <a16:creationId xmlns:a16="http://schemas.microsoft.com/office/drawing/2014/main" id="{2EB1A9C1-0917-F35F-3BFF-8419F5CA9FF5}"/>
              </a:ext>
            </a:extLst>
          </p:cNvPr>
          <p:cNvSpPr txBox="1">
            <a:spLocks noChangeArrowheads="1"/>
          </p:cNvSpPr>
          <p:nvPr/>
        </p:nvSpPr>
        <p:spPr bwMode="auto">
          <a:xfrm>
            <a:off x="10099474" y="1352587"/>
            <a:ext cx="1856548" cy="1603481"/>
          </a:xfrm>
          <a:prstGeom prst="roundRect">
            <a:avLst/>
          </a:prstGeom>
          <a:solidFill>
            <a:srgbClr val="CB2086"/>
          </a:solidFill>
          <a:ln w="28575">
            <a:noFill/>
            <a:miter lim="800000"/>
            <a:headEnd/>
            <a:tailEnd/>
          </a:ln>
        </p:spPr>
        <p:txBody>
          <a:bodyPr wrap="square" lIns="91440" tIns="0" rIns="0" bIns="0" anchor="ctr" anchorCtr="0">
            <a:noAutofit/>
          </a:bodyPr>
          <a:lstStyle>
            <a:defPPr>
              <a:defRPr lang="en-US"/>
            </a:defPPr>
            <a:lvl1pPr defTabSz="913448">
              <a:defRPr sz="1300" spc="-30">
                <a:solidFill>
                  <a:schemeClr val="accent1">
                    <a:lumMod val="75000"/>
                  </a:schemeClr>
                </a:solidFill>
                <a:ea typeface="Apis For Office" panose="020B0504010101010104" pitchFamily="34" charset="0"/>
                <a:cs typeface="Apis For Office" panose="020B0504010101010104" pitchFamily="34" charset="0"/>
              </a:defRPr>
            </a:lvl1pPr>
            <a:lvl2pPr marL="742950" indent="-285750" eaLnBrk="0" hangingPunct="0">
              <a:defRPr>
                <a:latin typeface="Verdana" pitchFamily="34" charset="0"/>
                <a:cs typeface="Arial" charset="0"/>
              </a:defRPr>
            </a:lvl2pPr>
            <a:lvl3pPr marL="1143000" indent="-228600" eaLnBrk="0" hangingPunct="0">
              <a:defRPr>
                <a:latin typeface="Verdana" pitchFamily="34" charset="0"/>
                <a:cs typeface="Arial" charset="0"/>
              </a:defRPr>
            </a:lvl3pPr>
            <a:lvl4pPr marL="1600200" indent="-228600" eaLnBrk="0" hangingPunct="0">
              <a:defRPr>
                <a:latin typeface="Verdana" pitchFamily="34" charset="0"/>
                <a:cs typeface="Arial" charset="0"/>
              </a:defRPr>
            </a:lvl4pPr>
            <a:lvl5pPr marL="2057400" indent="-228600" eaLnBrk="0" hangingPunct="0">
              <a:defRPr>
                <a:latin typeface="Verdana" pitchFamily="34" charset="0"/>
                <a:cs typeface="Arial" charset="0"/>
              </a:defRPr>
            </a:lvl5pPr>
            <a:lvl6pPr marL="2514600" indent="-228600" eaLnBrk="0" fontAlgn="base" hangingPunct="0">
              <a:spcBef>
                <a:spcPct val="0"/>
              </a:spcBef>
              <a:spcAft>
                <a:spcPct val="0"/>
              </a:spcAft>
              <a:defRPr>
                <a:latin typeface="Verdana" pitchFamily="34" charset="0"/>
                <a:cs typeface="Arial" charset="0"/>
              </a:defRPr>
            </a:lvl6pPr>
            <a:lvl7pPr marL="2971800" indent="-228600" eaLnBrk="0" fontAlgn="base" hangingPunct="0">
              <a:spcBef>
                <a:spcPct val="0"/>
              </a:spcBef>
              <a:spcAft>
                <a:spcPct val="0"/>
              </a:spcAft>
              <a:defRPr>
                <a:latin typeface="Verdana" pitchFamily="34" charset="0"/>
                <a:cs typeface="Arial" charset="0"/>
              </a:defRPr>
            </a:lvl7pPr>
            <a:lvl8pPr marL="3429000" indent="-228600" eaLnBrk="0" fontAlgn="base" hangingPunct="0">
              <a:spcBef>
                <a:spcPct val="0"/>
              </a:spcBef>
              <a:spcAft>
                <a:spcPct val="0"/>
              </a:spcAft>
              <a:defRPr>
                <a:latin typeface="Verdana" pitchFamily="34" charset="0"/>
                <a:cs typeface="Arial" charset="0"/>
              </a:defRPr>
            </a:lvl8pPr>
            <a:lvl9pPr marL="3886200" indent="-228600" eaLnBrk="0" fontAlgn="base" hangingPunct="0">
              <a:spcBef>
                <a:spcPct val="0"/>
              </a:spcBef>
              <a:spcAft>
                <a:spcPct val="0"/>
              </a:spcAft>
              <a:defRPr>
                <a:latin typeface="Verdana" pitchFamily="34" charset="0"/>
                <a:cs typeface="Arial" charset="0"/>
              </a:defRPr>
            </a:lvl9pPr>
          </a:lstStyle>
          <a:p>
            <a:r>
              <a:rPr lang="fr-FR" sz="1200" b="1" kern="0">
                <a:solidFill>
                  <a:srgbClr val="FFFFFF"/>
                </a:solidFill>
                <a:latin typeface="Arial" panose="020B0604020202020204"/>
                <a:ea typeface="+mn-ea"/>
                <a:cs typeface="+mn-cs"/>
              </a:rPr>
              <a:t>Maladies CV</a:t>
            </a:r>
          </a:p>
          <a:p>
            <a:pPr marL="171450" indent="-171450">
              <a:buFont typeface="Arial" panose="020B0604020202020204" pitchFamily="34" charset="0"/>
              <a:buChar char="•"/>
            </a:pPr>
            <a:r>
              <a:rPr lang="fr-FR" sz="1200" kern="0">
                <a:solidFill>
                  <a:srgbClr val="FFFFFF"/>
                </a:solidFill>
                <a:latin typeface="Arial" panose="020B0604020202020204"/>
                <a:ea typeface="+mn-ea"/>
                <a:cs typeface="+mn-cs"/>
              </a:rPr>
              <a:t>Maladie coronarienne/</a:t>
            </a:r>
          </a:p>
          <a:p>
            <a:pPr marL="171450" indent="-171450">
              <a:buFont typeface="Arial" panose="020B0604020202020204" pitchFamily="34" charset="0"/>
              <a:buChar char="•"/>
            </a:pPr>
            <a:r>
              <a:rPr lang="fr-FR" sz="1200" kern="0">
                <a:solidFill>
                  <a:srgbClr val="FFFFFF"/>
                </a:solidFill>
                <a:latin typeface="Arial" panose="020B0604020202020204"/>
                <a:ea typeface="+mn-ea"/>
                <a:cs typeface="+mn-cs"/>
              </a:rPr>
              <a:t>infarctus du myocarde</a:t>
            </a:r>
          </a:p>
          <a:p>
            <a:pPr marL="171450" indent="-171450">
              <a:buFont typeface="Arial" panose="020B0604020202020204" pitchFamily="34" charset="0"/>
              <a:buChar char="•"/>
            </a:pPr>
            <a:r>
              <a:rPr lang="fr-FR" sz="1200" kern="0">
                <a:solidFill>
                  <a:srgbClr val="FFFFFF"/>
                </a:solidFill>
                <a:latin typeface="Arial" panose="020B0604020202020204"/>
                <a:ea typeface="+mn-ea"/>
                <a:cs typeface="+mn-cs"/>
              </a:rPr>
              <a:t>Dyslipidémie</a:t>
            </a:r>
          </a:p>
          <a:p>
            <a:pPr marL="171450" indent="-171450">
              <a:buFont typeface="Arial" panose="020B0604020202020204" pitchFamily="34" charset="0"/>
              <a:buChar char="•"/>
            </a:pPr>
            <a:r>
              <a:rPr lang="fr-FR" sz="1200" kern="0">
                <a:solidFill>
                  <a:srgbClr val="FFFFFF"/>
                </a:solidFill>
                <a:latin typeface="Arial" panose="020B0604020202020204"/>
                <a:ea typeface="+mn-ea"/>
                <a:cs typeface="+mn-cs"/>
              </a:rPr>
              <a:t>Hypertension artérielle</a:t>
            </a:r>
          </a:p>
          <a:p>
            <a:pPr marL="171450" indent="-171450">
              <a:buFont typeface="Arial" panose="020B0604020202020204" pitchFamily="34" charset="0"/>
              <a:buChar char="•"/>
            </a:pPr>
            <a:r>
              <a:rPr lang="fr-FR" sz="1200" kern="0">
                <a:solidFill>
                  <a:srgbClr val="FFFFFF"/>
                </a:solidFill>
                <a:latin typeface="Arial" panose="020B0604020202020204"/>
                <a:ea typeface="+mn-ea"/>
                <a:cs typeface="+mn-cs"/>
              </a:rPr>
              <a:t>Insuffisance cardiaque</a:t>
            </a:r>
          </a:p>
          <a:p>
            <a:pPr marL="171450" indent="-171450">
              <a:buFont typeface="Arial" panose="020B0604020202020204" pitchFamily="34" charset="0"/>
              <a:buChar char="•"/>
            </a:pPr>
            <a:r>
              <a:rPr lang="fr-FR" sz="1200" kern="0">
                <a:solidFill>
                  <a:srgbClr val="FFFFFF"/>
                </a:solidFill>
                <a:latin typeface="Arial" panose="020B0604020202020204"/>
                <a:ea typeface="+mn-ea"/>
                <a:cs typeface="+mn-cs"/>
              </a:rPr>
              <a:t>diastolique</a:t>
            </a:r>
            <a:endParaRPr lang="fr-FR" altLang="en-US" sz="1200" kern="0">
              <a:solidFill>
                <a:srgbClr val="FFFFFF"/>
              </a:solidFill>
              <a:latin typeface="Arial" panose="020B0604020202020204"/>
              <a:ea typeface="+mn-ea"/>
              <a:cs typeface="+mn-cs"/>
            </a:endParaRPr>
          </a:p>
        </p:txBody>
      </p:sp>
      <p:sp>
        <p:nvSpPr>
          <p:cNvPr id="109" name="TextBox 6">
            <a:extLst>
              <a:ext uri="{FF2B5EF4-FFF2-40B4-BE49-F238E27FC236}">
                <a16:creationId xmlns:a16="http://schemas.microsoft.com/office/drawing/2014/main" id="{2C71D345-738D-7593-3714-37A1DCF2C29D}"/>
              </a:ext>
            </a:extLst>
          </p:cNvPr>
          <p:cNvSpPr txBox="1">
            <a:spLocks noChangeArrowheads="1"/>
          </p:cNvSpPr>
          <p:nvPr/>
        </p:nvSpPr>
        <p:spPr bwMode="auto">
          <a:xfrm>
            <a:off x="5254988" y="1730937"/>
            <a:ext cx="1843829" cy="653271"/>
          </a:xfrm>
          <a:prstGeom prst="roundRect">
            <a:avLst/>
          </a:prstGeom>
          <a:solidFill>
            <a:srgbClr val="CB2086"/>
          </a:solidFill>
          <a:ln w="28575">
            <a:noFill/>
            <a:miter lim="800000"/>
            <a:headEnd/>
            <a:tailEnd/>
          </a:ln>
        </p:spPr>
        <p:txBody>
          <a:bodyPr wrap="square" lIns="91440" tIns="0" rIns="0" bIns="0" anchor="ctr" anchorCtr="0">
            <a:noAutofit/>
          </a:bodyPr>
          <a:lstStyle>
            <a:defPPr>
              <a:defRPr lang="en-US"/>
            </a:defPPr>
            <a:lvl1pPr defTabSz="913448">
              <a:defRPr sz="1200">
                <a:solidFill>
                  <a:srgbClr val="FFFFFF"/>
                </a:solidFill>
                <a:latin typeface="+mj-lt"/>
                <a:ea typeface="Apis For Office" panose="020B0504010101010104" pitchFamily="34" charset="0"/>
                <a:cs typeface="Apis For Office" panose="020B0504010101010104" pitchFamily="34" charset="0"/>
              </a:defRPr>
            </a:lvl1pPr>
            <a:lvl2pPr marL="742950" indent="-285750" eaLnBrk="0" hangingPunct="0">
              <a:defRPr>
                <a:latin typeface="Verdana" pitchFamily="34" charset="0"/>
                <a:cs typeface="Arial" charset="0"/>
              </a:defRPr>
            </a:lvl2pPr>
            <a:lvl3pPr marL="1143000" indent="-228600" eaLnBrk="0" hangingPunct="0">
              <a:defRPr>
                <a:latin typeface="Verdana" pitchFamily="34" charset="0"/>
                <a:cs typeface="Arial" charset="0"/>
              </a:defRPr>
            </a:lvl3pPr>
            <a:lvl4pPr marL="1600200" indent="-228600" eaLnBrk="0" hangingPunct="0">
              <a:defRPr>
                <a:latin typeface="Verdana" pitchFamily="34" charset="0"/>
                <a:cs typeface="Arial" charset="0"/>
              </a:defRPr>
            </a:lvl4pPr>
            <a:lvl5pPr marL="2057400" indent="-228600" eaLnBrk="0" hangingPunct="0">
              <a:defRPr>
                <a:latin typeface="Verdana" pitchFamily="34" charset="0"/>
                <a:cs typeface="Arial" charset="0"/>
              </a:defRPr>
            </a:lvl5pPr>
            <a:lvl6pPr marL="2514600" indent="-228600" eaLnBrk="0" fontAlgn="base" hangingPunct="0">
              <a:spcBef>
                <a:spcPct val="0"/>
              </a:spcBef>
              <a:spcAft>
                <a:spcPct val="0"/>
              </a:spcAft>
              <a:defRPr>
                <a:latin typeface="Verdana" pitchFamily="34" charset="0"/>
                <a:cs typeface="Arial" charset="0"/>
              </a:defRPr>
            </a:lvl6pPr>
            <a:lvl7pPr marL="2971800" indent="-228600" eaLnBrk="0" fontAlgn="base" hangingPunct="0">
              <a:spcBef>
                <a:spcPct val="0"/>
              </a:spcBef>
              <a:spcAft>
                <a:spcPct val="0"/>
              </a:spcAft>
              <a:defRPr>
                <a:latin typeface="Verdana" pitchFamily="34" charset="0"/>
                <a:cs typeface="Arial" charset="0"/>
              </a:defRPr>
            </a:lvl7pPr>
            <a:lvl8pPr marL="3429000" indent="-228600" eaLnBrk="0" fontAlgn="base" hangingPunct="0">
              <a:spcBef>
                <a:spcPct val="0"/>
              </a:spcBef>
              <a:spcAft>
                <a:spcPct val="0"/>
              </a:spcAft>
              <a:defRPr>
                <a:latin typeface="Verdana" pitchFamily="34" charset="0"/>
                <a:cs typeface="Arial" charset="0"/>
              </a:defRPr>
            </a:lvl8pPr>
            <a:lvl9pPr marL="3886200" indent="-228600" eaLnBrk="0" fontAlgn="base" hangingPunct="0">
              <a:spcBef>
                <a:spcPct val="0"/>
              </a:spcBef>
              <a:spcAft>
                <a:spcPct val="0"/>
              </a:spcAft>
              <a:defRPr>
                <a:latin typeface="Verdana" pitchFamily="34" charset="0"/>
                <a:cs typeface="Arial" charset="0"/>
              </a:defRPr>
            </a:lvl9pPr>
          </a:lstStyle>
          <a:p>
            <a:r>
              <a:rPr lang="en-US" b="1" dirty="0" err="1"/>
              <a:t>Maladie</a:t>
            </a:r>
            <a:r>
              <a:rPr lang="en-US" b="1" dirty="0"/>
              <a:t> du foie</a:t>
            </a:r>
          </a:p>
          <a:p>
            <a:r>
              <a:rPr lang="en-US" dirty="0"/>
              <a:t>• MASLD/MASH</a:t>
            </a:r>
          </a:p>
          <a:p>
            <a:r>
              <a:rPr lang="en-US" dirty="0"/>
              <a:t>• Cirrhose</a:t>
            </a:r>
            <a:endParaRPr kumimoji="0" lang="en-GB" altLang="en-US" sz="1200" b="0" i="0" u="none" strike="noStrike" kern="0" cap="none" spc="-30" normalizeH="0" baseline="0" noProof="0" dirty="0">
              <a:ln>
                <a:noFill/>
              </a:ln>
              <a:solidFill>
                <a:srgbClr val="FFFFFF"/>
              </a:solidFill>
              <a:effectLst/>
              <a:uLnTx/>
              <a:uFillTx/>
              <a:latin typeface="Arial" panose="020B0604020202020204"/>
            </a:endParaRPr>
          </a:p>
        </p:txBody>
      </p:sp>
      <p:sp>
        <p:nvSpPr>
          <p:cNvPr id="110" name="Rounded Rectangle 46">
            <a:extLst>
              <a:ext uri="{FF2B5EF4-FFF2-40B4-BE49-F238E27FC236}">
                <a16:creationId xmlns:a16="http://schemas.microsoft.com/office/drawing/2014/main" id="{7F8983B7-1F84-45DE-0E31-725A4E4B63C4}"/>
              </a:ext>
            </a:extLst>
          </p:cNvPr>
          <p:cNvSpPr/>
          <p:nvPr/>
        </p:nvSpPr>
        <p:spPr>
          <a:xfrm>
            <a:off x="5254987" y="2944502"/>
            <a:ext cx="1843829" cy="436333"/>
          </a:xfrm>
          <a:prstGeom prst="roundRect">
            <a:avLst/>
          </a:prstGeom>
          <a:solidFill>
            <a:srgbClr val="CB2086"/>
          </a:solidFill>
          <a:ln w="28575">
            <a:noFill/>
            <a:miter lim="800000"/>
            <a:headEnd/>
            <a:tailEnd/>
          </a:ln>
        </p:spPr>
        <p:txBody>
          <a:bodyPr wrap="square" lIns="91440" tIns="0" rIns="0" bIns="0" anchor="ctr" anchorCtr="0">
            <a:noAutofit/>
          </a:bodyPr>
          <a:lstStyle/>
          <a:p>
            <a:pPr marL="0" marR="0" lvl="0" indent="0" algn="l" defTabSz="913448" rtl="0" eaLnBrk="1" fontAlgn="auto" latinLnBrk="0" hangingPunct="1">
              <a:lnSpc>
                <a:spcPct val="100000"/>
              </a:lnSpc>
              <a:spcBef>
                <a:spcPts val="0"/>
              </a:spcBef>
              <a:spcAft>
                <a:spcPts val="0"/>
              </a:spcAft>
              <a:buClrTx/>
              <a:buSzTx/>
              <a:buFontTx/>
              <a:buNone/>
              <a:tabLst/>
              <a:defRPr/>
            </a:pPr>
            <a:r>
              <a:rPr kumimoji="0" lang="en-GB" sz="1300" b="0" i="0" u="none" strike="noStrike" kern="0" cap="none" spc="-30" normalizeH="0" baseline="0" noProof="0" err="1">
                <a:ln>
                  <a:noFill/>
                </a:ln>
                <a:solidFill>
                  <a:srgbClr val="FFFFFF"/>
                </a:solidFill>
                <a:effectLst/>
                <a:uLnTx/>
                <a:uFillTx/>
                <a:latin typeface="Arial" panose="020B0604020202020204"/>
                <a:ea typeface="+mn-ea"/>
                <a:cs typeface="+mn-cs"/>
              </a:rPr>
              <a:t>Calculs</a:t>
            </a:r>
            <a:r>
              <a:rPr kumimoji="0" lang="en-GB" sz="1300" b="0" i="0" u="none" strike="noStrike" kern="0" cap="none" spc="-30" normalizeH="0" baseline="0" noProof="0">
                <a:ln>
                  <a:noFill/>
                </a:ln>
                <a:solidFill>
                  <a:srgbClr val="FFFFFF"/>
                </a:solidFill>
                <a:effectLst/>
                <a:uLnTx/>
                <a:uFillTx/>
                <a:latin typeface="Arial" panose="020B0604020202020204"/>
                <a:ea typeface="+mn-ea"/>
                <a:cs typeface="+mn-cs"/>
              </a:rPr>
              <a:t> </a:t>
            </a:r>
            <a:r>
              <a:rPr kumimoji="0" lang="en-GB" sz="1300" b="0" i="0" u="none" strike="noStrike" kern="0" cap="none" spc="-30" normalizeH="0" baseline="0" noProof="0" err="1">
                <a:ln>
                  <a:noFill/>
                </a:ln>
                <a:solidFill>
                  <a:srgbClr val="FFFFFF"/>
                </a:solidFill>
                <a:effectLst/>
                <a:uLnTx/>
                <a:uFillTx/>
                <a:latin typeface="Arial" panose="020B0604020202020204"/>
                <a:ea typeface="+mn-ea"/>
                <a:cs typeface="+mn-cs"/>
              </a:rPr>
              <a:t>biliaires</a:t>
            </a:r>
            <a:endParaRPr kumimoji="0" lang="en-GB" sz="1300" b="0" i="0" u="none" strike="noStrike" kern="0" cap="none" spc="-30" normalizeH="0" baseline="0" noProof="0">
              <a:ln>
                <a:noFill/>
              </a:ln>
              <a:solidFill>
                <a:srgbClr val="FFFFFF"/>
              </a:solidFill>
              <a:effectLst/>
              <a:uLnTx/>
              <a:uFillTx/>
              <a:latin typeface="Arial" panose="020B0604020202020204"/>
              <a:ea typeface="+mn-ea"/>
              <a:cs typeface="+mn-cs"/>
            </a:endParaRPr>
          </a:p>
        </p:txBody>
      </p:sp>
      <p:sp>
        <p:nvSpPr>
          <p:cNvPr id="111" name="TextBox 6">
            <a:extLst>
              <a:ext uri="{FF2B5EF4-FFF2-40B4-BE49-F238E27FC236}">
                <a16:creationId xmlns:a16="http://schemas.microsoft.com/office/drawing/2014/main" id="{CF9297FE-916B-1091-AA41-7E52F25D27DA}"/>
              </a:ext>
            </a:extLst>
          </p:cNvPr>
          <p:cNvSpPr txBox="1">
            <a:spLocks noChangeArrowheads="1"/>
          </p:cNvSpPr>
          <p:nvPr/>
        </p:nvSpPr>
        <p:spPr bwMode="auto">
          <a:xfrm>
            <a:off x="10099472" y="3075814"/>
            <a:ext cx="1856548" cy="436333"/>
          </a:xfrm>
          <a:prstGeom prst="roundRect">
            <a:avLst/>
          </a:prstGeom>
          <a:solidFill>
            <a:schemeClr val="tx2"/>
          </a:solidFill>
          <a:ln w="9525" cap="flat" cmpd="sng" algn="ctr">
            <a:noFill/>
            <a:prstDash val="solid"/>
            <a:miter lim="800000"/>
          </a:ln>
          <a:effectLst/>
        </p:spPr>
        <p:txBody>
          <a:bodyPr wrap="square" lIns="91440" tIns="0" rIns="0" bIns="0" rtlCol="0" anchor="ctr" anchorCtr="0">
            <a:noAutofit/>
          </a:bodyPr>
          <a:lstStyle>
            <a:defPPr>
              <a:defRPr lang="en-US"/>
            </a:defPPr>
            <a:lvl1pPr defTabSz="1218150">
              <a:defRPr sz="1300" spc="-30">
                <a:solidFill>
                  <a:schemeClr val="accent4">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defRPr/>
            </a:pPr>
            <a:r>
              <a:rPr lang="en-US" kern="0">
                <a:solidFill>
                  <a:srgbClr val="FFFFFF"/>
                </a:solidFill>
                <a:latin typeface="Arial" panose="020B0604020202020204"/>
              </a:rPr>
              <a:t>Reflux gastro-</a:t>
            </a:r>
            <a:r>
              <a:rPr lang="en-US" kern="0" err="1">
                <a:solidFill>
                  <a:srgbClr val="FFFFFF"/>
                </a:solidFill>
                <a:latin typeface="Arial" panose="020B0604020202020204"/>
              </a:rPr>
              <a:t>oesophagien</a:t>
            </a:r>
            <a:endParaRPr lang="en-GB" altLang="en-US" kern="0">
              <a:solidFill>
                <a:srgbClr val="FFFFFF"/>
              </a:solidFill>
              <a:latin typeface="Arial" panose="020B0604020202020204"/>
            </a:endParaRPr>
          </a:p>
        </p:txBody>
      </p:sp>
      <p:sp>
        <p:nvSpPr>
          <p:cNvPr id="112" name="Rounded Rectangle 46">
            <a:extLst>
              <a:ext uri="{FF2B5EF4-FFF2-40B4-BE49-F238E27FC236}">
                <a16:creationId xmlns:a16="http://schemas.microsoft.com/office/drawing/2014/main" id="{6352CCFD-4691-9698-B1EC-8A5FFA50A749}"/>
              </a:ext>
            </a:extLst>
          </p:cNvPr>
          <p:cNvSpPr/>
          <p:nvPr/>
        </p:nvSpPr>
        <p:spPr>
          <a:xfrm>
            <a:off x="10099474" y="5379978"/>
            <a:ext cx="1856546" cy="436333"/>
          </a:xfrm>
          <a:prstGeom prst="roundRect">
            <a:avLst/>
          </a:prstGeom>
          <a:solidFill>
            <a:srgbClr val="CB2086"/>
          </a:solidFill>
          <a:ln w="28575">
            <a:noFill/>
            <a:miter lim="800000"/>
            <a:headEnd/>
            <a:tailEnd/>
          </a:ln>
        </p:spPr>
        <p:txBody>
          <a:bodyPr wrap="square" lIns="91440" tIns="0" rIns="0" bIns="0" anchor="ctr" anchorCtr="0">
            <a:noAutofit/>
          </a:bodyPr>
          <a:lstStyle/>
          <a:p>
            <a:pPr marL="0" marR="0" lvl="0" indent="0" algn="l" defTabSz="913448" rtl="0" eaLnBrk="1" fontAlgn="auto" latinLnBrk="0" hangingPunct="1">
              <a:lnSpc>
                <a:spcPct val="100000"/>
              </a:lnSpc>
              <a:spcBef>
                <a:spcPts val="0"/>
              </a:spcBef>
              <a:spcAft>
                <a:spcPts val="0"/>
              </a:spcAft>
              <a:buClrTx/>
              <a:buSzTx/>
              <a:buFontTx/>
              <a:buNone/>
              <a:tabLst/>
              <a:defRPr/>
            </a:pPr>
            <a:r>
              <a:rPr kumimoji="0" lang="en-GB" sz="1300" b="0" i="0" u="none" strike="noStrike" kern="0" cap="none" spc="-30" normalizeH="0" baseline="0" noProof="0">
                <a:ln>
                  <a:noFill/>
                </a:ln>
                <a:solidFill>
                  <a:srgbClr val="FFFFFF"/>
                </a:solidFill>
                <a:effectLst/>
                <a:uLnTx/>
                <a:uFillTx/>
                <a:latin typeface="Arial" panose="020B0604020202020204"/>
                <a:ea typeface="+mn-ea"/>
                <a:cs typeface="+mn-cs"/>
              </a:rPr>
              <a:t>Goutte</a:t>
            </a:r>
          </a:p>
        </p:txBody>
      </p:sp>
      <p:sp>
        <p:nvSpPr>
          <p:cNvPr id="113" name="TextBox 6">
            <a:extLst>
              <a:ext uri="{FF2B5EF4-FFF2-40B4-BE49-F238E27FC236}">
                <a16:creationId xmlns:a16="http://schemas.microsoft.com/office/drawing/2014/main" id="{4D57330F-CF17-203D-8E7C-46306984D331}"/>
              </a:ext>
            </a:extLst>
          </p:cNvPr>
          <p:cNvSpPr txBox="1">
            <a:spLocks noChangeArrowheads="1"/>
          </p:cNvSpPr>
          <p:nvPr/>
        </p:nvSpPr>
        <p:spPr bwMode="auto">
          <a:xfrm>
            <a:off x="5254987" y="5379978"/>
            <a:ext cx="1843829" cy="436333"/>
          </a:xfrm>
          <a:prstGeom prst="roundRect">
            <a:avLst/>
          </a:prstGeom>
          <a:solidFill>
            <a:schemeClr val="tx2"/>
          </a:solidFill>
          <a:ln w="9525" cap="flat" cmpd="sng" algn="ctr">
            <a:noFill/>
            <a:prstDash val="solid"/>
            <a:miter lim="800000"/>
          </a:ln>
          <a:effectLst/>
        </p:spPr>
        <p:txBody>
          <a:bodyPr wrap="square" lIns="91440" tIns="0" rIns="0" bIns="0" rtlCol="0" anchor="ctr" anchorCtr="0">
            <a:noAutofit/>
          </a:bodyPr>
          <a:lstStyle>
            <a:defPPr>
              <a:defRPr lang="en-US"/>
            </a:defPPr>
            <a:lvl1pPr defTabSz="1218150">
              <a:defRPr sz="1300" spc="-30">
                <a:solidFill>
                  <a:schemeClr val="accent4">
                    <a:lumMod val="50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1218150" rtl="0" eaLnBrk="1" fontAlgn="auto" latinLnBrk="0" hangingPunct="1">
              <a:lnSpc>
                <a:spcPct val="100000"/>
              </a:lnSpc>
              <a:spcBef>
                <a:spcPts val="0"/>
              </a:spcBef>
              <a:spcAft>
                <a:spcPts val="0"/>
              </a:spcAft>
              <a:buClrTx/>
              <a:buSzTx/>
              <a:buFontTx/>
              <a:buNone/>
              <a:tabLst/>
              <a:defRPr/>
            </a:pPr>
            <a:r>
              <a:rPr lang="en-GB" altLang="en-US" kern="0" err="1">
                <a:solidFill>
                  <a:srgbClr val="FFFFFF"/>
                </a:solidFill>
                <a:latin typeface="Arial" panose="020B0604020202020204"/>
              </a:rPr>
              <a:t>Arthrose</a:t>
            </a:r>
            <a:endParaRPr kumimoji="0" lang="en-GB" altLang="en-US" sz="1300" b="0" i="0" u="none" strike="noStrike" kern="0" cap="none" spc="-30" normalizeH="0" baseline="0" noProof="0">
              <a:ln>
                <a:noFill/>
              </a:ln>
              <a:solidFill>
                <a:srgbClr val="FFFFFF"/>
              </a:solidFill>
              <a:effectLst/>
              <a:uLnTx/>
              <a:uFillTx/>
              <a:latin typeface="Arial" panose="020B0604020202020204"/>
              <a:ea typeface="+mn-ea"/>
              <a:cs typeface="+mn-cs"/>
            </a:endParaRPr>
          </a:p>
        </p:txBody>
      </p:sp>
      <p:sp>
        <p:nvSpPr>
          <p:cNvPr id="114" name="Rounded Rectangle 46">
            <a:extLst>
              <a:ext uri="{FF2B5EF4-FFF2-40B4-BE49-F238E27FC236}">
                <a16:creationId xmlns:a16="http://schemas.microsoft.com/office/drawing/2014/main" id="{7EAABFAA-33B0-ACB8-35A0-C489CE9FFCAD}"/>
              </a:ext>
            </a:extLst>
          </p:cNvPr>
          <p:cNvSpPr/>
          <p:nvPr/>
        </p:nvSpPr>
        <p:spPr>
          <a:xfrm>
            <a:off x="5254987" y="3756328"/>
            <a:ext cx="1843829" cy="436333"/>
          </a:xfrm>
          <a:prstGeom prst="roundRect">
            <a:avLst/>
          </a:prstGeom>
          <a:solidFill>
            <a:schemeClr val="tx2"/>
          </a:solidFill>
          <a:ln w="9525" cap="flat" cmpd="sng" algn="ctr">
            <a:noFill/>
            <a:prstDash val="solid"/>
            <a:miter lim="800000"/>
          </a:ln>
          <a:effectLst/>
        </p:spPr>
        <p:txBody>
          <a:bodyPr wrap="square" lIns="91440" tIns="0" rIns="0" bIns="0" rtlCol="0" anchor="ctr" anchorCtr="0">
            <a:noAutofit/>
          </a:bodyPr>
          <a:lstStyle/>
          <a:p>
            <a:pPr marL="0" marR="0" lvl="0" indent="0" algn="l" defTabSz="1218150" rtl="0" eaLnBrk="1" fontAlgn="auto" latinLnBrk="0" hangingPunct="1">
              <a:lnSpc>
                <a:spcPct val="100000"/>
              </a:lnSpc>
              <a:spcBef>
                <a:spcPts val="0"/>
              </a:spcBef>
              <a:spcAft>
                <a:spcPts val="0"/>
              </a:spcAft>
              <a:buClrTx/>
              <a:buSzTx/>
              <a:buFontTx/>
              <a:buNone/>
              <a:tabLst/>
              <a:defRPr/>
            </a:pPr>
            <a:r>
              <a:rPr kumimoji="0" lang="en-GB" sz="1300" b="0" i="0" u="none" strike="noStrike" kern="0" cap="none" spc="-30" normalizeH="0" baseline="0" noProof="0">
                <a:ln>
                  <a:noFill/>
                </a:ln>
                <a:solidFill>
                  <a:srgbClr val="FFFFFF"/>
                </a:solidFill>
                <a:effectLst/>
                <a:uLnTx/>
                <a:uFillTx/>
                <a:latin typeface="Arial" panose="020B0604020202020204"/>
                <a:ea typeface="+mn-ea"/>
                <a:cs typeface="+mn-cs"/>
              </a:rPr>
              <a:t>Incontinence </a:t>
            </a:r>
            <a:r>
              <a:rPr kumimoji="0" lang="en-GB" sz="1300" b="0" i="0" u="none" strike="noStrike" kern="0" cap="none" spc="-30" normalizeH="0" baseline="0" noProof="0" err="1">
                <a:ln>
                  <a:noFill/>
                </a:ln>
                <a:solidFill>
                  <a:srgbClr val="FFFFFF"/>
                </a:solidFill>
                <a:effectLst/>
                <a:uLnTx/>
                <a:uFillTx/>
                <a:latin typeface="Arial" panose="020B0604020202020204"/>
                <a:ea typeface="+mn-ea"/>
                <a:cs typeface="+mn-cs"/>
              </a:rPr>
              <a:t>urinaire</a:t>
            </a:r>
            <a:endParaRPr kumimoji="0" lang="en-GB" sz="1300" b="0" i="0" u="none" strike="noStrike" kern="0" cap="none" spc="-30" normalizeH="0" baseline="0" noProof="0">
              <a:ln>
                <a:noFill/>
              </a:ln>
              <a:solidFill>
                <a:srgbClr val="FFFFFF"/>
              </a:solidFill>
              <a:effectLst/>
              <a:uLnTx/>
              <a:uFillTx/>
              <a:latin typeface="Arial" panose="020B0604020202020204"/>
              <a:ea typeface="+mn-ea"/>
              <a:cs typeface="+mn-cs"/>
            </a:endParaRPr>
          </a:p>
        </p:txBody>
      </p:sp>
      <p:sp>
        <p:nvSpPr>
          <p:cNvPr id="115" name="Rounded Rectangle 46">
            <a:extLst>
              <a:ext uri="{FF2B5EF4-FFF2-40B4-BE49-F238E27FC236}">
                <a16:creationId xmlns:a16="http://schemas.microsoft.com/office/drawing/2014/main" id="{555153CD-5D1B-CC2F-B6D2-6057AF8AD16C}"/>
              </a:ext>
            </a:extLst>
          </p:cNvPr>
          <p:cNvSpPr/>
          <p:nvPr/>
        </p:nvSpPr>
        <p:spPr>
          <a:xfrm>
            <a:off x="5254987" y="4568154"/>
            <a:ext cx="1843829" cy="436333"/>
          </a:xfrm>
          <a:prstGeom prst="roundRect">
            <a:avLst/>
          </a:prstGeom>
          <a:solidFill>
            <a:srgbClr val="CB2086"/>
          </a:solidFill>
          <a:ln w="28575">
            <a:noFill/>
            <a:miter lim="800000"/>
            <a:headEnd/>
            <a:tailEnd/>
          </a:ln>
        </p:spPr>
        <p:txBody>
          <a:bodyPr wrap="square" lIns="91440" tIns="0" rIns="0" bIns="0" anchor="ctr" anchorCtr="0">
            <a:noAutofit/>
          </a:bodyPr>
          <a:lstStyle/>
          <a:p>
            <a:pPr marL="0" marR="0" lvl="0" indent="0" algn="l" defTabSz="913448" rtl="0" eaLnBrk="1" fontAlgn="auto" latinLnBrk="0" hangingPunct="1">
              <a:lnSpc>
                <a:spcPct val="100000"/>
              </a:lnSpc>
              <a:spcBef>
                <a:spcPts val="0"/>
              </a:spcBef>
              <a:spcAft>
                <a:spcPts val="0"/>
              </a:spcAft>
              <a:buClrTx/>
              <a:buSzTx/>
              <a:buFontTx/>
              <a:buNone/>
              <a:tabLst/>
              <a:defRPr/>
            </a:pPr>
            <a:r>
              <a:rPr kumimoji="0" lang="en-GB" sz="1300" b="0" i="0" u="none" strike="noStrike" kern="0" cap="none" spc="-30" normalizeH="0" baseline="0" noProof="0" err="1">
                <a:ln>
                  <a:noFill/>
                </a:ln>
                <a:solidFill>
                  <a:srgbClr val="FFFFFF"/>
                </a:solidFill>
                <a:effectLst/>
                <a:uLnTx/>
                <a:uFillTx/>
                <a:latin typeface="Arial" panose="020B0604020202020204"/>
                <a:ea typeface="+mn-ea"/>
                <a:cs typeface="+mn-cs"/>
              </a:rPr>
              <a:t>Infertilité</a:t>
            </a:r>
            <a:endParaRPr kumimoji="0" lang="en-GB" sz="1300" b="0" i="0" u="none" strike="noStrike" kern="0" cap="none" spc="-30" normalizeH="0" baseline="0" noProof="0">
              <a:ln>
                <a:noFill/>
              </a:ln>
              <a:solidFill>
                <a:srgbClr val="FFFFFF"/>
              </a:solidFill>
              <a:effectLst/>
              <a:uLnTx/>
              <a:uFillTx/>
              <a:latin typeface="Arial" panose="020B0604020202020204"/>
              <a:ea typeface="+mn-ea"/>
              <a:cs typeface="+mn-cs"/>
            </a:endParaRPr>
          </a:p>
        </p:txBody>
      </p:sp>
      <p:sp>
        <p:nvSpPr>
          <p:cNvPr id="116" name="Rounded Rectangle 46">
            <a:extLst>
              <a:ext uri="{FF2B5EF4-FFF2-40B4-BE49-F238E27FC236}">
                <a16:creationId xmlns:a16="http://schemas.microsoft.com/office/drawing/2014/main" id="{A9B1A830-C01D-96B7-B714-CA5A7DE017DA}"/>
              </a:ext>
            </a:extLst>
          </p:cNvPr>
          <p:cNvSpPr/>
          <p:nvPr/>
        </p:nvSpPr>
        <p:spPr>
          <a:xfrm>
            <a:off x="10099474" y="4684911"/>
            <a:ext cx="1860892" cy="436333"/>
          </a:xfrm>
          <a:prstGeom prst="roundRect">
            <a:avLst/>
          </a:prstGeom>
          <a:solidFill>
            <a:srgbClr val="CB2086"/>
          </a:solidFill>
          <a:ln w="28575">
            <a:noFill/>
            <a:miter lim="800000"/>
            <a:headEnd/>
            <a:tailEnd/>
          </a:ln>
        </p:spPr>
        <p:txBody>
          <a:bodyPr wrap="square" lIns="91440" tIns="0" rIns="0" bIns="0" anchor="ctr" anchorCtr="0">
            <a:noAutofit/>
          </a:bodyPr>
          <a:lstStyle/>
          <a:p>
            <a:pPr marL="0" marR="0" lvl="0" indent="0" algn="l" defTabSz="913448" rtl="0" eaLnBrk="1" fontAlgn="auto" latinLnBrk="0" hangingPunct="1">
              <a:lnSpc>
                <a:spcPct val="100000"/>
              </a:lnSpc>
              <a:spcBef>
                <a:spcPts val="0"/>
              </a:spcBef>
              <a:spcAft>
                <a:spcPts val="0"/>
              </a:spcAft>
              <a:buClrTx/>
              <a:buSzTx/>
              <a:buFontTx/>
              <a:buNone/>
              <a:tabLst/>
              <a:defRPr/>
            </a:pPr>
            <a:r>
              <a:rPr lang="en-GB" sz="1300" kern="0" spc="-30">
                <a:solidFill>
                  <a:srgbClr val="FFFFFF"/>
                </a:solidFill>
                <a:latin typeface="Arial" panose="020B0604020202020204"/>
              </a:rPr>
              <a:t>Diabète</a:t>
            </a:r>
          </a:p>
          <a:p>
            <a:pPr marL="0" marR="0" lvl="0" indent="0" algn="l" defTabSz="913448" rtl="0" eaLnBrk="1" fontAlgn="auto" latinLnBrk="0" hangingPunct="1">
              <a:lnSpc>
                <a:spcPct val="100000"/>
              </a:lnSpc>
              <a:spcBef>
                <a:spcPts val="0"/>
              </a:spcBef>
              <a:spcAft>
                <a:spcPts val="0"/>
              </a:spcAft>
              <a:buClrTx/>
              <a:buSzTx/>
              <a:buFontTx/>
              <a:buNone/>
              <a:tabLst/>
              <a:defRPr/>
            </a:pPr>
            <a:r>
              <a:rPr kumimoji="0" lang="en-GB" sz="1300" b="0" i="0" u="none" strike="noStrike" kern="0" cap="none" spc="-30" normalizeH="0" baseline="0" noProof="0" err="1">
                <a:ln>
                  <a:noFill/>
                </a:ln>
                <a:solidFill>
                  <a:srgbClr val="FFFFFF"/>
                </a:solidFill>
                <a:effectLst/>
                <a:uLnTx/>
                <a:uFillTx/>
                <a:latin typeface="Arial" panose="020B0604020202020204"/>
                <a:ea typeface="+mn-ea"/>
                <a:cs typeface="+mn-cs"/>
              </a:rPr>
              <a:t>Pancréatite</a:t>
            </a:r>
            <a:endParaRPr kumimoji="0" lang="en-GB" sz="1300" b="0" i="0" u="none" strike="noStrike" kern="0" cap="none" spc="-30" normalizeH="0" baseline="0" noProof="0">
              <a:ln>
                <a:noFill/>
              </a:ln>
              <a:solidFill>
                <a:srgbClr val="FFFFFF"/>
              </a:solidFill>
              <a:effectLst/>
              <a:uLnTx/>
              <a:uFillTx/>
              <a:latin typeface="Arial" panose="020B0604020202020204"/>
              <a:ea typeface="+mn-ea"/>
              <a:cs typeface="+mn-cs"/>
            </a:endParaRPr>
          </a:p>
        </p:txBody>
      </p:sp>
      <p:sp>
        <p:nvSpPr>
          <p:cNvPr id="117" name="Rounded Rectangle 40">
            <a:extLst>
              <a:ext uri="{FF2B5EF4-FFF2-40B4-BE49-F238E27FC236}">
                <a16:creationId xmlns:a16="http://schemas.microsoft.com/office/drawing/2014/main" id="{0BBCB170-B74B-A269-3ED0-44884ED61D10}"/>
              </a:ext>
            </a:extLst>
          </p:cNvPr>
          <p:cNvSpPr/>
          <p:nvPr/>
        </p:nvSpPr>
        <p:spPr>
          <a:xfrm>
            <a:off x="5254946" y="103710"/>
            <a:ext cx="1843622" cy="436333"/>
          </a:xfrm>
          <a:prstGeom prst="roundRect">
            <a:avLst/>
          </a:prstGeom>
          <a:solidFill>
            <a:schemeClr val="accent3"/>
          </a:solidFill>
          <a:ln w="9525" cap="flat" cmpd="sng" algn="ctr">
            <a:noFill/>
            <a:prstDash val="solid"/>
            <a:miter lim="800000"/>
          </a:ln>
          <a:effectLst/>
        </p:spPr>
        <p:txBody>
          <a:bodyPr wrap="square" lIns="91440" tIns="0" rIns="0" bIns="0" rtlCol="0" anchor="ctr" anchorCtr="0">
            <a:noAutofit/>
          </a:bodyPr>
          <a:lstStyle/>
          <a:p>
            <a:pPr marL="0" marR="0" lvl="0" indent="0" algn="l" defTabSz="913448" rtl="0" eaLnBrk="1" fontAlgn="auto" latinLnBrk="0" hangingPunct="1">
              <a:lnSpc>
                <a:spcPct val="100000"/>
              </a:lnSpc>
              <a:spcBef>
                <a:spcPts val="0"/>
              </a:spcBef>
              <a:spcAft>
                <a:spcPts val="0"/>
              </a:spcAft>
              <a:buClrTx/>
              <a:buSzTx/>
              <a:buFontTx/>
              <a:buNone/>
              <a:tabLst/>
              <a:defRPr/>
            </a:pPr>
            <a:r>
              <a:rPr kumimoji="0" lang="en-GB" sz="1300" b="0" i="0" u="none" strike="noStrike" kern="0" cap="none" spc="-30" normalizeH="0" baseline="0" noProof="0" err="1">
                <a:ln>
                  <a:noFill/>
                </a:ln>
                <a:solidFill>
                  <a:srgbClr val="FFFFFF"/>
                </a:solidFill>
                <a:effectLst/>
                <a:uLnTx/>
                <a:uFillTx/>
                <a:latin typeface="Arial" panose="020B0604020202020204"/>
                <a:ea typeface="Apis For Office" panose="020B0504010101010104" pitchFamily="34" charset="0"/>
                <a:cs typeface="Apis For Office" panose="020B0504010101010104" pitchFamily="34" charset="0"/>
              </a:rPr>
              <a:t>Anxiété</a:t>
            </a:r>
            <a:endParaRPr kumimoji="0" lang="en-GB" sz="1300" b="0" i="0" u="none" strike="noStrike" kern="0" cap="none" spc="-30" normalizeH="0" baseline="0" noProof="0">
              <a:ln>
                <a:noFill/>
              </a:ln>
              <a:solidFill>
                <a:srgbClr val="FFFFFF"/>
              </a:solidFill>
              <a:effectLst/>
              <a:uLnTx/>
              <a:uFillTx/>
              <a:latin typeface="Arial" panose="020B0604020202020204"/>
              <a:ea typeface="Apis For Office" panose="020B0504010101010104" pitchFamily="34" charset="0"/>
              <a:cs typeface="Apis For Office" panose="020B0504010101010104" pitchFamily="34" charset="0"/>
            </a:endParaRPr>
          </a:p>
          <a:p>
            <a:pPr marL="0" marR="0" lvl="0" indent="0" algn="l" defTabSz="913448" rtl="0" eaLnBrk="1" fontAlgn="auto" latinLnBrk="0" hangingPunct="1">
              <a:lnSpc>
                <a:spcPct val="100000"/>
              </a:lnSpc>
              <a:spcBef>
                <a:spcPts val="0"/>
              </a:spcBef>
              <a:spcAft>
                <a:spcPts val="0"/>
              </a:spcAft>
              <a:buClrTx/>
              <a:buSzTx/>
              <a:buFontTx/>
              <a:buNone/>
              <a:tabLst/>
              <a:defRPr/>
            </a:pPr>
            <a:r>
              <a:rPr kumimoji="0" lang="en-GB" sz="1300" b="0" i="0" u="none" strike="noStrike" kern="0" cap="none" spc="-30" normalizeH="0" baseline="0" noProof="0">
                <a:ln>
                  <a:noFill/>
                </a:ln>
                <a:solidFill>
                  <a:srgbClr val="FFFFFF"/>
                </a:solidFill>
                <a:effectLst/>
                <a:uLnTx/>
                <a:uFillTx/>
                <a:latin typeface="Arial" panose="020B0604020202020204"/>
                <a:ea typeface="Apis For Office" panose="020B0504010101010104" pitchFamily="34" charset="0"/>
                <a:cs typeface="Apis For Office" panose="020B0504010101010104" pitchFamily="34" charset="0"/>
              </a:rPr>
              <a:t>Troubles de </a:t>
            </a:r>
            <a:r>
              <a:rPr kumimoji="0" lang="en-GB" sz="1300" b="0" i="0" u="none" strike="noStrike" kern="0" cap="none" spc="-30" normalizeH="0" baseline="0" noProof="0" err="1">
                <a:ln>
                  <a:noFill/>
                </a:ln>
                <a:solidFill>
                  <a:srgbClr val="FFFFFF"/>
                </a:solidFill>
                <a:effectLst/>
                <a:uLnTx/>
                <a:uFillTx/>
                <a:latin typeface="Arial" panose="020B0604020202020204"/>
                <a:ea typeface="Apis For Office" panose="020B0504010101010104" pitchFamily="34" charset="0"/>
                <a:cs typeface="Apis For Office" panose="020B0504010101010104" pitchFamily="34" charset="0"/>
              </a:rPr>
              <a:t>l’humeur</a:t>
            </a:r>
            <a:endParaRPr kumimoji="0" lang="en-GB" sz="1300" b="0" i="0" u="none" strike="noStrike" kern="0" cap="none" spc="-30" normalizeH="0" baseline="0" noProof="0">
              <a:ln>
                <a:noFill/>
              </a:ln>
              <a:solidFill>
                <a:srgbClr val="FFFFFF"/>
              </a:solidFill>
              <a:effectLst/>
              <a:uLnTx/>
              <a:uFillTx/>
              <a:latin typeface="Arial" panose="020B0604020202020204"/>
              <a:ea typeface="Apis For Office" panose="020B0504010101010104" pitchFamily="34" charset="0"/>
              <a:cs typeface="Apis For Office" panose="020B0504010101010104" pitchFamily="34" charset="0"/>
            </a:endParaRPr>
          </a:p>
        </p:txBody>
      </p:sp>
      <p:cxnSp>
        <p:nvCxnSpPr>
          <p:cNvPr id="118" name="Elbow Connector 10">
            <a:extLst>
              <a:ext uri="{FF2B5EF4-FFF2-40B4-BE49-F238E27FC236}">
                <a16:creationId xmlns:a16="http://schemas.microsoft.com/office/drawing/2014/main" id="{CF9E70E5-2D4E-5B39-F2ED-4D9D79163792}"/>
              </a:ext>
            </a:extLst>
          </p:cNvPr>
          <p:cNvCxnSpPr>
            <a:cxnSpLocks/>
          </p:cNvCxnSpPr>
          <p:nvPr/>
        </p:nvCxnSpPr>
        <p:spPr>
          <a:xfrm flipV="1">
            <a:off x="7098816" y="2245446"/>
            <a:ext cx="1393146" cy="917222"/>
          </a:xfrm>
          <a:prstGeom prst="bentConnector3">
            <a:avLst>
              <a:gd name="adj1" fmla="val 50000"/>
            </a:avLst>
          </a:prstGeom>
          <a:noFill/>
          <a:ln w="6350" cap="flat" cmpd="sng" algn="ctr">
            <a:solidFill>
              <a:srgbClr val="000000"/>
            </a:solidFill>
            <a:prstDash val="solid"/>
            <a:miter lim="800000"/>
            <a:tailEnd type="oval" w="sm" len="sm"/>
          </a:ln>
          <a:effectLst/>
        </p:spPr>
      </p:cxnSp>
      <p:cxnSp>
        <p:nvCxnSpPr>
          <p:cNvPr id="119" name="Straight Arrow Connector 118">
            <a:extLst>
              <a:ext uri="{FF2B5EF4-FFF2-40B4-BE49-F238E27FC236}">
                <a16:creationId xmlns:a16="http://schemas.microsoft.com/office/drawing/2014/main" id="{7B19A8A6-89C5-1534-D2DB-75C528DCD869}"/>
              </a:ext>
            </a:extLst>
          </p:cNvPr>
          <p:cNvCxnSpPr>
            <a:cxnSpLocks/>
          </p:cNvCxnSpPr>
          <p:nvPr/>
        </p:nvCxnSpPr>
        <p:spPr>
          <a:xfrm>
            <a:off x="7091001" y="311410"/>
            <a:ext cx="1361649" cy="0"/>
          </a:xfrm>
          <a:prstGeom prst="straightConnector1">
            <a:avLst/>
          </a:prstGeom>
          <a:noFill/>
          <a:ln w="6350" cap="flat" cmpd="sng" algn="ctr">
            <a:solidFill>
              <a:srgbClr val="000000"/>
            </a:solidFill>
            <a:prstDash val="solid"/>
            <a:miter lim="800000"/>
            <a:tailEnd type="oval" w="sm" len="sm"/>
          </a:ln>
          <a:effectLst/>
        </p:spPr>
      </p:cxnSp>
      <p:cxnSp>
        <p:nvCxnSpPr>
          <p:cNvPr id="120" name="Straight Arrow Connector 119">
            <a:extLst>
              <a:ext uri="{FF2B5EF4-FFF2-40B4-BE49-F238E27FC236}">
                <a16:creationId xmlns:a16="http://schemas.microsoft.com/office/drawing/2014/main" id="{B1829754-B984-DF7B-00E5-2408FEC512A0}"/>
              </a:ext>
            </a:extLst>
          </p:cNvPr>
          <p:cNvCxnSpPr>
            <a:cxnSpLocks/>
          </p:cNvCxnSpPr>
          <p:nvPr/>
        </p:nvCxnSpPr>
        <p:spPr>
          <a:xfrm>
            <a:off x="7091001" y="1302982"/>
            <a:ext cx="1306176" cy="0"/>
          </a:xfrm>
          <a:prstGeom prst="straightConnector1">
            <a:avLst/>
          </a:prstGeom>
          <a:noFill/>
          <a:ln w="6350" cap="flat" cmpd="sng" algn="ctr">
            <a:solidFill>
              <a:srgbClr val="000000"/>
            </a:solidFill>
            <a:prstDash val="solid"/>
            <a:miter lim="800000"/>
            <a:tailEnd type="oval" w="sm" len="sm"/>
          </a:ln>
          <a:effectLst/>
        </p:spPr>
      </p:cxnSp>
      <p:cxnSp>
        <p:nvCxnSpPr>
          <p:cNvPr id="121" name="Straight Arrow Connector 120">
            <a:extLst>
              <a:ext uri="{FF2B5EF4-FFF2-40B4-BE49-F238E27FC236}">
                <a16:creationId xmlns:a16="http://schemas.microsoft.com/office/drawing/2014/main" id="{B9FF3889-36D9-E3AA-7BA5-A68067F39903}"/>
              </a:ext>
            </a:extLst>
          </p:cNvPr>
          <p:cNvCxnSpPr>
            <a:cxnSpLocks/>
          </p:cNvCxnSpPr>
          <p:nvPr/>
        </p:nvCxnSpPr>
        <p:spPr>
          <a:xfrm>
            <a:off x="7091001" y="2059551"/>
            <a:ext cx="1306176" cy="0"/>
          </a:xfrm>
          <a:prstGeom prst="straightConnector1">
            <a:avLst/>
          </a:prstGeom>
          <a:noFill/>
          <a:ln w="6350" cap="flat" cmpd="sng" algn="ctr">
            <a:solidFill>
              <a:srgbClr val="000000"/>
            </a:solidFill>
            <a:prstDash val="solid"/>
            <a:miter lim="800000"/>
            <a:tailEnd type="oval" w="sm" len="sm"/>
          </a:ln>
          <a:effectLst/>
        </p:spPr>
      </p:cxnSp>
      <p:cxnSp>
        <p:nvCxnSpPr>
          <p:cNvPr id="122" name="Elbow Connector 21">
            <a:extLst>
              <a:ext uri="{FF2B5EF4-FFF2-40B4-BE49-F238E27FC236}">
                <a16:creationId xmlns:a16="http://schemas.microsoft.com/office/drawing/2014/main" id="{443C14BB-EB68-1AA2-B7CC-1DF4AA33C398}"/>
              </a:ext>
            </a:extLst>
          </p:cNvPr>
          <p:cNvCxnSpPr>
            <a:cxnSpLocks/>
          </p:cNvCxnSpPr>
          <p:nvPr/>
        </p:nvCxnSpPr>
        <p:spPr>
          <a:xfrm flipV="1">
            <a:off x="7098816" y="3106744"/>
            <a:ext cx="1496544" cy="867750"/>
          </a:xfrm>
          <a:prstGeom prst="bentConnector3">
            <a:avLst>
              <a:gd name="adj1" fmla="val 50000"/>
            </a:avLst>
          </a:prstGeom>
          <a:noFill/>
          <a:ln w="6350" cap="flat" cmpd="sng" algn="ctr">
            <a:solidFill>
              <a:srgbClr val="000000"/>
            </a:solidFill>
            <a:prstDash val="solid"/>
            <a:miter lim="800000"/>
            <a:tailEnd type="oval" w="sm" len="sm"/>
          </a:ln>
          <a:effectLst/>
        </p:spPr>
      </p:cxnSp>
      <p:cxnSp>
        <p:nvCxnSpPr>
          <p:cNvPr id="123" name="Elbow Connector 24">
            <a:extLst>
              <a:ext uri="{FF2B5EF4-FFF2-40B4-BE49-F238E27FC236}">
                <a16:creationId xmlns:a16="http://schemas.microsoft.com/office/drawing/2014/main" id="{97F37D30-E683-CDD9-9347-F220CA4F364F}"/>
              </a:ext>
            </a:extLst>
          </p:cNvPr>
          <p:cNvCxnSpPr>
            <a:cxnSpLocks/>
          </p:cNvCxnSpPr>
          <p:nvPr/>
        </p:nvCxnSpPr>
        <p:spPr>
          <a:xfrm flipV="1">
            <a:off x="7091000" y="3168759"/>
            <a:ext cx="1504361" cy="1461740"/>
          </a:xfrm>
          <a:prstGeom prst="bentConnector3">
            <a:avLst>
              <a:gd name="adj1" fmla="val 60877"/>
            </a:avLst>
          </a:prstGeom>
          <a:noFill/>
          <a:ln w="6350" cap="flat" cmpd="sng" algn="ctr">
            <a:solidFill>
              <a:srgbClr val="000000"/>
            </a:solidFill>
            <a:prstDash val="solid"/>
            <a:miter lim="800000"/>
            <a:tailEnd type="oval" w="sm" len="sm"/>
          </a:ln>
          <a:effectLst/>
        </p:spPr>
      </p:cxnSp>
      <p:cxnSp>
        <p:nvCxnSpPr>
          <p:cNvPr id="124" name="Elbow Connector 34">
            <a:extLst>
              <a:ext uri="{FF2B5EF4-FFF2-40B4-BE49-F238E27FC236}">
                <a16:creationId xmlns:a16="http://schemas.microsoft.com/office/drawing/2014/main" id="{62E0A2BE-FB87-2699-49FE-BF4CD487E381}"/>
              </a:ext>
            </a:extLst>
          </p:cNvPr>
          <p:cNvCxnSpPr>
            <a:cxnSpLocks/>
          </p:cNvCxnSpPr>
          <p:nvPr/>
        </p:nvCxnSpPr>
        <p:spPr>
          <a:xfrm flipV="1">
            <a:off x="7098816" y="4136405"/>
            <a:ext cx="1171583" cy="1461740"/>
          </a:xfrm>
          <a:prstGeom prst="bentConnector2">
            <a:avLst/>
          </a:prstGeom>
          <a:noFill/>
          <a:ln w="6350" cap="flat" cmpd="sng" algn="ctr">
            <a:solidFill>
              <a:srgbClr val="000000"/>
            </a:solidFill>
            <a:prstDash val="solid"/>
            <a:miter lim="800000"/>
            <a:tailEnd type="oval" w="sm" len="sm"/>
          </a:ln>
          <a:effectLst/>
        </p:spPr>
      </p:cxnSp>
      <p:cxnSp>
        <p:nvCxnSpPr>
          <p:cNvPr id="125" name="Straight Arrow Connector 124">
            <a:extLst>
              <a:ext uri="{FF2B5EF4-FFF2-40B4-BE49-F238E27FC236}">
                <a16:creationId xmlns:a16="http://schemas.microsoft.com/office/drawing/2014/main" id="{8760AADC-C068-43B4-A6C7-826AE477384A}"/>
              </a:ext>
            </a:extLst>
          </p:cNvPr>
          <p:cNvCxnSpPr>
            <a:cxnSpLocks/>
          </p:cNvCxnSpPr>
          <p:nvPr/>
        </p:nvCxnSpPr>
        <p:spPr>
          <a:xfrm flipH="1">
            <a:off x="8682178" y="311410"/>
            <a:ext cx="1417294" cy="0"/>
          </a:xfrm>
          <a:prstGeom prst="straightConnector1">
            <a:avLst/>
          </a:prstGeom>
          <a:noFill/>
          <a:ln w="6350" cap="flat" cmpd="sng" algn="ctr">
            <a:solidFill>
              <a:srgbClr val="000000"/>
            </a:solidFill>
            <a:prstDash val="solid"/>
            <a:miter lim="800000"/>
            <a:tailEnd type="oval" w="sm" len="sm"/>
          </a:ln>
          <a:effectLst/>
        </p:spPr>
      </p:cxnSp>
      <p:cxnSp>
        <p:nvCxnSpPr>
          <p:cNvPr id="126" name="Elbow Connector 41">
            <a:extLst>
              <a:ext uri="{FF2B5EF4-FFF2-40B4-BE49-F238E27FC236}">
                <a16:creationId xmlns:a16="http://schemas.microsoft.com/office/drawing/2014/main" id="{7E6B64B2-9482-23F9-57E4-8C8E01ADFA38}"/>
              </a:ext>
            </a:extLst>
          </p:cNvPr>
          <p:cNvCxnSpPr>
            <a:cxnSpLocks/>
          </p:cNvCxnSpPr>
          <p:nvPr/>
        </p:nvCxnSpPr>
        <p:spPr>
          <a:xfrm rot="10800000">
            <a:off x="8682196" y="772407"/>
            <a:ext cx="1417278" cy="244536"/>
          </a:xfrm>
          <a:prstGeom prst="bentConnector3">
            <a:avLst>
              <a:gd name="adj1" fmla="val 50000"/>
            </a:avLst>
          </a:prstGeom>
          <a:noFill/>
          <a:ln w="6350" cap="flat" cmpd="sng" algn="ctr">
            <a:solidFill>
              <a:srgbClr val="000000"/>
            </a:solidFill>
            <a:prstDash val="solid"/>
            <a:miter lim="800000"/>
            <a:tailEnd type="oval" w="sm" len="sm"/>
          </a:ln>
          <a:effectLst/>
        </p:spPr>
      </p:cxnSp>
      <p:cxnSp>
        <p:nvCxnSpPr>
          <p:cNvPr id="127" name="Elbow Connector 45">
            <a:extLst>
              <a:ext uri="{FF2B5EF4-FFF2-40B4-BE49-F238E27FC236}">
                <a16:creationId xmlns:a16="http://schemas.microsoft.com/office/drawing/2014/main" id="{0736B9AE-98EE-39E4-B03C-FBE4A826CAF2}"/>
              </a:ext>
            </a:extLst>
          </p:cNvPr>
          <p:cNvCxnSpPr>
            <a:cxnSpLocks/>
          </p:cNvCxnSpPr>
          <p:nvPr/>
        </p:nvCxnSpPr>
        <p:spPr>
          <a:xfrm rot="10800000">
            <a:off x="8682177" y="1582504"/>
            <a:ext cx="1417296" cy="356729"/>
          </a:xfrm>
          <a:prstGeom prst="bentConnector3">
            <a:avLst>
              <a:gd name="adj1" fmla="val 18027"/>
            </a:avLst>
          </a:prstGeom>
          <a:noFill/>
          <a:ln w="6350" cap="flat" cmpd="sng" algn="ctr">
            <a:solidFill>
              <a:srgbClr val="000000"/>
            </a:solidFill>
            <a:prstDash val="solid"/>
            <a:miter lim="800000"/>
            <a:tailEnd type="oval" w="sm" len="sm"/>
          </a:ln>
          <a:effectLst/>
        </p:spPr>
      </p:cxnSp>
      <p:cxnSp>
        <p:nvCxnSpPr>
          <p:cNvPr id="128" name="Elbow Connector 46">
            <a:extLst>
              <a:ext uri="{FF2B5EF4-FFF2-40B4-BE49-F238E27FC236}">
                <a16:creationId xmlns:a16="http://schemas.microsoft.com/office/drawing/2014/main" id="{4EA09DD2-AE44-F9D0-AE77-627458E99944}"/>
              </a:ext>
            </a:extLst>
          </p:cNvPr>
          <p:cNvCxnSpPr>
            <a:cxnSpLocks/>
          </p:cNvCxnSpPr>
          <p:nvPr/>
        </p:nvCxnSpPr>
        <p:spPr>
          <a:xfrm rot="10800000">
            <a:off x="8785581" y="2024031"/>
            <a:ext cx="1306571" cy="1221396"/>
          </a:xfrm>
          <a:prstGeom prst="bentConnector3">
            <a:avLst>
              <a:gd name="adj1" fmla="val 50000"/>
            </a:avLst>
          </a:prstGeom>
          <a:noFill/>
          <a:ln w="6350" cap="flat" cmpd="sng" algn="ctr">
            <a:solidFill>
              <a:srgbClr val="000000"/>
            </a:solidFill>
            <a:prstDash val="solid"/>
            <a:miter lim="800000"/>
            <a:tailEnd type="oval" w="sm" len="sm"/>
          </a:ln>
          <a:effectLst/>
        </p:spPr>
      </p:cxnSp>
      <p:cxnSp>
        <p:nvCxnSpPr>
          <p:cNvPr id="129" name="Elbow Connector 51">
            <a:extLst>
              <a:ext uri="{FF2B5EF4-FFF2-40B4-BE49-F238E27FC236}">
                <a16:creationId xmlns:a16="http://schemas.microsoft.com/office/drawing/2014/main" id="{D105162C-41B9-0477-A44E-A7D045964F7C}"/>
              </a:ext>
            </a:extLst>
          </p:cNvPr>
          <p:cNvCxnSpPr>
            <a:cxnSpLocks/>
          </p:cNvCxnSpPr>
          <p:nvPr/>
        </p:nvCxnSpPr>
        <p:spPr>
          <a:xfrm rot="10800000">
            <a:off x="8983783" y="2185460"/>
            <a:ext cx="1115692" cy="2022552"/>
          </a:xfrm>
          <a:prstGeom prst="bentConnector2">
            <a:avLst/>
          </a:prstGeom>
          <a:noFill/>
          <a:ln w="6350" cap="flat" cmpd="sng" algn="ctr">
            <a:solidFill>
              <a:srgbClr val="000000"/>
            </a:solidFill>
            <a:prstDash val="solid"/>
            <a:miter lim="800000"/>
            <a:tailEnd type="oval" w="sm" len="sm"/>
          </a:ln>
          <a:effectLst/>
        </p:spPr>
      </p:cxnSp>
      <p:cxnSp>
        <p:nvCxnSpPr>
          <p:cNvPr id="130" name="Elbow Connector 63">
            <a:extLst>
              <a:ext uri="{FF2B5EF4-FFF2-40B4-BE49-F238E27FC236}">
                <a16:creationId xmlns:a16="http://schemas.microsoft.com/office/drawing/2014/main" id="{9435B150-08D2-2175-AEE4-26751BB044DF}"/>
              </a:ext>
            </a:extLst>
          </p:cNvPr>
          <p:cNvCxnSpPr>
            <a:cxnSpLocks/>
          </p:cNvCxnSpPr>
          <p:nvPr/>
        </p:nvCxnSpPr>
        <p:spPr>
          <a:xfrm rot="16200000" flipV="1">
            <a:off x="8115419" y="2830636"/>
            <a:ext cx="2592572" cy="1359612"/>
          </a:xfrm>
          <a:prstGeom prst="bentConnector3">
            <a:avLst>
              <a:gd name="adj1" fmla="val 139"/>
            </a:avLst>
          </a:prstGeom>
          <a:noFill/>
          <a:ln w="6350" cap="flat" cmpd="sng" algn="ctr">
            <a:solidFill>
              <a:srgbClr val="000000"/>
            </a:solidFill>
            <a:prstDash val="solid"/>
            <a:miter lim="800000"/>
            <a:tailEnd type="oval" w="sm" len="sm"/>
          </a:ln>
          <a:effectLst/>
        </p:spPr>
      </p:cxnSp>
      <p:cxnSp>
        <p:nvCxnSpPr>
          <p:cNvPr id="131" name="Straight Arrow Connector 130">
            <a:extLst>
              <a:ext uri="{FF2B5EF4-FFF2-40B4-BE49-F238E27FC236}">
                <a16:creationId xmlns:a16="http://schemas.microsoft.com/office/drawing/2014/main" id="{B7D5F002-A25A-6EBC-42DA-EA7349E84909}"/>
              </a:ext>
            </a:extLst>
          </p:cNvPr>
          <p:cNvCxnSpPr>
            <a:cxnSpLocks/>
          </p:cNvCxnSpPr>
          <p:nvPr/>
        </p:nvCxnSpPr>
        <p:spPr>
          <a:xfrm flipH="1">
            <a:off x="9070570" y="5711067"/>
            <a:ext cx="1028901" cy="0"/>
          </a:xfrm>
          <a:prstGeom prst="straightConnector1">
            <a:avLst/>
          </a:prstGeom>
          <a:noFill/>
          <a:ln w="6350" cap="flat" cmpd="sng" algn="ctr">
            <a:solidFill>
              <a:srgbClr val="000000"/>
            </a:solidFill>
            <a:prstDash val="solid"/>
            <a:miter lim="800000"/>
            <a:tailEnd type="oval" w="sm" len="sm"/>
          </a:ln>
          <a:effectLst/>
        </p:spPr>
      </p:cxnSp>
      <p:sp>
        <p:nvSpPr>
          <p:cNvPr id="132" name="Rounded Rectangle 40">
            <a:extLst>
              <a:ext uri="{FF2B5EF4-FFF2-40B4-BE49-F238E27FC236}">
                <a16:creationId xmlns:a16="http://schemas.microsoft.com/office/drawing/2014/main" id="{76578E6F-C4F3-075F-60B0-BFFD782309C2}"/>
              </a:ext>
            </a:extLst>
          </p:cNvPr>
          <p:cNvSpPr/>
          <p:nvPr/>
        </p:nvSpPr>
        <p:spPr>
          <a:xfrm>
            <a:off x="10112345" y="103710"/>
            <a:ext cx="1843622" cy="638405"/>
          </a:xfrm>
          <a:prstGeom prst="roundRect">
            <a:avLst/>
          </a:prstGeom>
          <a:solidFill>
            <a:srgbClr val="CB2086"/>
          </a:solidFill>
          <a:ln w="28575">
            <a:noFill/>
            <a:miter lim="800000"/>
            <a:headEnd/>
            <a:tailEnd/>
          </a:ln>
        </p:spPr>
        <p:txBody>
          <a:bodyPr wrap="square" lIns="91440" tIns="0" rIns="0" bIns="0" anchor="ctr" anchorCtr="0">
            <a:noAutofit/>
          </a:bodyPr>
          <a:lstStyle/>
          <a:p>
            <a:pPr marL="0" marR="0" lvl="0" indent="0" algn="l" defTabSz="913448" rtl="0" eaLnBrk="1" fontAlgn="auto" latinLnBrk="0" hangingPunct="1">
              <a:lnSpc>
                <a:spcPct val="100000"/>
              </a:lnSpc>
              <a:spcBef>
                <a:spcPts val="0"/>
              </a:spcBef>
              <a:spcAft>
                <a:spcPts val="0"/>
              </a:spcAft>
              <a:buClrTx/>
              <a:buSzTx/>
              <a:buFontTx/>
              <a:buNone/>
              <a:tabLst/>
              <a:defRPr/>
            </a:pPr>
            <a:r>
              <a:rPr kumimoji="0" lang="en-GB" sz="1300" b="0" i="0" u="none" strike="noStrike" kern="0" cap="none" spc="-30" normalizeH="0" baseline="0" noProof="0">
                <a:ln>
                  <a:noFill/>
                </a:ln>
                <a:solidFill>
                  <a:srgbClr val="FFFFFF"/>
                </a:solidFill>
                <a:effectLst/>
                <a:uLnTx/>
                <a:uFillTx/>
                <a:latin typeface="Arial" panose="020B0604020202020204"/>
                <a:ea typeface="+mn-ea"/>
                <a:cs typeface="+mn-cs"/>
              </a:rPr>
              <a:t>Accident </a:t>
            </a:r>
            <a:r>
              <a:rPr kumimoji="0" lang="en-GB" sz="1300" b="0" i="0" u="none" strike="noStrike" kern="0" cap="none" spc="-30" normalizeH="0" baseline="0" noProof="0" err="1">
                <a:ln>
                  <a:noFill/>
                </a:ln>
                <a:solidFill>
                  <a:srgbClr val="FFFFFF"/>
                </a:solidFill>
                <a:effectLst/>
                <a:uLnTx/>
                <a:uFillTx/>
                <a:latin typeface="Arial" panose="020B0604020202020204"/>
                <a:ea typeface="+mn-ea"/>
                <a:cs typeface="+mn-cs"/>
              </a:rPr>
              <a:t>vasculaire</a:t>
            </a:r>
            <a:r>
              <a:rPr kumimoji="0" lang="en-GB" sz="1300" b="0" i="0" u="none" strike="noStrike" kern="0" cap="none" spc="-30" normalizeH="0" baseline="0" noProof="0">
                <a:ln>
                  <a:noFill/>
                </a:ln>
                <a:solidFill>
                  <a:srgbClr val="FFFFFF"/>
                </a:solidFill>
                <a:effectLst/>
                <a:uLnTx/>
                <a:uFillTx/>
                <a:latin typeface="Arial" panose="020B0604020202020204"/>
                <a:ea typeface="+mn-ea"/>
                <a:cs typeface="+mn-cs"/>
              </a:rPr>
              <a:t> </a:t>
            </a:r>
            <a:r>
              <a:rPr kumimoji="0" lang="en-GB" sz="1300" b="0" i="0" u="none" strike="noStrike" kern="0" cap="none" spc="-30" normalizeH="0" baseline="0" noProof="0" err="1">
                <a:ln>
                  <a:noFill/>
                </a:ln>
                <a:solidFill>
                  <a:srgbClr val="FFFFFF"/>
                </a:solidFill>
                <a:effectLst/>
                <a:uLnTx/>
                <a:uFillTx/>
                <a:latin typeface="Arial" panose="020B0604020202020204"/>
                <a:ea typeface="+mn-ea"/>
                <a:cs typeface="+mn-cs"/>
              </a:rPr>
              <a:t>cérébrale</a:t>
            </a:r>
            <a:endParaRPr kumimoji="0" lang="en-GB" sz="1300" b="0" i="0" u="none" strike="noStrike" kern="0" cap="none" spc="-30" normalizeH="0" baseline="0" noProof="0">
              <a:ln>
                <a:noFill/>
              </a:ln>
              <a:solidFill>
                <a:srgbClr val="FFFFFF"/>
              </a:solidFill>
              <a:effectLst/>
              <a:uLnTx/>
              <a:uFillTx/>
              <a:latin typeface="Arial" panose="020B0604020202020204"/>
              <a:ea typeface="+mn-ea"/>
              <a:cs typeface="+mn-cs"/>
            </a:endParaRPr>
          </a:p>
          <a:p>
            <a:pPr marL="0" marR="0" lvl="0" indent="0" algn="l" defTabSz="913448" rtl="0" eaLnBrk="1" fontAlgn="auto" latinLnBrk="0" hangingPunct="1">
              <a:lnSpc>
                <a:spcPct val="100000"/>
              </a:lnSpc>
              <a:spcBef>
                <a:spcPts val="0"/>
              </a:spcBef>
              <a:spcAft>
                <a:spcPts val="0"/>
              </a:spcAft>
              <a:buClrTx/>
              <a:buSzTx/>
              <a:buFontTx/>
              <a:buNone/>
              <a:tabLst/>
              <a:defRPr/>
            </a:pPr>
            <a:r>
              <a:rPr kumimoji="0" lang="en-GB" sz="1300" b="0" i="0" u="none" strike="noStrike" kern="0" cap="none" spc="-30" normalizeH="0" baseline="0" noProof="0" err="1">
                <a:ln>
                  <a:noFill/>
                </a:ln>
                <a:solidFill>
                  <a:srgbClr val="FFFFFF"/>
                </a:solidFill>
                <a:effectLst/>
                <a:uLnTx/>
                <a:uFillTx/>
                <a:latin typeface="Arial" panose="020B0604020202020204"/>
                <a:ea typeface="+mn-ea"/>
                <a:cs typeface="+mn-cs"/>
              </a:rPr>
              <a:t>Démence</a:t>
            </a:r>
            <a:endParaRPr kumimoji="0" lang="en-GB" sz="1300" b="0" i="0" u="none" strike="noStrike" kern="0" cap="none" spc="-30" normalizeH="0" baseline="0" noProof="0">
              <a:ln>
                <a:noFill/>
              </a:ln>
              <a:solidFill>
                <a:srgbClr val="FFFFFF"/>
              </a:solidFill>
              <a:effectLst/>
              <a:uLnTx/>
              <a:uFillTx/>
              <a:latin typeface="Arial" panose="020B0604020202020204"/>
              <a:ea typeface="+mn-ea"/>
              <a:cs typeface="+mn-cs"/>
            </a:endParaRPr>
          </a:p>
        </p:txBody>
      </p:sp>
      <p:sp>
        <p:nvSpPr>
          <p:cNvPr id="133" name="Text Placeholder 8">
            <a:extLst>
              <a:ext uri="{FF2B5EF4-FFF2-40B4-BE49-F238E27FC236}">
                <a16:creationId xmlns:a16="http://schemas.microsoft.com/office/drawing/2014/main" id="{830ADD07-0319-5FAE-3101-436D727939DF}"/>
              </a:ext>
            </a:extLst>
          </p:cNvPr>
          <p:cNvSpPr txBox="1">
            <a:spLocks/>
          </p:cNvSpPr>
          <p:nvPr/>
        </p:nvSpPr>
        <p:spPr>
          <a:xfrm>
            <a:off x="5909191" y="5872971"/>
            <a:ext cx="1708833" cy="396000"/>
          </a:xfrm>
          <a:prstGeom prst="rect">
            <a:avLst/>
          </a:prstGeom>
          <a:solidFill>
            <a:schemeClr val="tx2"/>
          </a:solidFill>
          <a:ln w="9525" cap="flat" cmpd="sng" algn="ctr">
            <a:noFill/>
            <a:prstDash val="solid"/>
            <a:miter lim="800000"/>
          </a:ln>
          <a:effectLst/>
        </p:spPr>
        <p:txBody>
          <a:bodyPr wrap="square" lIns="91440" tIns="91440" rIns="91440" bIns="91440" rtlCol="0" anchor="ctr">
            <a:noAutofit/>
          </a:bodyPr>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000" kern="1200" spc="-30" baseline="0">
                <a:solidFill>
                  <a:schemeClr val="lt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Arial" panose="020B0604020202020204" pitchFamily="34" charset="0"/>
              <a:buChar char="•"/>
              <a:defRPr sz="1800" kern="1200" spc="-30" baseline="0">
                <a:solidFill>
                  <a:schemeClr val="lt1"/>
                </a:solidFill>
                <a:latin typeface="+mn-lt"/>
                <a:ea typeface="+mn-ea"/>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1500" kern="1200" spc="-30" baseline="0">
                <a:solidFill>
                  <a:schemeClr val="lt1"/>
                </a:solidFill>
                <a:latin typeface="+mn-lt"/>
                <a:ea typeface="+mn-ea"/>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1200" kern="1200" spc="-30" baseline="0">
                <a:solidFill>
                  <a:schemeClr val="lt1"/>
                </a:solidFill>
                <a:latin typeface="+mn-lt"/>
                <a:ea typeface="+mn-ea"/>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1000" kern="1200" spc="-30" baseline="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lvl="0" indent="0" defTabSz="1218150">
              <a:spcAft>
                <a:spcPts val="0"/>
              </a:spcAft>
              <a:buNone/>
              <a:defRPr/>
            </a:pPr>
            <a:r>
              <a:rPr lang="fr-FR" sz="1000" b="1">
                <a:solidFill>
                  <a:srgbClr val="FFFFFF"/>
                </a:solidFill>
              </a:rPr>
              <a:t>Effets biomécaniques</a:t>
            </a:r>
            <a:r>
              <a:rPr lang="fr-FR" sz="1000" b="1" baseline="30000">
                <a:solidFill>
                  <a:srgbClr val="FFFFFF"/>
                </a:solidFill>
              </a:rPr>
              <a:t>2,3</a:t>
            </a:r>
          </a:p>
          <a:p>
            <a:pPr marL="0" lvl="0" indent="0" defTabSz="1218150">
              <a:spcAft>
                <a:spcPts val="0"/>
              </a:spcAft>
              <a:buNone/>
              <a:defRPr/>
            </a:pPr>
            <a:r>
              <a:rPr lang="fr-FR" sz="1000">
                <a:solidFill>
                  <a:srgbClr val="FFFFFF"/>
                </a:solidFill>
              </a:rPr>
              <a:t>(masse de tissu adipeux)</a:t>
            </a:r>
            <a:r>
              <a:rPr lang="fr-FR" sz="1000" baseline="30000">
                <a:solidFill>
                  <a:srgbClr val="FFFFFF"/>
                </a:solidFill>
              </a:rPr>
              <a:t>5</a:t>
            </a:r>
            <a:endParaRPr kumimoji="0" lang="en-US" sz="1000" i="0" u="none" strike="noStrike" kern="1200" cap="none" spc="-30" normalizeH="0" baseline="30000" noProof="0">
              <a:ln>
                <a:noFill/>
              </a:ln>
              <a:solidFill>
                <a:srgbClr val="FFFFFF"/>
              </a:solidFill>
              <a:effectLst/>
              <a:uLnTx/>
              <a:uFillTx/>
              <a:latin typeface="Arial" panose="020B0604020202020204"/>
            </a:endParaRPr>
          </a:p>
        </p:txBody>
      </p:sp>
      <p:sp>
        <p:nvSpPr>
          <p:cNvPr id="134" name="Text Placeholder 8">
            <a:extLst>
              <a:ext uri="{FF2B5EF4-FFF2-40B4-BE49-F238E27FC236}">
                <a16:creationId xmlns:a16="http://schemas.microsoft.com/office/drawing/2014/main" id="{F65022B0-0CB3-41A3-E4DA-5B0B7BC60B96}"/>
              </a:ext>
            </a:extLst>
          </p:cNvPr>
          <p:cNvSpPr txBox="1">
            <a:spLocks/>
          </p:cNvSpPr>
          <p:nvPr/>
        </p:nvSpPr>
        <p:spPr>
          <a:xfrm>
            <a:off x="7645175" y="5872971"/>
            <a:ext cx="1706253" cy="396000"/>
          </a:xfrm>
          <a:prstGeom prst="rect">
            <a:avLst/>
          </a:prstGeom>
          <a:solidFill>
            <a:srgbClr val="CB2086"/>
          </a:solidFill>
          <a:ln>
            <a:noFill/>
          </a:ln>
        </p:spPr>
        <p:txBody>
          <a:bodyPr vert="horz" wrap="square" lIns="91440" tIns="91440" rIns="0" bIns="91440" rtlCol="0" anchor="ctr">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spc="-30" baseline="0">
                <a:solidFill>
                  <a:schemeClr val="tx1"/>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Arial" panose="020B0604020202020204" pitchFamily="34" charset="0"/>
              <a:buNone/>
              <a:defRPr sz="1800" kern="1200" spc="-30" baseline="0">
                <a:solidFill>
                  <a:schemeClr val="tx1"/>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Arial" panose="020B0604020202020204" pitchFamily="34" charset="0"/>
              <a:buNone/>
              <a:defRPr sz="1500" kern="1200" spc="-30" baseline="0">
                <a:solidFill>
                  <a:schemeClr val="tx1"/>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Arial" panose="020B0604020202020204" pitchFamily="34" charset="0"/>
              <a:buNone/>
              <a:defRPr sz="1200" kern="1200" spc="-30" baseline="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Arial" panose="020B0604020202020204" pitchFamily="34" charset="0"/>
              <a:buNone/>
              <a:defRPr sz="1000" kern="1200" spc="-3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Aft>
                <a:spcPts val="0"/>
              </a:spcAft>
              <a:defRPr/>
            </a:pPr>
            <a:r>
              <a:rPr lang="fr-FR" sz="1000" b="1">
                <a:solidFill>
                  <a:srgbClr val="FFFFFF"/>
                </a:solidFill>
              </a:rPr>
              <a:t>Effets métaboliques</a:t>
            </a:r>
            <a:r>
              <a:rPr lang="fr-FR" sz="1000" b="1" baseline="30000">
                <a:solidFill>
                  <a:srgbClr val="FFFFFF"/>
                </a:solidFill>
              </a:rPr>
              <a:t>2,3</a:t>
            </a:r>
          </a:p>
          <a:p>
            <a:pPr lvl="0">
              <a:spcAft>
                <a:spcPts val="0"/>
              </a:spcAft>
              <a:defRPr/>
            </a:pPr>
            <a:r>
              <a:rPr lang="fr-FR" sz="1000">
                <a:solidFill>
                  <a:srgbClr val="FFFFFF"/>
                </a:solidFill>
              </a:rPr>
              <a:t>(inflammation et </a:t>
            </a:r>
            <a:r>
              <a:rPr lang="fr-FR" sz="1000" err="1">
                <a:solidFill>
                  <a:srgbClr val="FFFFFF"/>
                </a:solidFill>
              </a:rPr>
              <a:t>lipotoxicité</a:t>
            </a:r>
            <a:r>
              <a:rPr lang="fr-FR" sz="1000">
                <a:solidFill>
                  <a:srgbClr val="FFFFFF"/>
                </a:solidFill>
              </a:rPr>
              <a:t>)</a:t>
            </a:r>
            <a:endParaRPr kumimoji="0" lang="en-US" sz="1000" i="0" u="none" strike="noStrike" kern="1200" cap="none" spc="-30" normalizeH="0" baseline="0" noProof="0">
              <a:ln>
                <a:noFill/>
              </a:ln>
              <a:solidFill>
                <a:srgbClr val="FFFFFF"/>
              </a:solidFill>
              <a:effectLst/>
              <a:uLnTx/>
              <a:uFillTx/>
              <a:latin typeface="Arial" panose="020B0604020202020204"/>
            </a:endParaRPr>
          </a:p>
        </p:txBody>
      </p:sp>
      <p:sp>
        <p:nvSpPr>
          <p:cNvPr id="135" name="Text Placeholder 8">
            <a:extLst>
              <a:ext uri="{FF2B5EF4-FFF2-40B4-BE49-F238E27FC236}">
                <a16:creationId xmlns:a16="http://schemas.microsoft.com/office/drawing/2014/main" id="{C901B5BB-72FA-985F-47DE-590D9FABB235}"/>
              </a:ext>
            </a:extLst>
          </p:cNvPr>
          <p:cNvSpPr txBox="1">
            <a:spLocks/>
          </p:cNvSpPr>
          <p:nvPr/>
        </p:nvSpPr>
        <p:spPr>
          <a:xfrm>
            <a:off x="9378579" y="5872971"/>
            <a:ext cx="1706253" cy="396000"/>
          </a:xfrm>
          <a:prstGeom prst="rect">
            <a:avLst/>
          </a:prstGeom>
          <a:solidFill>
            <a:schemeClr val="accent3"/>
          </a:solidFill>
          <a:ln w="9525" cap="flat" cmpd="sng" algn="ctr">
            <a:noFill/>
            <a:prstDash val="solid"/>
            <a:miter lim="800000"/>
          </a:ln>
          <a:effectLst/>
        </p:spPr>
        <p:txBody>
          <a:bodyPr wrap="square" lIns="91440" tIns="91440" rIns="91440" bIns="91440" rtlCol="0" anchor="ctr">
            <a:noAutofit/>
          </a:bodyPr>
          <a:lstStyle>
            <a:defPPr>
              <a:defRPr lang="en-US"/>
            </a:defPPr>
            <a:lvl1pPr algn="r" defTabSz="913448">
              <a:defRPr sz="1100">
                <a:solidFill>
                  <a:schemeClr val="bg1"/>
                </a:solidFill>
                <a:ea typeface="Apis For Office" panose="020B0504010101010104" pitchFamily="34" charset="0"/>
                <a:cs typeface="Apis For Office" panose="020B05040101010101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lgn="l">
              <a:defRPr/>
            </a:pPr>
            <a:r>
              <a:rPr lang="en-US" b="1" err="1"/>
              <a:t>Effets</a:t>
            </a:r>
            <a:r>
              <a:rPr lang="en-US" b="1"/>
              <a:t> psychosociaux</a:t>
            </a:r>
            <a:r>
              <a:rPr lang="en-US" b="1" baseline="30000"/>
              <a:t>2</a:t>
            </a:r>
            <a:endParaRPr kumimoji="0" lang="en-US" sz="1000" b="1" i="0" u="none" strike="noStrike" kern="0" cap="none" spc="0" normalizeH="0" baseline="30000" noProof="0">
              <a:ln>
                <a:noFill/>
              </a:ln>
              <a:solidFill>
                <a:srgbClr val="FFFFFF"/>
              </a:solidFill>
              <a:effectLst/>
              <a:uLnTx/>
              <a:uFillTx/>
              <a:latin typeface="Arial" panose="020B0604020202020204"/>
            </a:endParaRPr>
          </a:p>
        </p:txBody>
      </p:sp>
      <p:sp>
        <p:nvSpPr>
          <p:cNvPr id="145" name="Rectangle: Rounded Corners 144">
            <a:extLst>
              <a:ext uri="{FF2B5EF4-FFF2-40B4-BE49-F238E27FC236}">
                <a16:creationId xmlns:a16="http://schemas.microsoft.com/office/drawing/2014/main" id="{89E6B555-559F-A85B-90E4-7D3DA7DD0FCE}"/>
              </a:ext>
            </a:extLst>
          </p:cNvPr>
          <p:cNvSpPr/>
          <p:nvPr/>
        </p:nvSpPr>
        <p:spPr>
          <a:xfrm>
            <a:off x="296948" y="3314810"/>
            <a:ext cx="4408152" cy="1728000"/>
          </a:xfrm>
          <a:prstGeom prst="roundRect">
            <a:avLst>
              <a:gd name="adj" fmla="val 11706"/>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666666"/>
                </a:solidFill>
                <a:effectLst/>
                <a:uLnTx/>
                <a:uFillTx/>
                <a:latin typeface="Arial" panose="020B0604020202020204"/>
                <a:ea typeface="+mn-ea"/>
                <a:cs typeface="+mn-cs"/>
              </a:rPr>
              <a:t>Cancers multiples</a:t>
            </a:r>
          </a:p>
        </p:txBody>
      </p:sp>
      <p:sp>
        <p:nvSpPr>
          <p:cNvPr id="146" name="TextBox 6">
            <a:extLst>
              <a:ext uri="{FF2B5EF4-FFF2-40B4-BE49-F238E27FC236}">
                <a16:creationId xmlns:a16="http://schemas.microsoft.com/office/drawing/2014/main" id="{C27C7D19-8E64-A2AC-3E7C-EB361F0530DB}"/>
              </a:ext>
            </a:extLst>
          </p:cNvPr>
          <p:cNvSpPr txBox="1">
            <a:spLocks noChangeArrowheads="1"/>
          </p:cNvSpPr>
          <p:nvPr/>
        </p:nvSpPr>
        <p:spPr bwMode="auto">
          <a:xfrm>
            <a:off x="433481" y="3818294"/>
            <a:ext cx="4271619" cy="1148950"/>
          </a:xfrm>
          <a:prstGeom prst="rect">
            <a:avLst/>
          </a:prstGeom>
          <a:noFill/>
          <a:ln w="9525">
            <a:noFill/>
            <a:miter lim="800000"/>
            <a:headEnd/>
            <a:tailEnd/>
          </a:ln>
        </p:spPr>
        <p:txBody>
          <a:bodyPr wrap="square" lIns="0" tIns="0" rIns="0" bIns="0" numCol="3">
            <a:no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rPr>
              <a:t>Seins</a:t>
            </a: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rPr>
              <a:t>Col</a:t>
            </a:r>
            <a:r>
              <a:rPr kumimoji="0" lang="en-US" altLang="en-US" sz="1400" b="0" i="0" u="none" strike="noStrike" kern="1200" cap="none" spc="-30" normalizeH="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rPr>
              <a:t> de </a:t>
            </a:r>
            <a:r>
              <a:rPr kumimoji="0" lang="en-US" altLang="en-US" sz="1400" b="0" i="0" u="none" strike="noStrike" kern="1200" cap="none" spc="-30" normalizeH="0" noProof="0" dirty="0" err="1">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rPr>
              <a:t>l’utérus</a:t>
            </a:r>
            <a:endPar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endParaRP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rPr>
              <a:t>Colorectal</a:t>
            </a: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30" normalizeH="0" baseline="0" noProof="0" dirty="0" err="1">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rPr>
              <a:t>Endomètre</a:t>
            </a:r>
            <a:endPar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endParaRP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spc="-30" dirty="0" err="1">
                <a:solidFill>
                  <a:srgbClr val="666666"/>
                </a:solidFill>
                <a:latin typeface="Arial" panose="020B0604020202020204"/>
                <a:ea typeface="Apis For Office" panose="020B0504010101010104" pitchFamily="34" charset="0"/>
                <a:cs typeface="Apis For Office" panose="020B0504010101010104" pitchFamily="34" charset="0"/>
              </a:rPr>
              <a:t>Vésicule</a:t>
            </a:r>
            <a:r>
              <a:rPr lang="en-US" altLang="en-US" sz="1400" spc="-30" dirty="0">
                <a:solidFill>
                  <a:srgbClr val="666666"/>
                </a:solidFill>
                <a:latin typeface="Arial" panose="020B0604020202020204"/>
                <a:ea typeface="Apis For Office" panose="020B0504010101010104" pitchFamily="34" charset="0"/>
                <a:cs typeface="Apis For Office" panose="020B0504010101010104" pitchFamily="34" charset="0"/>
              </a:rPr>
              <a:t> </a:t>
            </a:r>
            <a:r>
              <a:rPr lang="en-US" altLang="en-US" sz="1400" spc="-30" dirty="0" err="1">
                <a:solidFill>
                  <a:srgbClr val="666666"/>
                </a:solidFill>
                <a:latin typeface="Arial" panose="020B0604020202020204"/>
                <a:ea typeface="Apis For Office" panose="020B0504010101010104" pitchFamily="34" charset="0"/>
                <a:cs typeface="Apis For Office" panose="020B0504010101010104" pitchFamily="34" charset="0"/>
              </a:rPr>
              <a:t>biliaire</a:t>
            </a:r>
            <a:endPar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endParaRP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30" normalizeH="0" baseline="0" noProof="0" dirty="0" err="1">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rPr>
              <a:t>Gastrique</a:t>
            </a:r>
            <a:endPar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endParaRP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spc="-30" dirty="0">
                <a:solidFill>
                  <a:srgbClr val="666666"/>
                </a:solidFill>
                <a:latin typeface="Arial" panose="020B0604020202020204"/>
                <a:ea typeface="Apis For Office" panose="020B0504010101010104" pitchFamily="34" charset="0"/>
                <a:cs typeface="Apis For Office" panose="020B0504010101010104" pitchFamily="34" charset="0"/>
              </a:rPr>
              <a:t>Rein</a:t>
            </a:r>
            <a:endPar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endParaRP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spc="-30" dirty="0">
                <a:solidFill>
                  <a:srgbClr val="666666"/>
                </a:solidFill>
                <a:latin typeface="Arial" panose="020B0604020202020204"/>
                <a:ea typeface="Apis For Office" panose="020B0504010101010104" pitchFamily="34" charset="0"/>
                <a:cs typeface="Apis For Office" panose="020B0504010101010104" pitchFamily="34" charset="0"/>
              </a:rPr>
              <a:t>Foie</a:t>
            </a:r>
            <a:endPar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endParaRP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spc="-30" dirty="0" err="1">
                <a:solidFill>
                  <a:srgbClr val="666666"/>
                </a:solidFill>
                <a:latin typeface="Arial" panose="020B0604020202020204"/>
                <a:ea typeface="Apis For Office" panose="020B0504010101010104" pitchFamily="34" charset="0"/>
                <a:cs typeface="Apis For Office" panose="020B0504010101010104" pitchFamily="34" charset="0"/>
              </a:rPr>
              <a:t>Oesophage</a:t>
            </a:r>
            <a:endParaRPr lang="en-US" altLang="en-US" sz="1400" spc="-30" dirty="0">
              <a:solidFill>
                <a:srgbClr val="666666"/>
              </a:solidFill>
              <a:latin typeface="Arial" panose="020B0604020202020204"/>
              <a:ea typeface="Apis For Office" panose="020B0504010101010104" pitchFamily="34" charset="0"/>
              <a:cs typeface="Apis For Office" panose="020B0504010101010104" pitchFamily="34" charset="0"/>
            </a:endParaRP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30" normalizeH="0" baseline="0" noProof="0" dirty="0" err="1">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rPr>
              <a:t>Ovaire</a:t>
            </a:r>
            <a:endPar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endParaRP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spc="-30" dirty="0" err="1">
                <a:solidFill>
                  <a:srgbClr val="666666"/>
                </a:solidFill>
                <a:latin typeface="Arial" panose="020B0604020202020204"/>
                <a:ea typeface="Apis For Office" panose="020B0504010101010104" pitchFamily="34" charset="0"/>
                <a:cs typeface="Apis For Office" panose="020B0504010101010104" pitchFamily="34" charset="0"/>
              </a:rPr>
              <a:t>Pancréas</a:t>
            </a:r>
            <a:endPar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endParaRP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30" normalizeH="0" baseline="0" noProof="0" dirty="0" err="1">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rPr>
              <a:t>Thyroïde</a:t>
            </a:r>
            <a:endPar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endParaRPr>
          </a:p>
          <a:p>
            <a:pPr marL="171450" marR="0" lvl="0" indent="-171450" algn="l" defTabSz="913448"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400" b="0" i="0" u="none" strike="noStrike" kern="1200" cap="none" spc="-30" normalizeH="0" baseline="0" noProof="0" dirty="0" err="1">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rPr>
              <a:t>Utérus</a:t>
            </a:r>
            <a:endParaRPr kumimoji="0" lang="en-US" altLang="en-US" sz="1400" b="0" i="0" u="none" strike="noStrike" kern="1200" cap="none" spc="-30" normalizeH="0" baseline="0" noProof="0" dirty="0">
              <a:ln>
                <a:noFill/>
              </a:ln>
              <a:solidFill>
                <a:srgbClr val="666666"/>
              </a:solidFill>
              <a:effectLst/>
              <a:uLnTx/>
              <a:uFillTx/>
              <a:latin typeface="Arial" panose="020B0604020202020204"/>
              <a:ea typeface="Apis For Office" panose="020B0504010101010104" pitchFamily="34" charset="0"/>
              <a:cs typeface="Apis For Office" panose="020B0504010101010104" pitchFamily="34" charset="0"/>
            </a:endParaRPr>
          </a:p>
        </p:txBody>
      </p:sp>
      <p:sp>
        <p:nvSpPr>
          <p:cNvPr id="4" name="Footer Placeholder 3">
            <a:extLst>
              <a:ext uri="{FF2B5EF4-FFF2-40B4-BE49-F238E27FC236}">
                <a16:creationId xmlns:a16="http://schemas.microsoft.com/office/drawing/2014/main" id="{AA09D2E0-4660-AD00-C14C-E163BF22C0D9}"/>
              </a:ext>
            </a:extLst>
          </p:cNvPr>
          <p:cNvSpPr txBox="1">
            <a:spLocks/>
          </p:cNvSpPr>
          <p:nvPr/>
        </p:nvSpPr>
        <p:spPr>
          <a:xfrm>
            <a:off x="4052365" y="6551846"/>
            <a:ext cx="4114800" cy="2349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de-DE" sz="900" b="0" i="0" u="none" strike="noStrike" kern="1200" cap="none" spc="0" normalizeH="0" baseline="0" noProof="0">
                <a:ln>
                  <a:noFill/>
                </a:ln>
                <a:solidFill>
                  <a:schemeClr val="bg1"/>
                </a:solidFill>
                <a:effectLst/>
                <a:uLnTx/>
                <a:uFillTx/>
                <a:latin typeface="Arial" panose="020B0604020202020204"/>
                <a:ea typeface="DIN Pro Regular" charset="0"/>
                <a:sym typeface="DIN Pro"/>
              </a:rPr>
              <a:t>© 2024 Eli Lilly and Company</a:t>
            </a:r>
          </a:p>
        </p:txBody>
      </p:sp>
      <p:cxnSp>
        <p:nvCxnSpPr>
          <p:cNvPr id="13" name="Connecteur droit 12">
            <a:extLst>
              <a:ext uri="{FF2B5EF4-FFF2-40B4-BE49-F238E27FC236}">
                <a16:creationId xmlns:a16="http://schemas.microsoft.com/office/drawing/2014/main" id="{E10418C0-5E8B-9A39-8F81-D438B55BFEEF}"/>
              </a:ext>
            </a:extLst>
          </p:cNvPr>
          <p:cNvCxnSpPr/>
          <p:nvPr/>
        </p:nvCxnSpPr>
        <p:spPr>
          <a:xfrm>
            <a:off x="3427862" y="4053139"/>
            <a:ext cx="798395"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552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2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3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1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4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46"/>
                                        </p:tgtEl>
                                        <p:attrNameLst>
                                          <p:attrName>style.visibility</p:attrName>
                                        </p:attrNameLst>
                                      </p:cBhvr>
                                      <p:to>
                                        <p:strVal val="visible"/>
                                      </p:to>
                                    </p:set>
                                  </p:childTnLst>
                                </p:cTn>
                              </p:par>
                              <p:par>
                                <p:cTn id="77" presetID="10" presetClass="entr" presetSubtype="0" fill="hold" nodeType="with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32" grpId="0" animBg="1"/>
      <p:bldP spid="133" grpId="0" animBg="1"/>
      <p:bldP spid="134" grpId="0" animBg="1"/>
      <p:bldP spid="135" grpId="0" animBg="1"/>
      <p:bldP spid="145" grpId="0" animBg="1"/>
      <p:bldP spid="1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23162" y="575341"/>
            <a:ext cx="10896000" cy="1296000"/>
          </a:xfrm>
        </p:spPr>
        <p:txBody>
          <a:bodyPr/>
          <a:lstStyle/>
          <a:p>
            <a:r>
              <a:rPr lang="fr-CH" dirty="0"/>
              <a:t>La gamme thérapeutique avant 2017 </a:t>
            </a:r>
          </a:p>
        </p:txBody>
      </p:sp>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004341"/>
            <a:ext cx="10515600" cy="3993905"/>
          </a:xfrm>
        </p:spPr>
      </p:pic>
      <p:sp>
        <p:nvSpPr>
          <p:cNvPr id="6" name="Rectangle 5"/>
          <p:cNvSpPr/>
          <p:nvPr/>
        </p:nvSpPr>
        <p:spPr>
          <a:xfrm>
            <a:off x="11149145" y="274638"/>
            <a:ext cx="789709" cy="22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sp>
        <p:nvSpPr>
          <p:cNvPr id="3" name="Rectangle 2"/>
          <p:cNvSpPr/>
          <p:nvPr/>
        </p:nvSpPr>
        <p:spPr>
          <a:xfrm>
            <a:off x="6695440" y="3484880"/>
            <a:ext cx="406400" cy="751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sp>
        <p:nvSpPr>
          <p:cNvPr id="7" name="Rectangle 6"/>
          <p:cNvSpPr/>
          <p:nvPr/>
        </p:nvSpPr>
        <p:spPr>
          <a:xfrm>
            <a:off x="6553200" y="2529840"/>
            <a:ext cx="822960"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sp>
        <p:nvSpPr>
          <p:cNvPr id="8" name="Rectangle 7"/>
          <p:cNvSpPr/>
          <p:nvPr/>
        </p:nvSpPr>
        <p:spPr>
          <a:xfrm>
            <a:off x="2814320" y="2773680"/>
            <a:ext cx="1686560" cy="2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sp>
        <p:nvSpPr>
          <p:cNvPr id="9" name="Rectangle 8"/>
          <p:cNvSpPr/>
          <p:nvPr/>
        </p:nvSpPr>
        <p:spPr>
          <a:xfrm>
            <a:off x="3779520" y="2581259"/>
            <a:ext cx="721360" cy="2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sp>
        <p:nvSpPr>
          <p:cNvPr id="11" name="Rectangle 10"/>
          <p:cNvSpPr/>
          <p:nvPr/>
        </p:nvSpPr>
        <p:spPr>
          <a:xfrm>
            <a:off x="3779520" y="2539980"/>
            <a:ext cx="518160" cy="254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fr-CH" sz="1400" noProof="0" dirty="0">
                <a:ln w="0"/>
                <a:solidFill>
                  <a:schemeClr val="accent1"/>
                </a:solidFill>
                <a:effectLst>
                  <a:outerShdw blurRad="38100" dist="25400" dir="5400000" algn="ctr" rotWithShape="0">
                    <a:srgbClr val="6E747A">
                      <a:alpha val="43000"/>
                    </a:srgbClr>
                  </a:outerShdw>
                </a:effectLst>
              </a:rPr>
              <a:t>CBT</a:t>
            </a:r>
            <a:endParaRPr lang="fr-CH" sz="1400" noProof="0" dirty="0"/>
          </a:p>
        </p:txBody>
      </p:sp>
      <p:pic>
        <p:nvPicPr>
          <p:cNvPr id="5" name="Image 4" descr="Une image contenant texte">
            <a:extLst>
              <a:ext uri="{FF2B5EF4-FFF2-40B4-BE49-F238E27FC236}">
                <a16:creationId xmlns:a16="http://schemas.microsoft.com/office/drawing/2014/main" id="{087D1E04-8D22-F63F-B585-9DD94D2181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6223" y="0"/>
            <a:ext cx="2232939" cy="1364574"/>
          </a:xfrm>
          <a:prstGeom prst="rect">
            <a:avLst/>
          </a:prstGeom>
        </p:spPr>
      </p:pic>
      <p:sp>
        <p:nvSpPr>
          <p:cNvPr id="10" name="Rectangle 9">
            <a:extLst>
              <a:ext uri="{FF2B5EF4-FFF2-40B4-BE49-F238E27FC236}">
                <a16:creationId xmlns:a16="http://schemas.microsoft.com/office/drawing/2014/main" id="{9F1DDBE2-FDC1-083A-E3D0-5BC3BA28D0A3}"/>
              </a:ext>
            </a:extLst>
          </p:cNvPr>
          <p:cNvSpPr/>
          <p:nvPr/>
        </p:nvSpPr>
        <p:spPr>
          <a:xfrm>
            <a:off x="4297680" y="2539980"/>
            <a:ext cx="3078480" cy="18462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2" name="Rectangle 11">
            <a:extLst>
              <a:ext uri="{FF2B5EF4-FFF2-40B4-BE49-F238E27FC236}">
                <a16:creationId xmlns:a16="http://schemas.microsoft.com/office/drawing/2014/main" id="{CEB0FC7F-3364-111F-457A-0FEE9FFBA2F2}"/>
              </a:ext>
            </a:extLst>
          </p:cNvPr>
          <p:cNvSpPr/>
          <p:nvPr/>
        </p:nvSpPr>
        <p:spPr>
          <a:xfrm>
            <a:off x="4297680" y="4815990"/>
            <a:ext cx="3078480" cy="8524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3" name="ZoneTexte 12">
            <a:extLst>
              <a:ext uri="{FF2B5EF4-FFF2-40B4-BE49-F238E27FC236}">
                <a16:creationId xmlns:a16="http://schemas.microsoft.com/office/drawing/2014/main" id="{987143C9-FF53-B1F6-BF28-21B219C435CB}"/>
              </a:ext>
            </a:extLst>
          </p:cNvPr>
          <p:cNvSpPr txBox="1"/>
          <p:nvPr/>
        </p:nvSpPr>
        <p:spPr>
          <a:xfrm>
            <a:off x="7871221" y="1800351"/>
            <a:ext cx="2408416" cy="646331"/>
          </a:xfrm>
          <a:prstGeom prst="rect">
            <a:avLst/>
          </a:prstGeom>
          <a:noFill/>
        </p:spPr>
        <p:txBody>
          <a:bodyPr wrap="none" rtlCol="0">
            <a:spAutoFit/>
          </a:bodyPr>
          <a:lstStyle/>
          <a:p>
            <a:pPr algn="ctr"/>
            <a:r>
              <a:rPr lang="fr-FR" b="1" dirty="0">
                <a:solidFill>
                  <a:schemeClr val="tx2">
                    <a:lumMod val="75000"/>
                    <a:lumOff val="25000"/>
                  </a:schemeClr>
                </a:solidFill>
              </a:rPr>
              <a:t>Chirurgie bariatrique </a:t>
            </a:r>
          </a:p>
          <a:p>
            <a:pPr algn="ctr"/>
            <a:r>
              <a:rPr lang="fr-FR" b="1" dirty="0">
                <a:solidFill>
                  <a:schemeClr val="tx2">
                    <a:lumMod val="75000"/>
                    <a:lumOff val="25000"/>
                  </a:schemeClr>
                </a:solidFill>
              </a:rPr>
              <a:t>IMC 35kg/m2</a:t>
            </a:r>
            <a:endParaRPr lang="fr-CH" b="1" dirty="0">
              <a:solidFill>
                <a:schemeClr val="tx2">
                  <a:lumMod val="75000"/>
                  <a:lumOff val="25000"/>
                </a:schemeClr>
              </a:solidFill>
            </a:endParaRPr>
          </a:p>
        </p:txBody>
      </p:sp>
    </p:spTree>
    <p:extLst>
      <p:ext uri="{BB962C8B-B14F-4D97-AF65-F5344CB8AC3E}">
        <p14:creationId xmlns:p14="http://schemas.microsoft.com/office/powerpoint/2010/main" val="3046614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itle 2"/>
          <p:cNvSpPr>
            <a:spLocks noGrp="1"/>
          </p:cNvSpPr>
          <p:nvPr>
            <p:ph type="title"/>
          </p:nvPr>
        </p:nvSpPr>
        <p:spPr>
          <a:xfrm>
            <a:off x="437026" y="267049"/>
            <a:ext cx="10896000" cy="1296000"/>
          </a:xfrm>
        </p:spPr>
        <p:txBody>
          <a:bodyPr/>
          <a:lstStyle/>
          <a:p>
            <a:r>
              <a:rPr lang="fr-CH" sz="3600" b="0" i="0" strike="noStrike" cap="none" spc="0" baseline="0" dirty="0">
                <a:solidFill>
                  <a:srgbClr val="001965"/>
                </a:solidFill>
                <a:effectLst/>
                <a:latin typeface="Apis For Office"/>
                <a:ea typeface="Apis For Office"/>
                <a:cs typeface="Apis For Office"/>
              </a:rPr>
              <a:t>Le maintien de la perte de poids est difficile</a:t>
            </a:r>
            <a:br>
              <a:rPr sz="3600" dirty="0"/>
            </a:br>
            <a:endParaRPr lang="en-GB" sz="3600" dirty="0">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3" name="Text Placeholder 2">
            <a:extLst>
              <a:ext uri="{FF2B5EF4-FFF2-40B4-BE49-F238E27FC236}">
                <a16:creationId xmlns:a16="http://schemas.microsoft.com/office/drawing/2014/main" id="{15B0EE6E-607D-412A-91DF-3612BA9CF0DD}"/>
              </a:ext>
            </a:extLst>
          </p:cNvPr>
          <p:cNvSpPr>
            <a:spLocks noGrp="1"/>
          </p:cNvSpPr>
          <p:nvPr>
            <p:ph type="body" sz="quarter" idx="13"/>
          </p:nvPr>
        </p:nvSpPr>
        <p:spPr/>
        <p:txBody>
          <a:bodyPr/>
          <a:lstStyle/>
          <a:p>
            <a:r>
              <a:rPr lang="fr-CH" sz="1050" b="0" i="1" strike="noStrike" cap="none" spc="0" baseline="0">
                <a:solidFill>
                  <a:srgbClr val="939AA7"/>
                </a:solidFill>
                <a:effectLst/>
                <a:latin typeface="Apis For Office"/>
                <a:ea typeface="Apis For Office"/>
                <a:cs typeface="Apis For Office"/>
              </a:rPr>
              <a:t>Nordmo et al. Obes Rev 2020;21:e12949.</a:t>
            </a:r>
          </a:p>
        </p:txBody>
      </p:sp>
      <p:grpSp>
        <p:nvGrpSpPr>
          <p:cNvPr id="4" name="Group 3">
            <a:extLst>
              <a:ext uri="{FF2B5EF4-FFF2-40B4-BE49-F238E27FC236}">
                <a16:creationId xmlns:a16="http://schemas.microsoft.com/office/drawing/2014/main" id="{73A1F83B-6737-4EDA-A2DD-50E820BBD88D}"/>
              </a:ext>
            </a:extLst>
          </p:cNvPr>
          <p:cNvGrpSpPr/>
          <p:nvPr/>
        </p:nvGrpSpPr>
        <p:grpSpPr>
          <a:xfrm>
            <a:off x="481323" y="1632218"/>
            <a:ext cx="8474348" cy="4508875"/>
            <a:chOff x="481323" y="1632218"/>
            <a:chExt cx="8474348" cy="4508875"/>
          </a:xfrm>
        </p:grpSpPr>
        <p:cxnSp>
          <p:nvCxnSpPr>
            <p:cNvPr id="24" name="Straight Connector 23">
              <a:extLst>
                <a:ext uri="{FF2B5EF4-FFF2-40B4-BE49-F238E27FC236}">
                  <a16:creationId xmlns:a16="http://schemas.microsoft.com/office/drawing/2014/main" id="{15EEA451-A1EA-4801-976D-52FAD98E0486}"/>
                </a:ext>
              </a:extLst>
            </p:cNvPr>
            <p:cNvCxnSpPr/>
            <p:nvPr/>
          </p:nvCxnSpPr>
          <p:spPr>
            <a:xfrm>
              <a:off x="1521887" y="2800766"/>
              <a:ext cx="7374467" cy="0"/>
            </a:xfrm>
            <a:prstGeom prst="line">
              <a:avLst/>
            </a:prstGeom>
            <a:ln w="25400" cap="rnd">
              <a:solidFill>
                <a:srgbClr val="AEA79F"/>
              </a:solidFill>
              <a:prstDash val="sysDot"/>
              <a:round/>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294D371D-014F-464D-99B5-9DCF07AEAC19}"/>
                </a:ext>
              </a:extLst>
            </p:cNvPr>
            <p:cNvSpPr/>
            <p:nvPr/>
          </p:nvSpPr>
          <p:spPr>
            <a:xfrm>
              <a:off x="1843620" y="1632218"/>
              <a:ext cx="956733" cy="3750881"/>
            </a:xfrm>
            <a:prstGeom prst="roundRect">
              <a:avLst>
                <a:gd name="adj" fmla="val 6048"/>
              </a:avLst>
            </a:prstGeom>
            <a:solidFill>
              <a:srgbClr val="E0DED8"/>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cxnSp>
          <p:nvCxnSpPr>
            <p:cNvPr id="7" name="Straight Connector 6">
              <a:extLst>
                <a:ext uri="{FF2B5EF4-FFF2-40B4-BE49-F238E27FC236}">
                  <a16:creationId xmlns:a16="http://schemas.microsoft.com/office/drawing/2014/main" id="{58A9F4B8-F41D-4EB0-AEF2-D1F1DD6D1BFC}"/>
                </a:ext>
              </a:extLst>
            </p:cNvPr>
            <p:cNvCxnSpPr/>
            <p:nvPr/>
          </p:nvCxnSpPr>
          <p:spPr>
            <a:xfrm flipH="1">
              <a:off x="1513420" y="1664850"/>
              <a:ext cx="0" cy="3732245"/>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9B81E99-BDC2-477E-BC88-1286868A8F12}"/>
                </a:ext>
              </a:extLst>
            </p:cNvPr>
            <p:cNvCxnSpPr/>
            <p:nvPr/>
          </p:nvCxnSpPr>
          <p:spPr>
            <a:xfrm flipH="1">
              <a:off x="1513420" y="5384653"/>
              <a:ext cx="7389845"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A92F154-E098-4BAE-A5E4-F5CED4D77445}"/>
                </a:ext>
              </a:extLst>
            </p:cNvPr>
            <p:cNvCxnSpPr/>
            <p:nvPr/>
          </p:nvCxnSpPr>
          <p:spPr>
            <a:xfrm flipH="1">
              <a:off x="1361020" y="4736953"/>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16BB713-24ED-4CC9-82C1-19B2BD89D046}"/>
                </a:ext>
              </a:extLst>
            </p:cNvPr>
            <p:cNvCxnSpPr/>
            <p:nvPr/>
          </p:nvCxnSpPr>
          <p:spPr>
            <a:xfrm flipH="1">
              <a:off x="1361020" y="3771754"/>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67EA73D-538F-4E47-9520-1BBA3D0BFC41}"/>
                </a:ext>
              </a:extLst>
            </p:cNvPr>
            <p:cNvCxnSpPr/>
            <p:nvPr/>
          </p:nvCxnSpPr>
          <p:spPr>
            <a:xfrm flipH="1">
              <a:off x="1361020" y="2800203"/>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80A50F6-9618-4A28-B00F-9630B89B9DF0}"/>
                </a:ext>
              </a:extLst>
            </p:cNvPr>
            <p:cNvCxnSpPr/>
            <p:nvPr/>
          </p:nvCxnSpPr>
          <p:spPr>
            <a:xfrm flipH="1">
              <a:off x="1361020" y="1828653"/>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A47411A-E278-4589-B30A-3830EAE9DDF7}"/>
                </a:ext>
              </a:extLst>
            </p:cNvPr>
            <p:cNvCxnSpPr/>
            <p:nvPr/>
          </p:nvCxnSpPr>
          <p:spPr>
            <a:xfrm rot="16200000" flipH="1">
              <a:off x="1767420" y="5460853"/>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29A19FA-9D60-46C6-B105-2DBEAE449E4C}"/>
                </a:ext>
              </a:extLst>
            </p:cNvPr>
            <p:cNvCxnSpPr/>
            <p:nvPr/>
          </p:nvCxnSpPr>
          <p:spPr>
            <a:xfrm rot="16200000" flipH="1">
              <a:off x="2732620" y="5460853"/>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1C7130E-FD50-478D-9E76-F39A25C6EA7D}"/>
                </a:ext>
              </a:extLst>
            </p:cNvPr>
            <p:cNvCxnSpPr/>
            <p:nvPr/>
          </p:nvCxnSpPr>
          <p:spPr>
            <a:xfrm rot="16200000" flipH="1">
              <a:off x="3894670" y="5460853"/>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B14A159-7F48-4970-A11A-0183C6050D12}"/>
                </a:ext>
              </a:extLst>
            </p:cNvPr>
            <p:cNvCxnSpPr/>
            <p:nvPr/>
          </p:nvCxnSpPr>
          <p:spPr>
            <a:xfrm rot="16200000" flipH="1">
              <a:off x="5042430" y="5460853"/>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3B3D1A7-5DB3-48EF-AC04-DACFDC2C839E}"/>
                </a:ext>
              </a:extLst>
            </p:cNvPr>
            <p:cNvCxnSpPr/>
            <p:nvPr/>
          </p:nvCxnSpPr>
          <p:spPr>
            <a:xfrm rot="16200000" flipH="1">
              <a:off x="6190190" y="5460853"/>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E134EAF-E14B-4C35-9168-464BEA8C8F33}"/>
                </a:ext>
              </a:extLst>
            </p:cNvPr>
            <p:cNvCxnSpPr/>
            <p:nvPr/>
          </p:nvCxnSpPr>
          <p:spPr>
            <a:xfrm rot="16200000" flipH="1">
              <a:off x="7337950" y="5460853"/>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AB70C0E7-CF2B-49D2-B6CE-FCF82F7EDF10}"/>
                </a:ext>
              </a:extLst>
            </p:cNvPr>
            <p:cNvCxnSpPr/>
            <p:nvPr/>
          </p:nvCxnSpPr>
          <p:spPr>
            <a:xfrm rot="16200000" flipH="1">
              <a:off x="8485711" y="5460853"/>
              <a:ext cx="152400" cy="0"/>
            </a:xfrm>
            <a:prstGeom prst="line">
              <a:avLst/>
            </a:prstGeom>
            <a:ln w="19050">
              <a:solidFill>
                <a:srgbClr val="001965"/>
              </a:solidFill>
            </a:ln>
          </p:spPr>
          <p:style>
            <a:lnRef idx="1">
              <a:schemeClr val="accent1"/>
            </a:lnRef>
            <a:fillRef idx="0">
              <a:schemeClr val="accent1"/>
            </a:fillRef>
            <a:effectRef idx="0">
              <a:schemeClr val="accent1"/>
            </a:effectRef>
            <a:fontRef idx="minor">
              <a:schemeClr val="tx1"/>
            </a:fontRef>
          </p:style>
        </p:cxnSp>
        <p:sp>
          <p:nvSpPr>
            <p:cNvPr id="10" name="Freeform: Shape 9">
              <a:extLst>
                <a:ext uri="{FF2B5EF4-FFF2-40B4-BE49-F238E27FC236}">
                  <a16:creationId xmlns:a16="http://schemas.microsoft.com/office/drawing/2014/main" id="{A0C168B5-D5A5-4858-91C0-4E0D3FC304DC}"/>
                </a:ext>
              </a:extLst>
            </p:cNvPr>
            <p:cNvSpPr/>
            <p:nvPr/>
          </p:nvSpPr>
          <p:spPr>
            <a:xfrm>
              <a:off x="1839888" y="2157058"/>
              <a:ext cx="6720045" cy="1201865"/>
            </a:xfrm>
            <a:custGeom>
              <a:avLst/>
              <a:gdLst>
                <a:gd name="connsiteX0" fmla="*/ 0 w 5040034"/>
                <a:gd name="connsiteY0" fmla="*/ 481036 h 901399"/>
                <a:gd name="connsiteX1" fmla="*/ 723720 w 5040034"/>
                <a:gd name="connsiteY1" fmla="*/ 901399 h 901399"/>
                <a:gd name="connsiteX2" fmla="*/ 940402 w 5040034"/>
                <a:gd name="connsiteY2" fmla="*/ 528706 h 901399"/>
                <a:gd name="connsiteX3" fmla="*/ 1590449 w 5040034"/>
                <a:gd name="connsiteY3" fmla="*/ 420364 h 901399"/>
                <a:gd name="connsiteX4" fmla="*/ 5040034 w 5040034"/>
                <a:gd name="connsiteY4" fmla="*/ 0 h 901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0034" h="901398">
                  <a:moveTo>
                    <a:pt x="0" y="481036"/>
                  </a:moveTo>
                  <a:lnTo>
                    <a:pt x="723720" y="901399"/>
                  </a:lnTo>
                  <a:lnTo>
                    <a:pt x="940402" y="528706"/>
                  </a:lnTo>
                  <a:lnTo>
                    <a:pt x="1590449" y="420364"/>
                  </a:lnTo>
                  <a:lnTo>
                    <a:pt x="5040034" y="0"/>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3" name="Freeform: Shape 12">
              <a:extLst>
                <a:ext uri="{FF2B5EF4-FFF2-40B4-BE49-F238E27FC236}">
                  <a16:creationId xmlns:a16="http://schemas.microsoft.com/office/drawing/2014/main" id="{E4AE6754-26A6-47A1-8D89-2CC34F0A3A3C}"/>
                </a:ext>
              </a:extLst>
            </p:cNvPr>
            <p:cNvSpPr/>
            <p:nvPr/>
          </p:nvSpPr>
          <p:spPr>
            <a:xfrm>
              <a:off x="1839888" y="2804216"/>
              <a:ext cx="5575963" cy="595155"/>
            </a:xfrm>
            <a:custGeom>
              <a:avLst/>
              <a:gdLst>
                <a:gd name="connsiteX0" fmla="*/ 0 w 4181972"/>
                <a:gd name="connsiteY0" fmla="*/ 0 h 446366"/>
                <a:gd name="connsiteX1" fmla="*/ 728053 w 4181972"/>
                <a:gd name="connsiteY1" fmla="*/ 446366 h 446366"/>
                <a:gd name="connsiteX2" fmla="*/ 2452846 w 4181972"/>
                <a:gd name="connsiteY2" fmla="*/ 316357 h 446366"/>
                <a:gd name="connsiteX3" fmla="*/ 4181972 w 4181972"/>
                <a:gd name="connsiteY3" fmla="*/ 143011 h 446366"/>
              </a:gdLst>
              <a:ahLst/>
              <a:cxnLst>
                <a:cxn ang="0">
                  <a:pos x="connsiteX0" y="connsiteY0"/>
                </a:cxn>
                <a:cxn ang="0">
                  <a:pos x="connsiteX1" y="connsiteY1"/>
                </a:cxn>
                <a:cxn ang="0">
                  <a:pos x="connsiteX2" y="connsiteY2"/>
                </a:cxn>
                <a:cxn ang="0">
                  <a:pos x="connsiteX3" y="connsiteY3"/>
                </a:cxn>
              </a:cxnLst>
              <a:rect l="l" t="t" r="r" b="b"/>
              <a:pathLst>
                <a:path w="4181971" h="446365">
                  <a:moveTo>
                    <a:pt x="0" y="0"/>
                  </a:moveTo>
                  <a:lnTo>
                    <a:pt x="728053" y="446366"/>
                  </a:lnTo>
                  <a:lnTo>
                    <a:pt x="2452846" y="316357"/>
                  </a:lnTo>
                  <a:lnTo>
                    <a:pt x="4181972" y="143011"/>
                  </a:lnTo>
                </a:path>
              </a:pathLst>
            </a:custGeom>
            <a:noFill/>
            <a:ln w="19050">
              <a:solidFill>
                <a:srgbClr val="007C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4" name="Freeform: Shape 13">
              <a:extLst>
                <a:ext uri="{FF2B5EF4-FFF2-40B4-BE49-F238E27FC236}">
                  <a16:creationId xmlns:a16="http://schemas.microsoft.com/office/drawing/2014/main" id="{2B68FC42-AA51-43D9-BCBE-05AE9BEFFA5F}"/>
                </a:ext>
              </a:extLst>
            </p:cNvPr>
            <p:cNvSpPr/>
            <p:nvPr/>
          </p:nvSpPr>
          <p:spPr>
            <a:xfrm>
              <a:off x="1839888" y="2798439"/>
              <a:ext cx="6725824" cy="826281"/>
            </a:xfrm>
            <a:custGeom>
              <a:avLst/>
              <a:gdLst>
                <a:gd name="connsiteX0" fmla="*/ 0 w 5044368"/>
                <a:gd name="connsiteY0" fmla="*/ 0 h 619711"/>
                <a:gd name="connsiteX1" fmla="*/ 728053 w 5044368"/>
                <a:gd name="connsiteY1" fmla="*/ 619711 h 619711"/>
                <a:gd name="connsiteX2" fmla="*/ 1590449 w 5044368"/>
                <a:gd name="connsiteY2" fmla="*/ 502703 h 619711"/>
                <a:gd name="connsiteX3" fmla="*/ 5044368 w 5044368"/>
                <a:gd name="connsiteY3" fmla="*/ 65004 h 619711"/>
              </a:gdLst>
              <a:ahLst/>
              <a:cxnLst>
                <a:cxn ang="0">
                  <a:pos x="connsiteX0" y="connsiteY0"/>
                </a:cxn>
                <a:cxn ang="0">
                  <a:pos x="connsiteX1" y="connsiteY1"/>
                </a:cxn>
                <a:cxn ang="0">
                  <a:pos x="connsiteX2" y="connsiteY2"/>
                </a:cxn>
                <a:cxn ang="0">
                  <a:pos x="connsiteX3" y="connsiteY3"/>
                </a:cxn>
              </a:cxnLst>
              <a:rect l="l" t="t" r="r" b="b"/>
              <a:pathLst>
                <a:path w="5044368" h="619711">
                  <a:moveTo>
                    <a:pt x="0" y="0"/>
                  </a:moveTo>
                  <a:lnTo>
                    <a:pt x="728053" y="619711"/>
                  </a:lnTo>
                  <a:lnTo>
                    <a:pt x="1590449" y="502703"/>
                  </a:lnTo>
                  <a:lnTo>
                    <a:pt x="5044368" y="65004"/>
                  </a:lnTo>
                </a:path>
              </a:pathLst>
            </a:custGeom>
            <a:noFill/>
            <a:ln w="19050">
              <a:solidFill>
                <a:srgbClr val="739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5" name="Freeform: Shape 14">
              <a:extLst>
                <a:ext uri="{FF2B5EF4-FFF2-40B4-BE49-F238E27FC236}">
                  <a16:creationId xmlns:a16="http://schemas.microsoft.com/office/drawing/2014/main" id="{82F4303A-77EA-4777-AC42-7EA5A9ED3F5D}"/>
                </a:ext>
              </a:extLst>
            </p:cNvPr>
            <p:cNvSpPr/>
            <p:nvPr/>
          </p:nvSpPr>
          <p:spPr>
            <a:xfrm>
              <a:off x="1828332" y="2723322"/>
              <a:ext cx="4431879" cy="959181"/>
            </a:xfrm>
            <a:custGeom>
              <a:avLst/>
              <a:gdLst>
                <a:gd name="connsiteX0" fmla="*/ 0 w 3323909"/>
                <a:gd name="connsiteY0" fmla="*/ 52004 h 719386"/>
                <a:gd name="connsiteX1" fmla="*/ 728053 w 3323909"/>
                <a:gd name="connsiteY1" fmla="*/ 719386 h 719386"/>
                <a:gd name="connsiteX2" fmla="*/ 1170085 w 3323909"/>
                <a:gd name="connsiteY2" fmla="*/ 606711 h 719386"/>
                <a:gd name="connsiteX3" fmla="*/ 3323909 w 3323909"/>
                <a:gd name="connsiteY3" fmla="*/ 0 h 719386"/>
              </a:gdLst>
              <a:ahLst/>
              <a:cxnLst>
                <a:cxn ang="0">
                  <a:pos x="connsiteX0" y="connsiteY0"/>
                </a:cxn>
                <a:cxn ang="0">
                  <a:pos x="connsiteX1" y="connsiteY1"/>
                </a:cxn>
                <a:cxn ang="0">
                  <a:pos x="connsiteX2" y="connsiteY2"/>
                </a:cxn>
                <a:cxn ang="0">
                  <a:pos x="connsiteX3" y="connsiteY3"/>
                </a:cxn>
              </a:cxnLst>
              <a:rect l="l" t="t" r="r" b="b"/>
              <a:pathLst>
                <a:path w="3323909" h="719386">
                  <a:moveTo>
                    <a:pt x="0" y="52004"/>
                  </a:moveTo>
                  <a:lnTo>
                    <a:pt x="728053" y="719386"/>
                  </a:lnTo>
                  <a:lnTo>
                    <a:pt x="1170085" y="606711"/>
                  </a:lnTo>
                  <a:lnTo>
                    <a:pt x="3323909" y="0"/>
                  </a:lnTo>
                </a:path>
              </a:pathLst>
            </a:custGeom>
            <a:noFill/>
            <a:ln w="19050">
              <a:solidFill>
                <a:srgbClr val="E64A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6" name="Freeform: Shape 15">
              <a:extLst>
                <a:ext uri="{FF2B5EF4-FFF2-40B4-BE49-F238E27FC236}">
                  <a16:creationId xmlns:a16="http://schemas.microsoft.com/office/drawing/2014/main" id="{E8EDBE76-9118-4D3C-A05A-928B562980C6}"/>
                </a:ext>
              </a:extLst>
            </p:cNvPr>
            <p:cNvSpPr/>
            <p:nvPr/>
          </p:nvSpPr>
          <p:spPr>
            <a:xfrm>
              <a:off x="1851444" y="2809995"/>
              <a:ext cx="4414545" cy="1011184"/>
            </a:xfrm>
            <a:custGeom>
              <a:avLst/>
              <a:gdLst>
                <a:gd name="connsiteX0" fmla="*/ 0 w 3310909"/>
                <a:gd name="connsiteY0" fmla="*/ 0 h 758388"/>
                <a:gd name="connsiteX1" fmla="*/ 719386 w 3310909"/>
                <a:gd name="connsiteY1" fmla="*/ 758388 h 758388"/>
                <a:gd name="connsiteX2" fmla="*/ 1144084 w 3310909"/>
                <a:gd name="connsiteY2" fmla="*/ 541706 h 758388"/>
                <a:gd name="connsiteX3" fmla="*/ 1577449 w 3310909"/>
                <a:gd name="connsiteY3" fmla="*/ 390028 h 758388"/>
                <a:gd name="connsiteX4" fmla="*/ 2439845 w 3310909"/>
                <a:gd name="connsiteY4" fmla="*/ 190680 h 758388"/>
                <a:gd name="connsiteX5" fmla="*/ 3310909 w 3310909"/>
                <a:gd name="connsiteY5" fmla="*/ 130009 h 75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0909" h="758388">
                  <a:moveTo>
                    <a:pt x="0" y="0"/>
                  </a:moveTo>
                  <a:lnTo>
                    <a:pt x="719386" y="758388"/>
                  </a:lnTo>
                  <a:lnTo>
                    <a:pt x="1144084" y="541706"/>
                  </a:lnTo>
                  <a:lnTo>
                    <a:pt x="1577449" y="390028"/>
                  </a:lnTo>
                  <a:lnTo>
                    <a:pt x="2439845" y="190680"/>
                  </a:lnTo>
                  <a:lnTo>
                    <a:pt x="3310909" y="130009"/>
                  </a:lnTo>
                </a:path>
              </a:pathLst>
            </a:custGeom>
            <a:noFill/>
            <a:ln w="19050">
              <a:solidFill>
                <a:srgbClr val="D47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7" name="Freeform: Shape 16">
              <a:extLst>
                <a:ext uri="{FF2B5EF4-FFF2-40B4-BE49-F238E27FC236}">
                  <a16:creationId xmlns:a16="http://schemas.microsoft.com/office/drawing/2014/main" id="{169655C0-09C1-44CC-8EF8-107CA210410E}"/>
                </a:ext>
              </a:extLst>
            </p:cNvPr>
            <p:cNvSpPr/>
            <p:nvPr/>
          </p:nvSpPr>
          <p:spPr>
            <a:xfrm>
              <a:off x="1845667" y="2798439"/>
              <a:ext cx="6720045" cy="1190308"/>
            </a:xfrm>
            <a:custGeom>
              <a:avLst/>
              <a:gdLst>
                <a:gd name="connsiteX0" fmla="*/ 0 w 5040034"/>
                <a:gd name="connsiteY0" fmla="*/ 0 h 892731"/>
                <a:gd name="connsiteX1" fmla="*/ 728053 w 5040034"/>
                <a:gd name="connsiteY1" fmla="*/ 892731 h 892731"/>
                <a:gd name="connsiteX2" fmla="*/ 5040034 w 5040034"/>
                <a:gd name="connsiteY2" fmla="*/ 619711 h 892731"/>
              </a:gdLst>
              <a:ahLst/>
              <a:cxnLst>
                <a:cxn ang="0">
                  <a:pos x="connsiteX0" y="connsiteY0"/>
                </a:cxn>
                <a:cxn ang="0">
                  <a:pos x="connsiteX1" y="connsiteY1"/>
                </a:cxn>
                <a:cxn ang="0">
                  <a:pos x="connsiteX2" y="connsiteY2"/>
                </a:cxn>
              </a:cxnLst>
              <a:rect l="l" t="t" r="r" b="b"/>
              <a:pathLst>
                <a:path w="5040034" h="892731">
                  <a:moveTo>
                    <a:pt x="0" y="0"/>
                  </a:moveTo>
                  <a:lnTo>
                    <a:pt x="728053" y="892731"/>
                  </a:lnTo>
                  <a:lnTo>
                    <a:pt x="5040034" y="619711"/>
                  </a:lnTo>
                </a:path>
              </a:pathLst>
            </a:custGeom>
            <a:noFill/>
            <a:ln w="19050">
              <a:solidFill>
                <a:srgbClr val="72B5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8" name="Freeform: Shape 17">
              <a:extLst>
                <a:ext uri="{FF2B5EF4-FFF2-40B4-BE49-F238E27FC236}">
                  <a16:creationId xmlns:a16="http://schemas.microsoft.com/office/drawing/2014/main" id="{9495C7BF-54C9-4FBB-9EE1-1F78ABC6A959}"/>
                </a:ext>
              </a:extLst>
            </p:cNvPr>
            <p:cNvSpPr/>
            <p:nvPr/>
          </p:nvSpPr>
          <p:spPr>
            <a:xfrm>
              <a:off x="1834111" y="2607758"/>
              <a:ext cx="6725823" cy="1652565"/>
            </a:xfrm>
            <a:custGeom>
              <a:avLst/>
              <a:gdLst>
                <a:gd name="connsiteX0" fmla="*/ 0 w 5044367"/>
                <a:gd name="connsiteY0" fmla="*/ 138677 h 1239424"/>
                <a:gd name="connsiteX1" fmla="*/ 728053 w 5044367"/>
                <a:gd name="connsiteY1" fmla="*/ 1239424 h 1239424"/>
                <a:gd name="connsiteX2" fmla="*/ 1594782 w 5044367"/>
                <a:gd name="connsiteY2" fmla="*/ 645714 h 1239424"/>
                <a:gd name="connsiteX3" fmla="*/ 5044367 w 5044367"/>
                <a:gd name="connsiteY3" fmla="*/ 0 h 1239424"/>
              </a:gdLst>
              <a:ahLst/>
              <a:cxnLst>
                <a:cxn ang="0">
                  <a:pos x="connsiteX0" y="connsiteY0"/>
                </a:cxn>
                <a:cxn ang="0">
                  <a:pos x="connsiteX1" y="connsiteY1"/>
                </a:cxn>
                <a:cxn ang="0">
                  <a:pos x="connsiteX2" y="connsiteY2"/>
                </a:cxn>
                <a:cxn ang="0">
                  <a:pos x="connsiteX3" y="connsiteY3"/>
                </a:cxn>
              </a:cxnLst>
              <a:rect l="l" t="t" r="r" b="b"/>
              <a:pathLst>
                <a:path w="5044367" h="1239424">
                  <a:moveTo>
                    <a:pt x="0" y="138677"/>
                  </a:moveTo>
                  <a:lnTo>
                    <a:pt x="728053" y="1239424"/>
                  </a:lnTo>
                  <a:lnTo>
                    <a:pt x="1594782" y="645714"/>
                  </a:lnTo>
                  <a:lnTo>
                    <a:pt x="5044367" y="0"/>
                  </a:lnTo>
                </a:path>
              </a:pathLst>
            </a:custGeom>
            <a:noFill/>
            <a:ln w="19050">
              <a:solidFill>
                <a:srgbClr val="8278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9" name="Freeform: Shape 18">
              <a:extLst>
                <a:ext uri="{FF2B5EF4-FFF2-40B4-BE49-F238E27FC236}">
                  <a16:creationId xmlns:a16="http://schemas.microsoft.com/office/drawing/2014/main" id="{8BAB6A65-4DC3-4169-A663-8E0A9C591795}"/>
                </a:ext>
              </a:extLst>
            </p:cNvPr>
            <p:cNvSpPr/>
            <p:nvPr/>
          </p:nvSpPr>
          <p:spPr>
            <a:xfrm>
              <a:off x="1834111" y="2786882"/>
              <a:ext cx="5587517" cy="1675678"/>
            </a:xfrm>
            <a:custGeom>
              <a:avLst/>
              <a:gdLst>
                <a:gd name="connsiteX0" fmla="*/ 0 w 4190638"/>
                <a:gd name="connsiteY0" fmla="*/ 0 h 1256759"/>
                <a:gd name="connsiteX1" fmla="*/ 736720 w 4190638"/>
                <a:gd name="connsiteY1" fmla="*/ 1256759 h 1256759"/>
                <a:gd name="connsiteX2" fmla="*/ 1599116 w 4190638"/>
                <a:gd name="connsiteY2" fmla="*/ 732387 h 1256759"/>
                <a:gd name="connsiteX3" fmla="*/ 4190638 w 4190638"/>
                <a:gd name="connsiteY3" fmla="*/ 190681 h 1256759"/>
              </a:gdLst>
              <a:ahLst/>
              <a:cxnLst>
                <a:cxn ang="0">
                  <a:pos x="connsiteX0" y="connsiteY0"/>
                </a:cxn>
                <a:cxn ang="0">
                  <a:pos x="connsiteX1" y="connsiteY1"/>
                </a:cxn>
                <a:cxn ang="0">
                  <a:pos x="connsiteX2" y="connsiteY2"/>
                </a:cxn>
                <a:cxn ang="0">
                  <a:pos x="connsiteX3" y="connsiteY3"/>
                </a:cxn>
              </a:cxnLst>
              <a:rect l="l" t="t" r="r" b="b"/>
              <a:pathLst>
                <a:path w="4190638" h="1256759">
                  <a:moveTo>
                    <a:pt x="0" y="0"/>
                  </a:moveTo>
                  <a:lnTo>
                    <a:pt x="736720" y="1256759"/>
                  </a:lnTo>
                  <a:lnTo>
                    <a:pt x="1599116" y="732387"/>
                  </a:lnTo>
                  <a:lnTo>
                    <a:pt x="4190638" y="190681"/>
                  </a:lnTo>
                </a:path>
              </a:pathLst>
            </a:custGeom>
            <a:noFill/>
            <a:ln w="19050">
              <a:solidFill>
                <a:srgbClr val="EAA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0" name="Oval 19">
              <a:extLst>
                <a:ext uri="{FF2B5EF4-FFF2-40B4-BE49-F238E27FC236}">
                  <a16:creationId xmlns:a16="http://schemas.microsoft.com/office/drawing/2014/main" id="{AE0292C1-FC30-4323-81E2-FED694D92AE2}"/>
                </a:ext>
              </a:extLst>
            </p:cNvPr>
            <p:cNvSpPr/>
            <p:nvPr/>
          </p:nvSpPr>
          <p:spPr>
            <a:xfrm>
              <a:off x="2770630" y="3289583"/>
              <a:ext cx="86673" cy="86673"/>
            </a:xfrm>
            <a:prstGeom prst="ellipse">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55" name="Oval 54">
              <a:extLst>
                <a:ext uri="{FF2B5EF4-FFF2-40B4-BE49-F238E27FC236}">
                  <a16:creationId xmlns:a16="http://schemas.microsoft.com/office/drawing/2014/main" id="{20687A2E-826F-4CC7-9410-A8D668C1E4B9}"/>
                </a:ext>
              </a:extLst>
            </p:cNvPr>
            <p:cNvSpPr/>
            <p:nvPr/>
          </p:nvSpPr>
          <p:spPr>
            <a:xfrm>
              <a:off x="3048946" y="2836872"/>
              <a:ext cx="86673" cy="86673"/>
            </a:xfrm>
            <a:prstGeom prst="ellipse">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56" name="Oval 55">
              <a:extLst>
                <a:ext uri="{FF2B5EF4-FFF2-40B4-BE49-F238E27FC236}">
                  <a16:creationId xmlns:a16="http://schemas.microsoft.com/office/drawing/2014/main" id="{9CB4999A-F16E-4FE0-BE6B-92F175431766}"/>
                </a:ext>
              </a:extLst>
            </p:cNvPr>
            <p:cNvSpPr/>
            <p:nvPr/>
          </p:nvSpPr>
          <p:spPr>
            <a:xfrm>
              <a:off x="3927532" y="2671318"/>
              <a:ext cx="86673" cy="86673"/>
            </a:xfrm>
            <a:prstGeom prst="ellipse">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57" name="Oval 56">
              <a:extLst>
                <a:ext uri="{FF2B5EF4-FFF2-40B4-BE49-F238E27FC236}">
                  <a16:creationId xmlns:a16="http://schemas.microsoft.com/office/drawing/2014/main" id="{A5F48296-55A5-4917-99F2-53F51DD1D1AA}"/>
                </a:ext>
              </a:extLst>
            </p:cNvPr>
            <p:cNvSpPr/>
            <p:nvPr/>
          </p:nvSpPr>
          <p:spPr>
            <a:xfrm>
              <a:off x="8516596" y="2110831"/>
              <a:ext cx="86673" cy="86673"/>
            </a:xfrm>
            <a:prstGeom prst="ellipse">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58" name="Oval 57">
              <a:extLst>
                <a:ext uri="{FF2B5EF4-FFF2-40B4-BE49-F238E27FC236}">
                  <a16:creationId xmlns:a16="http://schemas.microsoft.com/office/drawing/2014/main" id="{9AC14250-3F87-4D00-8875-98EC0E661558}"/>
                </a:ext>
              </a:extLst>
            </p:cNvPr>
            <p:cNvSpPr/>
            <p:nvPr/>
          </p:nvSpPr>
          <p:spPr>
            <a:xfrm>
              <a:off x="2772043" y="3353143"/>
              <a:ext cx="86673" cy="86673"/>
            </a:xfrm>
            <a:prstGeom prst="ellipse">
              <a:avLst/>
            </a:prstGeom>
            <a:solidFill>
              <a:srgbClr val="007C9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59" name="Oval 58">
              <a:extLst>
                <a:ext uri="{FF2B5EF4-FFF2-40B4-BE49-F238E27FC236}">
                  <a16:creationId xmlns:a16="http://schemas.microsoft.com/office/drawing/2014/main" id="{E78AE863-A9B1-4545-B476-2D1CD96D3418}"/>
                </a:ext>
              </a:extLst>
            </p:cNvPr>
            <p:cNvSpPr/>
            <p:nvPr/>
          </p:nvSpPr>
          <p:spPr>
            <a:xfrm>
              <a:off x="5056635" y="3179799"/>
              <a:ext cx="86673" cy="86673"/>
            </a:xfrm>
            <a:prstGeom prst="ellipse">
              <a:avLst/>
            </a:prstGeom>
            <a:solidFill>
              <a:srgbClr val="007C9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60" name="Oval 59">
              <a:extLst>
                <a:ext uri="{FF2B5EF4-FFF2-40B4-BE49-F238E27FC236}">
                  <a16:creationId xmlns:a16="http://schemas.microsoft.com/office/drawing/2014/main" id="{BA07B54F-88F5-4A1C-9EBD-0F06754D7CF2}"/>
                </a:ext>
              </a:extLst>
            </p:cNvPr>
            <p:cNvSpPr/>
            <p:nvPr/>
          </p:nvSpPr>
          <p:spPr>
            <a:xfrm>
              <a:off x="7376818" y="2949632"/>
              <a:ext cx="86673" cy="86673"/>
            </a:xfrm>
            <a:prstGeom prst="ellipse">
              <a:avLst/>
            </a:prstGeom>
            <a:solidFill>
              <a:srgbClr val="007C9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61" name="Oval 60">
              <a:extLst>
                <a:ext uri="{FF2B5EF4-FFF2-40B4-BE49-F238E27FC236}">
                  <a16:creationId xmlns:a16="http://schemas.microsoft.com/office/drawing/2014/main" id="{BD424AA0-AB2B-4359-9BA2-0061D538E292}"/>
                </a:ext>
              </a:extLst>
            </p:cNvPr>
            <p:cNvSpPr/>
            <p:nvPr/>
          </p:nvSpPr>
          <p:spPr>
            <a:xfrm>
              <a:off x="2770630" y="3566938"/>
              <a:ext cx="86673" cy="86673"/>
            </a:xfrm>
            <a:prstGeom prst="ellipse">
              <a:avLst/>
            </a:prstGeom>
            <a:solidFill>
              <a:srgbClr val="739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62" name="Oval 61">
              <a:extLst>
                <a:ext uri="{FF2B5EF4-FFF2-40B4-BE49-F238E27FC236}">
                  <a16:creationId xmlns:a16="http://schemas.microsoft.com/office/drawing/2014/main" id="{96681527-0B9C-488A-AA55-C7B0B7926E90}"/>
                </a:ext>
              </a:extLst>
            </p:cNvPr>
            <p:cNvSpPr/>
            <p:nvPr/>
          </p:nvSpPr>
          <p:spPr>
            <a:xfrm>
              <a:off x="8509343" y="2846076"/>
              <a:ext cx="86673" cy="86673"/>
            </a:xfrm>
            <a:prstGeom prst="ellipse">
              <a:avLst/>
            </a:prstGeom>
            <a:solidFill>
              <a:srgbClr val="739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63" name="Oval 62">
              <a:extLst>
                <a:ext uri="{FF2B5EF4-FFF2-40B4-BE49-F238E27FC236}">
                  <a16:creationId xmlns:a16="http://schemas.microsoft.com/office/drawing/2014/main" id="{4EC3E3C1-26F8-44AD-B5AD-002279002ADC}"/>
                </a:ext>
              </a:extLst>
            </p:cNvPr>
            <p:cNvSpPr/>
            <p:nvPr/>
          </p:nvSpPr>
          <p:spPr>
            <a:xfrm>
              <a:off x="2765483" y="3649530"/>
              <a:ext cx="86673" cy="86673"/>
            </a:xfrm>
            <a:prstGeom prst="ellipse">
              <a:avLst/>
            </a:prstGeom>
            <a:solidFill>
              <a:srgbClr val="E64A0E"/>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64" name="Oval 63">
              <a:extLst>
                <a:ext uri="{FF2B5EF4-FFF2-40B4-BE49-F238E27FC236}">
                  <a16:creationId xmlns:a16="http://schemas.microsoft.com/office/drawing/2014/main" id="{E3433B24-8EF4-4C28-98F7-C0495095DD83}"/>
                </a:ext>
              </a:extLst>
            </p:cNvPr>
            <p:cNvSpPr/>
            <p:nvPr/>
          </p:nvSpPr>
          <p:spPr>
            <a:xfrm>
              <a:off x="3355642" y="3492236"/>
              <a:ext cx="86673" cy="86673"/>
            </a:xfrm>
            <a:prstGeom prst="ellipse">
              <a:avLst/>
            </a:prstGeom>
            <a:solidFill>
              <a:srgbClr val="D47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65" name="Oval 64">
              <a:extLst>
                <a:ext uri="{FF2B5EF4-FFF2-40B4-BE49-F238E27FC236}">
                  <a16:creationId xmlns:a16="http://schemas.microsoft.com/office/drawing/2014/main" id="{0A170CFE-219D-4229-B3DA-B5C840703324}"/>
                </a:ext>
              </a:extLst>
            </p:cNvPr>
            <p:cNvSpPr/>
            <p:nvPr/>
          </p:nvSpPr>
          <p:spPr>
            <a:xfrm>
              <a:off x="5078334" y="3006454"/>
              <a:ext cx="86673" cy="86673"/>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66" name="Oval 65">
              <a:extLst>
                <a:ext uri="{FF2B5EF4-FFF2-40B4-BE49-F238E27FC236}">
                  <a16:creationId xmlns:a16="http://schemas.microsoft.com/office/drawing/2014/main" id="{B503AC3C-8A9E-41C6-8B49-9F9EB8FDE402}"/>
                </a:ext>
              </a:extLst>
            </p:cNvPr>
            <p:cNvSpPr/>
            <p:nvPr/>
          </p:nvSpPr>
          <p:spPr>
            <a:xfrm>
              <a:off x="6219764" y="2677095"/>
              <a:ext cx="86673" cy="86673"/>
            </a:xfrm>
            <a:prstGeom prst="ellipse">
              <a:avLst/>
            </a:prstGeom>
            <a:solidFill>
              <a:srgbClr val="E64A0E"/>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67" name="Oval 66">
              <a:extLst>
                <a:ext uri="{FF2B5EF4-FFF2-40B4-BE49-F238E27FC236}">
                  <a16:creationId xmlns:a16="http://schemas.microsoft.com/office/drawing/2014/main" id="{F72EA9D0-B752-449E-AC5A-796110445BA9}"/>
                </a:ext>
              </a:extLst>
            </p:cNvPr>
            <p:cNvSpPr/>
            <p:nvPr/>
          </p:nvSpPr>
          <p:spPr>
            <a:xfrm>
              <a:off x="2765483" y="3770256"/>
              <a:ext cx="86673" cy="86673"/>
            </a:xfrm>
            <a:prstGeom prst="ellipse">
              <a:avLst/>
            </a:prstGeom>
            <a:solidFill>
              <a:srgbClr val="D47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68" name="Oval 67">
              <a:extLst>
                <a:ext uri="{FF2B5EF4-FFF2-40B4-BE49-F238E27FC236}">
                  <a16:creationId xmlns:a16="http://schemas.microsoft.com/office/drawing/2014/main" id="{587A32C3-DFEA-4C5A-BB67-F33E0B4FD930}"/>
                </a:ext>
              </a:extLst>
            </p:cNvPr>
            <p:cNvSpPr/>
            <p:nvPr/>
          </p:nvSpPr>
          <p:spPr>
            <a:xfrm>
              <a:off x="3920490" y="3287236"/>
              <a:ext cx="86673" cy="86673"/>
            </a:xfrm>
            <a:prstGeom prst="ellipse">
              <a:avLst/>
            </a:prstGeom>
            <a:solidFill>
              <a:srgbClr val="D47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69" name="Oval 68">
              <a:extLst>
                <a:ext uri="{FF2B5EF4-FFF2-40B4-BE49-F238E27FC236}">
                  <a16:creationId xmlns:a16="http://schemas.microsoft.com/office/drawing/2014/main" id="{42507B8B-D10F-4592-85A1-7EDFCA2232DC}"/>
                </a:ext>
              </a:extLst>
            </p:cNvPr>
            <p:cNvSpPr/>
            <p:nvPr/>
          </p:nvSpPr>
          <p:spPr>
            <a:xfrm>
              <a:off x="5078334" y="3012674"/>
              <a:ext cx="86673" cy="86673"/>
            </a:xfrm>
            <a:prstGeom prst="ellipse">
              <a:avLst/>
            </a:prstGeom>
            <a:solidFill>
              <a:srgbClr val="D47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0" name="Oval 69">
              <a:extLst>
                <a:ext uri="{FF2B5EF4-FFF2-40B4-BE49-F238E27FC236}">
                  <a16:creationId xmlns:a16="http://schemas.microsoft.com/office/drawing/2014/main" id="{460E8A32-61C4-406E-B90B-D5B717D860B6}"/>
                </a:ext>
              </a:extLst>
            </p:cNvPr>
            <p:cNvSpPr/>
            <p:nvPr/>
          </p:nvSpPr>
          <p:spPr>
            <a:xfrm>
              <a:off x="6216874" y="2941451"/>
              <a:ext cx="86673" cy="86673"/>
            </a:xfrm>
            <a:prstGeom prst="ellipse">
              <a:avLst/>
            </a:prstGeom>
            <a:solidFill>
              <a:srgbClr val="D47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1" name="Oval 70">
              <a:extLst>
                <a:ext uri="{FF2B5EF4-FFF2-40B4-BE49-F238E27FC236}">
                  <a16:creationId xmlns:a16="http://schemas.microsoft.com/office/drawing/2014/main" id="{6BCB510F-B7CF-4299-8238-CD17194B772B}"/>
                </a:ext>
              </a:extLst>
            </p:cNvPr>
            <p:cNvSpPr/>
            <p:nvPr/>
          </p:nvSpPr>
          <p:spPr>
            <a:xfrm>
              <a:off x="2765483" y="3942520"/>
              <a:ext cx="86673" cy="86673"/>
            </a:xfrm>
            <a:prstGeom prst="ellipse">
              <a:avLst/>
            </a:prstGeom>
            <a:solidFill>
              <a:srgbClr val="72B5C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2" name="Oval 71">
              <a:extLst>
                <a:ext uri="{FF2B5EF4-FFF2-40B4-BE49-F238E27FC236}">
                  <a16:creationId xmlns:a16="http://schemas.microsoft.com/office/drawing/2014/main" id="{9146618A-49B2-4364-A41D-C556A82FD3C1}"/>
                </a:ext>
              </a:extLst>
            </p:cNvPr>
            <p:cNvSpPr/>
            <p:nvPr/>
          </p:nvSpPr>
          <p:spPr>
            <a:xfrm>
              <a:off x="8514490" y="3566936"/>
              <a:ext cx="86673" cy="86673"/>
            </a:xfrm>
            <a:prstGeom prst="ellipse">
              <a:avLst/>
            </a:prstGeom>
            <a:solidFill>
              <a:srgbClr val="72B5C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3" name="Oval 72">
              <a:extLst>
                <a:ext uri="{FF2B5EF4-FFF2-40B4-BE49-F238E27FC236}">
                  <a16:creationId xmlns:a16="http://schemas.microsoft.com/office/drawing/2014/main" id="{35E669F2-45C3-4F92-9499-9A4FCFAC99FC}"/>
                </a:ext>
              </a:extLst>
            </p:cNvPr>
            <p:cNvSpPr/>
            <p:nvPr/>
          </p:nvSpPr>
          <p:spPr>
            <a:xfrm>
              <a:off x="2765483" y="4219372"/>
              <a:ext cx="86673" cy="86673"/>
            </a:xfrm>
            <a:prstGeom prst="ellipse">
              <a:avLst/>
            </a:prstGeom>
            <a:solidFill>
              <a:srgbClr val="82786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4" name="Oval 73">
              <a:extLst>
                <a:ext uri="{FF2B5EF4-FFF2-40B4-BE49-F238E27FC236}">
                  <a16:creationId xmlns:a16="http://schemas.microsoft.com/office/drawing/2014/main" id="{2FB9409B-6823-4D7E-B01C-EF6206035027}"/>
                </a:ext>
              </a:extLst>
            </p:cNvPr>
            <p:cNvSpPr/>
            <p:nvPr/>
          </p:nvSpPr>
          <p:spPr>
            <a:xfrm>
              <a:off x="3920488" y="3433731"/>
              <a:ext cx="86673" cy="86673"/>
            </a:xfrm>
            <a:prstGeom prst="ellipse">
              <a:avLst/>
            </a:prstGeom>
            <a:solidFill>
              <a:srgbClr val="82786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5" name="Oval 74">
              <a:extLst>
                <a:ext uri="{FF2B5EF4-FFF2-40B4-BE49-F238E27FC236}">
                  <a16:creationId xmlns:a16="http://schemas.microsoft.com/office/drawing/2014/main" id="{E4E8F39D-7BB4-413D-9BA6-CC85FEB9ADEB}"/>
                </a:ext>
              </a:extLst>
            </p:cNvPr>
            <p:cNvSpPr/>
            <p:nvPr/>
          </p:nvSpPr>
          <p:spPr>
            <a:xfrm>
              <a:off x="8509343" y="2574764"/>
              <a:ext cx="86673" cy="86673"/>
            </a:xfrm>
            <a:prstGeom prst="ellipse">
              <a:avLst/>
            </a:prstGeom>
            <a:solidFill>
              <a:srgbClr val="82786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6" name="Oval 75">
              <a:extLst>
                <a:ext uri="{FF2B5EF4-FFF2-40B4-BE49-F238E27FC236}">
                  <a16:creationId xmlns:a16="http://schemas.microsoft.com/office/drawing/2014/main" id="{D393586D-D8D2-497E-8A02-C2F1A0B6A66B}"/>
                </a:ext>
              </a:extLst>
            </p:cNvPr>
            <p:cNvSpPr/>
            <p:nvPr/>
          </p:nvSpPr>
          <p:spPr>
            <a:xfrm>
              <a:off x="2765483" y="4396109"/>
              <a:ext cx="86673" cy="86673"/>
            </a:xfrm>
            <a:prstGeom prst="ellipse">
              <a:avLst/>
            </a:prstGeom>
            <a:solidFill>
              <a:srgbClr val="EAAB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7" name="Oval 76">
              <a:extLst>
                <a:ext uri="{FF2B5EF4-FFF2-40B4-BE49-F238E27FC236}">
                  <a16:creationId xmlns:a16="http://schemas.microsoft.com/office/drawing/2014/main" id="{135CEFEC-AA70-45A0-841F-8024B8ACB0C2}"/>
                </a:ext>
              </a:extLst>
            </p:cNvPr>
            <p:cNvSpPr/>
            <p:nvPr/>
          </p:nvSpPr>
          <p:spPr>
            <a:xfrm>
              <a:off x="3920488" y="3714752"/>
              <a:ext cx="86673" cy="86673"/>
            </a:xfrm>
            <a:prstGeom prst="ellipse">
              <a:avLst/>
            </a:prstGeom>
            <a:solidFill>
              <a:srgbClr val="EAAB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8" name="Oval 77">
              <a:extLst>
                <a:ext uri="{FF2B5EF4-FFF2-40B4-BE49-F238E27FC236}">
                  <a16:creationId xmlns:a16="http://schemas.microsoft.com/office/drawing/2014/main" id="{32A64619-7415-44AC-AD17-41CD9FB47A45}"/>
                </a:ext>
              </a:extLst>
            </p:cNvPr>
            <p:cNvSpPr/>
            <p:nvPr/>
          </p:nvSpPr>
          <p:spPr>
            <a:xfrm>
              <a:off x="7376818" y="3019927"/>
              <a:ext cx="86673" cy="86673"/>
            </a:xfrm>
            <a:prstGeom prst="ellipse">
              <a:avLst/>
            </a:prstGeom>
            <a:solidFill>
              <a:srgbClr val="EAAB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88" name="Oval 87">
              <a:extLst>
                <a:ext uri="{FF2B5EF4-FFF2-40B4-BE49-F238E27FC236}">
                  <a16:creationId xmlns:a16="http://schemas.microsoft.com/office/drawing/2014/main" id="{893BE31A-BFDD-4279-95A3-74087C546973}"/>
                </a:ext>
              </a:extLst>
            </p:cNvPr>
            <p:cNvSpPr/>
            <p:nvPr/>
          </p:nvSpPr>
          <p:spPr>
            <a:xfrm>
              <a:off x="1812411" y="2759403"/>
              <a:ext cx="86673" cy="86673"/>
            </a:xfrm>
            <a:prstGeom prst="ellipse">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89" name="Oval 88">
              <a:extLst>
                <a:ext uri="{FF2B5EF4-FFF2-40B4-BE49-F238E27FC236}">
                  <a16:creationId xmlns:a16="http://schemas.microsoft.com/office/drawing/2014/main" id="{67BA9BDE-E663-4CEC-B108-D44AFDA8F6A3}"/>
                </a:ext>
              </a:extLst>
            </p:cNvPr>
            <p:cNvSpPr/>
            <p:nvPr/>
          </p:nvSpPr>
          <p:spPr>
            <a:xfrm>
              <a:off x="1812411" y="2759403"/>
              <a:ext cx="86673" cy="86673"/>
            </a:xfrm>
            <a:prstGeom prst="ellipse">
              <a:avLst/>
            </a:prstGeom>
            <a:solidFill>
              <a:srgbClr val="007C9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0" name="Oval 89">
              <a:extLst>
                <a:ext uri="{FF2B5EF4-FFF2-40B4-BE49-F238E27FC236}">
                  <a16:creationId xmlns:a16="http://schemas.microsoft.com/office/drawing/2014/main" id="{10CE13F2-75C7-434C-9C39-9EF997684904}"/>
                </a:ext>
              </a:extLst>
            </p:cNvPr>
            <p:cNvSpPr/>
            <p:nvPr/>
          </p:nvSpPr>
          <p:spPr>
            <a:xfrm>
              <a:off x="1812411" y="2759403"/>
              <a:ext cx="86673" cy="86673"/>
            </a:xfrm>
            <a:prstGeom prst="ellipse">
              <a:avLst/>
            </a:prstGeom>
            <a:solidFill>
              <a:srgbClr val="739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1" name="Oval 90">
              <a:extLst>
                <a:ext uri="{FF2B5EF4-FFF2-40B4-BE49-F238E27FC236}">
                  <a16:creationId xmlns:a16="http://schemas.microsoft.com/office/drawing/2014/main" id="{219C70CF-7E99-48F0-B63E-C750E36373B0}"/>
                </a:ext>
              </a:extLst>
            </p:cNvPr>
            <p:cNvSpPr/>
            <p:nvPr/>
          </p:nvSpPr>
          <p:spPr>
            <a:xfrm>
              <a:off x="1812411" y="2759403"/>
              <a:ext cx="86673" cy="86673"/>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2" name="Oval 91">
              <a:extLst>
                <a:ext uri="{FF2B5EF4-FFF2-40B4-BE49-F238E27FC236}">
                  <a16:creationId xmlns:a16="http://schemas.microsoft.com/office/drawing/2014/main" id="{7C5390A5-E47C-493A-8A13-ED3B2F740F12}"/>
                </a:ext>
              </a:extLst>
            </p:cNvPr>
            <p:cNvSpPr/>
            <p:nvPr/>
          </p:nvSpPr>
          <p:spPr>
            <a:xfrm>
              <a:off x="1812411" y="2759403"/>
              <a:ext cx="86673" cy="86673"/>
            </a:xfrm>
            <a:prstGeom prst="ellipse">
              <a:avLst/>
            </a:prstGeom>
            <a:solidFill>
              <a:srgbClr val="D47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3" name="Oval 92">
              <a:extLst>
                <a:ext uri="{FF2B5EF4-FFF2-40B4-BE49-F238E27FC236}">
                  <a16:creationId xmlns:a16="http://schemas.microsoft.com/office/drawing/2014/main" id="{BD49B2BA-6555-4F5D-AA6F-C86136AF8909}"/>
                </a:ext>
              </a:extLst>
            </p:cNvPr>
            <p:cNvSpPr/>
            <p:nvPr/>
          </p:nvSpPr>
          <p:spPr>
            <a:xfrm>
              <a:off x="1812411" y="2759403"/>
              <a:ext cx="86673" cy="86673"/>
            </a:xfrm>
            <a:prstGeom prst="ellipse">
              <a:avLst/>
            </a:prstGeom>
            <a:solidFill>
              <a:srgbClr val="72B5C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4" name="Oval 93">
              <a:extLst>
                <a:ext uri="{FF2B5EF4-FFF2-40B4-BE49-F238E27FC236}">
                  <a16:creationId xmlns:a16="http://schemas.microsoft.com/office/drawing/2014/main" id="{53E60510-7FF4-44B3-8E3F-F3C546C66D3D}"/>
                </a:ext>
              </a:extLst>
            </p:cNvPr>
            <p:cNvSpPr/>
            <p:nvPr/>
          </p:nvSpPr>
          <p:spPr>
            <a:xfrm>
              <a:off x="1812411" y="2759403"/>
              <a:ext cx="86673" cy="86673"/>
            </a:xfrm>
            <a:prstGeom prst="ellipse">
              <a:avLst/>
            </a:prstGeom>
            <a:solidFill>
              <a:srgbClr val="82786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5" name="Oval 94">
              <a:extLst>
                <a:ext uri="{FF2B5EF4-FFF2-40B4-BE49-F238E27FC236}">
                  <a16:creationId xmlns:a16="http://schemas.microsoft.com/office/drawing/2014/main" id="{CC14AD51-A624-46F5-83B9-FC961C31ECF3}"/>
                </a:ext>
              </a:extLst>
            </p:cNvPr>
            <p:cNvSpPr/>
            <p:nvPr/>
          </p:nvSpPr>
          <p:spPr>
            <a:xfrm>
              <a:off x="1812411" y="2759403"/>
              <a:ext cx="86673" cy="86673"/>
            </a:xfrm>
            <a:prstGeom prst="ellipse">
              <a:avLst/>
            </a:prstGeom>
            <a:solidFill>
              <a:srgbClr val="EAAB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2" name="TextBox 21">
              <a:extLst>
                <a:ext uri="{FF2B5EF4-FFF2-40B4-BE49-F238E27FC236}">
                  <a16:creationId xmlns:a16="http://schemas.microsoft.com/office/drawing/2014/main" id="{FC535C3E-2097-44DC-B545-709E67000B32}"/>
                </a:ext>
              </a:extLst>
            </p:cNvPr>
            <p:cNvSpPr txBox="1"/>
            <p:nvPr/>
          </p:nvSpPr>
          <p:spPr>
            <a:xfrm>
              <a:off x="3626441" y="5802538"/>
              <a:ext cx="3158499" cy="335615"/>
            </a:xfrm>
            <a:prstGeom prst="rect">
              <a:avLst/>
            </a:prstGeom>
            <a:noFill/>
          </p:spPr>
          <p:txBody>
            <a:bodyPr wrap="square" rtlCol="0">
              <a:spAutoFit/>
            </a:bodyPr>
            <a:lstStyle/>
            <a:p>
              <a:pPr algn="ctr"/>
              <a:r>
                <a:rPr lang="fr-CH" sz="1600" b="0" i="0" strike="noStrike" cap="none" spc="0" baseline="0">
                  <a:solidFill>
                    <a:srgbClr val="001965"/>
                  </a:solidFill>
                  <a:effectLst/>
                  <a:latin typeface="Apis For Office"/>
                  <a:ea typeface="Apis For Office"/>
                  <a:cs typeface="Apis For Office"/>
                </a:rPr>
                <a:t>Années après l’intervention</a:t>
              </a:r>
            </a:p>
          </p:txBody>
        </p:sp>
        <p:sp>
          <p:nvSpPr>
            <p:cNvPr id="96" name="TextBox 95">
              <a:extLst>
                <a:ext uri="{FF2B5EF4-FFF2-40B4-BE49-F238E27FC236}">
                  <a16:creationId xmlns:a16="http://schemas.microsoft.com/office/drawing/2014/main" id="{7897FBBC-5221-4A32-A6E3-A0DA263F6938}"/>
                </a:ext>
              </a:extLst>
            </p:cNvPr>
            <p:cNvSpPr txBox="1"/>
            <p:nvPr/>
          </p:nvSpPr>
          <p:spPr>
            <a:xfrm rot="16200000">
              <a:off x="-808076" y="3139152"/>
              <a:ext cx="3158498" cy="579699"/>
            </a:xfrm>
            <a:prstGeom prst="rect">
              <a:avLst/>
            </a:prstGeom>
            <a:noFill/>
          </p:spPr>
          <p:txBody>
            <a:bodyPr wrap="square" rtlCol="0">
              <a:spAutoFit/>
            </a:bodyPr>
            <a:lstStyle/>
            <a:p>
              <a:pPr algn="ctr"/>
              <a:r>
                <a:rPr lang="fr-CH" sz="1600" b="0" i="0" strike="noStrike" cap="none" spc="0" baseline="0">
                  <a:solidFill>
                    <a:srgbClr val="001965"/>
                  </a:solidFill>
                  <a:effectLst/>
                  <a:latin typeface="Apis For Office"/>
                  <a:ea typeface="Apis For Office"/>
                  <a:cs typeface="Apis For Office"/>
                </a:rPr>
                <a:t>Variation moyenne du poids (%)</a:t>
              </a:r>
            </a:p>
          </p:txBody>
        </p:sp>
        <p:sp>
          <p:nvSpPr>
            <p:cNvPr id="97" name="TextBox 96">
              <a:extLst>
                <a:ext uri="{FF2B5EF4-FFF2-40B4-BE49-F238E27FC236}">
                  <a16:creationId xmlns:a16="http://schemas.microsoft.com/office/drawing/2014/main" id="{6AFAF89E-C8F8-49F6-8FD7-20DF37E1C4E6}"/>
                </a:ext>
              </a:extLst>
            </p:cNvPr>
            <p:cNvSpPr txBox="1"/>
            <p:nvPr/>
          </p:nvSpPr>
          <p:spPr>
            <a:xfrm>
              <a:off x="1117968" y="5456773"/>
              <a:ext cx="1473067" cy="518678"/>
            </a:xfrm>
            <a:prstGeom prst="rect">
              <a:avLst/>
            </a:prstGeom>
            <a:noFill/>
          </p:spPr>
          <p:txBody>
            <a:bodyPr wrap="square" rtlCol="0">
              <a:spAutoFit/>
            </a:bodyPr>
            <a:lstStyle/>
            <a:p>
              <a:pPr algn="ctr"/>
              <a:r>
                <a:rPr lang="fr-CH" sz="1400" b="0" i="0" strike="noStrike" cap="none" spc="0" baseline="0">
                  <a:solidFill>
                    <a:srgbClr val="001965"/>
                  </a:solidFill>
                  <a:effectLst/>
                  <a:latin typeface="Apis For Office"/>
                  <a:ea typeface="Apis For Office"/>
                  <a:cs typeface="Apis For Office"/>
                </a:rPr>
                <a:t>Avant </a:t>
              </a:r>
              <a:br>
                <a:rPr sz="1400"/>
              </a:br>
              <a:r>
                <a:rPr lang="fr-CH" sz="1400" b="0" i="0" strike="noStrike" cap="none" spc="0" baseline="0">
                  <a:solidFill>
                    <a:srgbClr val="001965"/>
                  </a:solidFill>
                  <a:effectLst/>
                  <a:latin typeface="Apis For Office"/>
                  <a:ea typeface="Apis For Office"/>
                  <a:cs typeface="Apis For Office"/>
                </a:rPr>
                <a:t>traitement</a:t>
              </a:r>
            </a:p>
          </p:txBody>
        </p:sp>
        <p:sp>
          <p:nvSpPr>
            <p:cNvPr id="98" name="TextBox 97">
              <a:extLst>
                <a:ext uri="{FF2B5EF4-FFF2-40B4-BE49-F238E27FC236}">
                  <a16:creationId xmlns:a16="http://schemas.microsoft.com/office/drawing/2014/main" id="{9154DBBF-5616-4951-8DE7-2C0C7CFFB605}"/>
                </a:ext>
              </a:extLst>
            </p:cNvPr>
            <p:cNvSpPr txBox="1"/>
            <p:nvPr/>
          </p:nvSpPr>
          <p:spPr>
            <a:xfrm>
              <a:off x="2084295" y="5456773"/>
              <a:ext cx="1473067" cy="518678"/>
            </a:xfrm>
            <a:prstGeom prst="rect">
              <a:avLst/>
            </a:prstGeom>
            <a:noFill/>
          </p:spPr>
          <p:txBody>
            <a:bodyPr wrap="square" rtlCol="0">
              <a:spAutoFit/>
            </a:bodyPr>
            <a:lstStyle/>
            <a:p>
              <a:pPr algn="ctr"/>
              <a:r>
                <a:rPr lang="fr-CH" sz="1400" b="0" i="0" strike="noStrike" cap="none" spc="0" baseline="0">
                  <a:solidFill>
                    <a:srgbClr val="001965"/>
                  </a:solidFill>
                  <a:effectLst/>
                  <a:latin typeface="Apis For Office"/>
                  <a:ea typeface="Apis For Office"/>
                  <a:cs typeface="Apis For Office"/>
                </a:rPr>
                <a:t>Après </a:t>
              </a:r>
              <a:br>
                <a:rPr sz="1400"/>
              </a:br>
              <a:r>
                <a:rPr lang="fr-CH" sz="1400" b="0" i="0" strike="noStrike" cap="none" spc="0" baseline="0">
                  <a:solidFill>
                    <a:srgbClr val="001965"/>
                  </a:solidFill>
                  <a:effectLst/>
                  <a:latin typeface="Apis For Office"/>
                  <a:ea typeface="Apis For Office"/>
                  <a:cs typeface="Apis For Office"/>
                </a:rPr>
                <a:t>traitement</a:t>
              </a:r>
            </a:p>
          </p:txBody>
        </p:sp>
        <p:sp>
          <p:nvSpPr>
            <p:cNvPr id="99" name="TextBox 98">
              <a:extLst>
                <a:ext uri="{FF2B5EF4-FFF2-40B4-BE49-F238E27FC236}">
                  <a16:creationId xmlns:a16="http://schemas.microsoft.com/office/drawing/2014/main" id="{2EE063AB-F249-4711-9F78-40C08776B0F3}"/>
                </a:ext>
              </a:extLst>
            </p:cNvPr>
            <p:cNvSpPr txBox="1"/>
            <p:nvPr/>
          </p:nvSpPr>
          <p:spPr>
            <a:xfrm>
              <a:off x="3586301" y="5474244"/>
              <a:ext cx="772303" cy="335615"/>
            </a:xfrm>
            <a:prstGeom prst="rect">
              <a:avLst/>
            </a:prstGeom>
            <a:noFill/>
          </p:spPr>
          <p:txBody>
            <a:bodyPr wrap="square" rtlCol="0">
              <a:spAutoFit/>
            </a:bodyPr>
            <a:lstStyle/>
            <a:p>
              <a:pPr algn="ctr"/>
              <a:r>
                <a:rPr lang="fr-CH" sz="1600" b="0" i="0" strike="noStrike" cap="none" spc="0" baseline="0">
                  <a:solidFill>
                    <a:srgbClr val="001965"/>
                  </a:solidFill>
                  <a:effectLst/>
                  <a:latin typeface="Apis For Office"/>
                  <a:ea typeface="Apis For Office"/>
                  <a:cs typeface="Apis For Office"/>
                </a:rPr>
                <a:t>1</a:t>
              </a:r>
            </a:p>
          </p:txBody>
        </p:sp>
        <p:sp>
          <p:nvSpPr>
            <p:cNvPr id="100" name="TextBox 99">
              <a:extLst>
                <a:ext uri="{FF2B5EF4-FFF2-40B4-BE49-F238E27FC236}">
                  <a16:creationId xmlns:a16="http://schemas.microsoft.com/office/drawing/2014/main" id="{26B0CE90-A6BD-48B1-A87D-C99D7A9760C4}"/>
                </a:ext>
              </a:extLst>
            </p:cNvPr>
            <p:cNvSpPr txBox="1"/>
            <p:nvPr/>
          </p:nvSpPr>
          <p:spPr>
            <a:xfrm>
              <a:off x="4735664" y="5474244"/>
              <a:ext cx="772303" cy="335615"/>
            </a:xfrm>
            <a:prstGeom prst="rect">
              <a:avLst/>
            </a:prstGeom>
            <a:noFill/>
          </p:spPr>
          <p:txBody>
            <a:bodyPr wrap="square" rtlCol="0">
              <a:spAutoFit/>
            </a:bodyPr>
            <a:lstStyle/>
            <a:p>
              <a:pPr algn="ctr"/>
              <a:r>
                <a:rPr lang="fr-CH" sz="1600" b="0" i="0" strike="noStrike" cap="none" spc="0" baseline="0">
                  <a:solidFill>
                    <a:srgbClr val="001965"/>
                  </a:solidFill>
                  <a:effectLst/>
                  <a:latin typeface="Apis For Office"/>
                  <a:ea typeface="Apis For Office"/>
                  <a:cs typeface="Apis For Office"/>
                </a:rPr>
                <a:t>2</a:t>
              </a:r>
            </a:p>
          </p:txBody>
        </p:sp>
        <p:sp>
          <p:nvSpPr>
            <p:cNvPr id="101" name="TextBox 100">
              <a:extLst>
                <a:ext uri="{FF2B5EF4-FFF2-40B4-BE49-F238E27FC236}">
                  <a16:creationId xmlns:a16="http://schemas.microsoft.com/office/drawing/2014/main" id="{E7C9ED5B-171B-458F-A7C0-7148B7D1864E}"/>
                </a:ext>
              </a:extLst>
            </p:cNvPr>
            <p:cNvSpPr txBox="1"/>
            <p:nvPr/>
          </p:nvSpPr>
          <p:spPr>
            <a:xfrm>
              <a:off x="5885026" y="5474244"/>
              <a:ext cx="772303" cy="335615"/>
            </a:xfrm>
            <a:prstGeom prst="rect">
              <a:avLst/>
            </a:prstGeom>
            <a:noFill/>
          </p:spPr>
          <p:txBody>
            <a:bodyPr wrap="square" rtlCol="0">
              <a:spAutoFit/>
            </a:bodyPr>
            <a:lstStyle/>
            <a:p>
              <a:pPr algn="ctr"/>
              <a:r>
                <a:rPr lang="fr-CH" sz="1600" b="0" i="0" strike="noStrike" cap="none" spc="0" baseline="0">
                  <a:solidFill>
                    <a:srgbClr val="001965"/>
                  </a:solidFill>
                  <a:effectLst/>
                  <a:latin typeface="Apis For Office"/>
                  <a:ea typeface="Apis For Office"/>
                  <a:cs typeface="Apis For Office"/>
                </a:rPr>
                <a:t>3</a:t>
              </a:r>
            </a:p>
          </p:txBody>
        </p:sp>
        <p:sp>
          <p:nvSpPr>
            <p:cNvPr id="102" name="TextBox 101">
              <a:extLst>
                <a:ext uri="{FF2B5EF4-FFF2-40B4-BE49-F238E27FC236}">
                  <a16:creationId xmlns:a16="http://schemas.microsoft.com/office/drawing/2014/main" id="{46626BDD-8B98-49A6-95B4-B67D4724EAEC}"/>
                </a:ext>
              </a:extLst>
            </p:cNvPr>
            <p:cNvSpPr txBox="1"/>
            <p:nvPr/>
          </p:nvSpPr>
          <p:spPr>
            <a:xfrm>
              <a:off x="7034388" y="5474244"/>
              <a:ext cx="772303" cy="335615"/>
            </a:xfrm>
            <a:prstGeom prst="rect">
              <a:avLst/>
            </a:prstGeom>
            <a:noFill/>
          </p:spPr>
          <p:txBody>
            <a:bodyPr wrap="square" rtlCol="0">
              <a:spAutoFit/>
            </a:bodyPr>
            <a:lstStyle/>
            <a:p>
              <a:pPr algn="ctr"/>
              <a:r>
                <a:rPr lang="fr-CH" sz="1600" b="0" i="0" strike="noStrike" cap="none" spc="0" baseline="0">
                  <a:solidFill>
                    <a:srgbClr val="001965"/>
                  </a:solidFill>
                  <a:effectLst/>
                  <a:latin typeface="Apis For Office"/>
                  <a:ea typeface="Apis For Office"/>
                  <a:cs typeface="Apis For Office"/>
                </a:rPr>
                <a:t>4</a:t>
              </a:r>
            </a:p>
          </p:txBody>
        </p:sp>
        <p:sp>
          <p:nvSpPr>
            <p:cNvPr id="103" name="TextBox 102">
              <a:extLst>
                <a:ext uri="{FF2B5EF4-FFF2-40B4-BE49-F238E27FC236}">
                  <a16:creationId xmlns:a16="http://schemas.microsoft.com/office/drawing/2014/main" id="{96E065DC-184A-4F4D-8D86-9E1CAFCBF7C7}"/>
                </a:ext>
              </a:extLst>
            </p:cNvPr>
            <p:cNvSpPr txBox="1"/>
            <p:nvPr/>
          </p:nvSpPr>
          <p:spPr>
            <a:xfrm>
              <a:off x="8183755" y="5474244"/>
              <a:ext cx="772303" cy="335615"/>
            </a:xfrm>
            <a:prstGeom prst="rect">
              <a:avLst/>
            </a:prstGeom>
            <a:noFill/>
          </p:spPr>
          <p:txBody>
            <a:bodyPr wrap="square" rtlCol="0">
              <a:spAutoFit/>
            </a:bodyPr>
            <a:lstStyle/>
            <a:p>
              <a:pPr algn="ctr"/>
              <a:r>
                <a:rPr lang="fr-CH" sz="1600" b="0" i="0" strike="noStrike" cap="none" spc="0" baseline="0">
                  <a:solidFill>
                    <a:srgbClr val="001965"/>
                  </a:solidFill>
                  <a:effectLst/>
                  <a:latin typeface="Apis For Office"/>
                  <a:ea typeface="Apis For Office"/>
                  <a:cs typeface="Apis For Office"/>
                </a:rPr>
                <a:t>5</a:t>
              </a:r>
            </a:p>
          </p:txBody>
        </p:sp>
        <p:sp>
          <p:nvSpPr>
            <p:cNvPr id="105" name="TextBox 104">
              <a:extLst>
                <a:ext uri="{FF2B5EF4-FFF2-40B4-BE49-F238E27FC236}">
                  <a16:creationId xmlns:a16="http://schemas.microsoft.com/office/drawing/2014/main" id="{0455151A-E4AF-4DD2-A6FC-CBDB86966946}"/>
                </a:ext>
              </a:extLst>
            </p:cNvPr>
            <p:cNvSpPr txBox="1"/>
            <p:nvPr/>
          </p:nvSpPr>
          <p:spPr>
            <a:xfrm>
              <a:off x="631404" y="4579156"/>
              <a:ext cx="772303" cy="335615"/>
            </a:xfrm>
            <a:prstGeom prst="rect">
              <a:avLst/>
            </a:prstGeom>
            <a:noFill/>
          </p:spPr>
          <p:txBody>
            <a:bodyPr wrap="square" rtlCol="0">
              <a:spAutoFit/>
            </a:bodyPr>
            <a:lstStyle/>
            <a:p>
              <a:pPr algn="r"/>
              <a:r>
                <a:rPr lang="fr-CH" sz="1600" b="0" i="0" strike="noStrike" cap="none" spc="0" baseline="0">
                  <a:solidFill>
                    <a:srgbClr val="001965"/>
                  </a:solidFill>
                  <a:effectLst/>
                  <a:latin typeface="Apis For Office"/>
                  <a:ea typeface="Apis For Office"/>
                  <a:cs typeface="Apis For Office"/>
                </a:rPr>
                <a:t>80</a:t>
              </a:r>
            </a:p>
          </p:txBody>
        </p:sp>
        <p:sp>
          <p:nvSpPr>
            <p:cNvPr id="106" name="TextBox 105">
              <a:extLst>
                <a:ext uri="{FF2B5EF4-FFF2-40B4-BE49-F238E27FC236}">
                  <a16:creationId xmlns:a16="http://schemas.microsoft.com/office/drawing/2014/main" id="{0B644360-674C-464B-9AA2-4905130EFF16}"/>
                </a:ext>
              </a:extLst>
            </p:cNvPr>
            <p:cNvSpPr txBox="1"/>
            <p:nvPr/>
          </p:nvSpPr>
          <p:spPr>
            <a:xfrm>
              <a:off x="631404" y="3607606"/>
              <a:ext cx="772303" cy="335615"/>
            </a:xfrm>
            <a:prstGeom prst="rect">
              <a:avLst/>
            </a:prstGeom>
            <a:noFill/>
          </p:spPr>
          <p:txBody>
            <a:bodyPr wrap="square" rtlCol="0">
              <a:spAutoFit/>
            </a:bodyPr>
            <a:lstStyle/>
            <a:p>
              <a:pPr algn="r"/>
              <a:r>
                <a:rPr lang="fr-CH" sz="1600" b="0" i="0" strike="noStrike" cap="none" spc="0" baseline="0">
                  <a:solidFill>
                    <a:srgbClr val="001965"/>
                  </a:solidFill>
                  <a:effectLst/>
                  <a:latin typeface="Apis For Office"/>
                  <a:ea typeface="Apis For Office"/>
                  <a:cs typeface="Apis For Office"/>
                </a:rPr>
                <a:t>90</a:t>
              </a:r>
            </a:p>
          </p:txBody>
        </p:sp>
        <p:sp>
          <p:nvSpPr>
            <p:cNvPr id="107" name="TextBox 106">
              <a:extLst>
                <a:ext uri="{FF2B5EF4-FFF2-40B4-BE49-F238E27FC236}">
                  <a16:creationId xmlns:a16="http://schemas.microsoft.com/office/drawing/2014/main" id="{2EFFAAA3-6F3F-42CA-A34A-92550B7A08E4}"/>
                </a:ext>
              </a:extLst>
            </p:cNvPr>
            <p:cNvSpPr txBox="1"/>
            <p:nvPr/>
          </p:nvSpPr>
          <p:spPr>
            <a:xfrm>
              <a:off x="631404" y="2636055"/>
              <a:ext cx="772303" cy="335615"/>
            </a:xfrm>
            <a:prstGeom prst="rect">
              <a:avLst/>
            </a:prstGeom>
            <a:noFill/>
          </p:spPr>
          <p:txBody>
            <a:bodyPr wrap="square" rtlCol="0">
              <a:spAutoFit/>
            </a:bodyPr>
            <a:lstStyle/>
            <a:p>
              <a:pPr algn="r"/>
              <a:r>
                <a:rPr lang="fr-CH" sz="1600" b="0" i="0" strike="noStrike" cap="none" spc="0" baseline="0">
                  <a:solidFill>
                    <a:srgbClr val="001965"/>
                  </a:solidFill>
                  <a:effectLst/>
                  <a:latin typeface="Apis For Office"/>
                  <a:ea typeface="Apis For Office"/>
                  <a:cs typeface="Apis For Office"/>
                </a:rPr>
                <a:t>100</a:t>
              </a:r>
            </a:p>
          </p:txBody>
        </p:sp>
        <p:sp>
          <p:nvSpPr>
            <p:cNvPr id="108" name="TextBox 107">
              <a:extLst>
                <a:ext uri="{FF2B5EF4-FFF2-40B4-BE49-F238E27FC236}">
                  <a16:creationId xmlns:a16="http://schemas.microsoft.com/office/drawing/2014/main" id="{A2BF8F74-E9D7-48B6-AA30-2A301A112022}"/>
                </a:ext>
              </a:extLst>
            </p:cNvPr>
            <p:cNvSpPr txBox="1"/>
            <p:nvPr/>
          </p:nvSpPr>
          <p:spPr>
            <a:xfrm>
              <a:off x="631404" y="1664505"/>
              <a:ext cx="772303" cy="335615"/>
            </a:xfrm>
            <a:prstGeom prst="rect">
              <a:avLst/>
            </a:prstGeom>
            <a:noFill/>
          </p:spPr>
          <p:txBody>
            <a:bodyPr wrap="square" rtlCol="0">
              <a:spAutoFit/>
            </a:bodyPr>
            <a:lstStyle/>
            <a:p>
              <a:pPr algn="r"/>
              <a:r>
                <a:rPr lang="fr-CH" sz="1600" b="0" i="0" strike="noStrike" cap="none" spc="0" baseline="0">
                  <a:solidFill>
                    <a:srgbClr val="001965"/>
                  </a:solidFill>
                  <a:effectLst/>
                  <a:latin typeface="Apis For Office"/>
                  <a:ea typeface="Apis For Office"/>
                  <a:cs typeface="Apis For Office"/>
                </a:rPr>
                <a:t>110</a:t>
              </a:r>
            </a:p>
          </p:txBody>
        </p:sp>
      </p:grpSp>
      <p:grpSp>
        <p:nvGrpSpPr>
          <p:cNvPr id="5" name="Group 4">
            <a:extLst>
              <a:ext uri="{FF2B5EF4-FFF2-40B4-BE49-F238E27FC236}">
                <a16:creationId xmlns:a16="http://schemas.microsoft.com/office/drawing/2014/main" id="{0FFBB817-80B0-483E-9524-7F95AEC32A04}"/>
              </a:ext>
            </a:extLst>
          </p:cNvPr>
          <p:cNvGrpSpPr/>
          <p:nvPr/>
        </p:nvGrpSpPr>
        <p:grpSpPr>
          <a:xfrm>
            <a:off x="9148426" y="2638322"/>
            <a:ext cx="3043575" cy="2335215"/>
            <a:chOff x="6704154" y="1978741"/>
            <a:chExt cx="2282681" cy="1751411"/>
          </a:xfrm>
        </p:grpSpPr>
        <p:sp>
          <p:nvSpPr>
            <p:cNvPr id="110" name="Oval 109">
              <a:extLst>
                <a:ext uri="{FF2B5EF4-FFF2-40B4-BE49-F238E27FC236}">
                  <a16:creationId xmlns:a16="http://schemas.microsoft.com/office/drawing/2014/main" id="{458786DA-A44A-401B-ADFC-1E38ECD2BDA9}"/>
                </a:ext>
              </a:extLst>
            </p:cNvPr>
            <p:cNvSpPr/>
            <p:nvPr/>
          </p:nvSpPr>
          <p:spPr>
            <a:xfrm>
              <a:off x="6708014" y="2053296"/>
              <a:ext cx="106425" cy="106425"/>
            </a:xfrm>
            <a:prstGeom prst="ellipse">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11" name="Oval 110">
              <a:extLst>
                <a:ext uri="{FF2B5EF4-FFF2-40B4-BE49-F238E27FC236}">
                  <a16:creationId xmlns:a16="http://schemas.microsoft.com/office/drawing/2014/main" id="{69B0741E-89E7-49DB-AD83-3E81EA6DEAB4}"/>
                </a:ext>
              </a:extLst>
            </p:cNvPr>
            <p:cNvSpPr/>
            <p:nvPr/>
          </p:nvSpPr>
          <p:spPr>
            <a:xfrm>
              <a:off x="6709074" y="2273453"/>
              <a:ext cx="106425" cy="106425"/>
            </a:xfrm>
            <a:prstGeom prst="ellipse">
              <a:avLst/>
            </a:prstGeom>
            <a:solidFill>
              <a:srgbClr val="007C9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12" name="Oval 111">
              <a:extLst>
                <a:ext uri="{FF2B5EF4-FFF2-40B4-BE49-F238E27FC236}">
                  <a16:creationId xmlns:a16="http://schemas.microsoft.com/office/drawing/2014/main" id="{8A6BD7E2-C710-49D3-AC71-680AB6EA6B0D}"/>
                </a:ext>
              </a:extLst>
            </p:cNvPr>
            <p:cNvSpPr/>
            <p:nvPr/>
          </p:nvSpPr>
          <p:spPr>
            <a:xfrm>
              <a:off x="6708014" y="2493610"/>
              <a:ext cx="106425" cy="106425"/>
            </a:xfrm>
            <a:prstGeom prst="ellipse">
              <a:avLst/>
            </a:prstGeom>
            <a:solidFill>
              <a:srgbClr val="739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13" name="Oval 112">
              <a:extLst>
                <a:ext uri="{FF2B5EF4-FFF2-40B4-BE49-F238E27FC236}">
                  <a16:creationId xmlns:a16="http://schemas.microsoft.com/office/drawing/2014/main" id="{FC08B8F4-D2EF-4F18-82E9-1AD81E1992E5}"/>
                </a:ext>
              </a:extLst>
            </p:cNvPr>
            <p:cNvSpPr/>
            <p:nvPr/>
          </p:nvSpPr>
          <p:spPr>
            <a:xfrm>
              <a:off x="6704154" y="2713767"/>
              <a:ext cx="106425" cy="106425"/>
            </a:xfrm>
            <a:prstGeom prst="ellipse">
              <a:avLst/>
            </a:prstGeom>
            <a:solidFill>
              <a:srgbClr val="E64A0E"/>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14" name="Oval 113">
              <a:extLst>
                <a:ext uri="{FF2B5EF4-FFF2-40B4-BE49-F238E27FC236}">
                  <a16:creationId xmlns:a16="http://schemas.microsoft.com/office/drawing/2014/main" id="{9EA11D56-3FDC-4B9A-9137-23F23D040B25}"/>
                </a:ext>
              </a:extLst>
            </p:cNvPr>
            <p:cNvSpPr/>
            <p:nvPr/>
          </p:nvSpPr>
          <p:spPr>
            <a:xfrm>
              <a:off x="6704154" y="2933924"/>
              <a:ext cx="106425" cy="106425"/>
            </a:xfrm>
            <a:prstGeom prst="ellipse">
              <a:avLst/>
            </a:prstGeom>
            <a:solidFill>
              <a:srgbClr val="D476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15" name="Oval 114">
              <a:extLst>
                <a:ext uri="{FF2B5EF4-FFF2-40B4-BE49-F238E27FC236}">
                  <a16:creationId xmlns:a16="http://schemas.microsoft.com/office/drawing/2014/main" id="{D1F15A43-463B-4603-A447-CDE9B4431AD9}"/>
                </a:ext>
              </a:extLst>
            </p:cNvPr>
            <p:cNvSpPr/>
            <p:nvPr/>
          </p:nvSpPr>
          <p:spPr>
            <a:xfrm>
              <a:off x="6704154" y="3154081"/>
              <a:ext cx="106425" cy="106425"/>
            </a:xfrm>
            <a:prstGeom prst="ellipse">
              <a:avLst/>
            </a:prstGeom>
            <a:solidFill>
              <a:srgbClr val="72B5C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16" name="Oval 115">
              <a:extLst>
                <a:ext uri="{FF2B5EF4-FFF2-40B4-BE49-F238E27FC236}">
                  <a16:creationId xmlns:a16="http://schemas.microsoft.com/office/drawing/2014/main" id="{ABD3030C-9F0D-4B44-B279-36B5B7F3361D}"/>
                </a:ext>
              </a:extLst>
            </p:cNvPr>
            <p:cNvSpPr/>
            <p:nvPr/>
          </p:nvSpPr>
          <p:spPr>
            <a:xfrm>
              <a:off x="6704154" y="3374238"/>
              <a:ext cx="106425" cy="106425"/>
            </a:xfrm>
            <a:prstGeom prst="ellipse">
              <a:avLst/>
            </a:prstGeom>
            <a:solidFill>
              <a:srgbClr val="82786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17" name="Oval 116">
              <a:extLst>
                <a:ext uri="{FF2B5EF4-FFF2-40B4-BE49-F238E27FC236}">
                  <a16:creationId xmlns:a16="http://schemas.microsoft.com/office/drawing/2014/main" id="{316C33F2-F676-40D7-8A27-A5A89F020440}"/>
                </a:ext>
              </a:extLst>
            </p:cNvPr>
            <p:cNvSpPr/>
            <p:nvPr/>
          </p:nvSpPr>
          <p:spPr>
            <a:xfrm>
              <a:off x="6704154" y="3594395"/>
              <a:ext cx="106425" cy="106425"/>
            </a:xfrm>
            <a:prstGeom prst="ellipse">
              <a:avLst/>
            </a:prstGeom>
            <a:solidFill>
              <a:srgbClr val="EAAB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89">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18" name="TextBox 117">
              <a:extLst>
                <a:ext uri="{FF2B5EF4-FFF2-40B4-BE49-F238E27FC236}">
                  <a16:creationId xmlns:a16="http://schemas.microsoft.com/office/drawing/2014/main" id="{8E9949D1-9AF6-42D9-A555-6CDF548B2B5B}"/>
                </a:ext>
              </a:extLst>
            </p:cNvPr>
            <p:cNvSpPr txBox="1"/>
            <p:nvPr/>
          </p:nvSpPr>
          <p:spPr>
            <a:xfrm>
              <a:off x="6908784" y="1978741"/>
              <a:ext cx="1679055" cy="221163"/>
            </a:xfrm>
            <a:prstGeom prst="rect">
              <a:avLst/>
            </a:prstGeom>
            <a:noFill/>
          </p:spPr>
          <p:txBody>
            <a:bodyPr wrap="square" rtlCol="0">
              <a:spAutoFit/>
            </a:bodyPr>
            <a:lstStyle/>
            <a:p>
              <a:r>
                <a:rPr lang="fr-CH" sz="1333" b="0" i="0" strike="noStrike" cap="none" spc="0" baseline="0">
                  <a:solidFill>
                    <a:srgbClr val="001965"/>
                  </a:solidFill>
                  <a:effectLst/>
                  <a:latin typeface="Apis For Office"/>
                  <a:ea typeface="Apis For Office"/>
                  <a:cs typeface="Apis For Office"/>
                </a:rPr>
                <a:t>Stalonas (1984)</a:t>
              </a:r>
            </a:p>
          </p:txBody>
        </p:sp>
        <p:sp>
          <p:nvSpPr>
            <p:cNvPr id="119" name="TextBox 118">
              <a:extLst>
                <a:ext uri="{FF2B5EF4-FFF2-40B4-BE49-F238E27FC236}">
                  <a16:creationId xmlns:a16="http://schemas.microsoft.com/office/drawing/2014/main" id="{C5B2D2F5-5DDA-441B-BD68-4F2E36058F8F}"/>
                </a:ext>
              </a:extLst>
            </p:cNvPr>
            <p:cNvSpPr txBox="1"/>
            <p:nvPr/>
          </p:nvSpPr>
          <p:spPr>
            <a:xfrm>
              <a:off x="6908784" y="2197073"/>
              <a:ext cx="1679055" cy="221163"/>
            </a:xfrm>
            <a:prstGeom prst="rect">
              <a:avLst/>
            </a:prstGeom>
            <a:noFill/>
          </p:spPr>
          <p:txBody>
            <a:bodyPr wrap="square" rtlCol="0">
              <a:spAutoFit/>
            </a:bodyPr>
            <a:lstStyle/>
            <a:p>
              <a:r>
                <a:rPr lang="fr-CH" sz="1333" b="0" i="0" strike="noStrike" cap="none" spc="0" baseline="0">
                  <a:solidFill>
                    <a:srgbClr val="001965"/>
                  </a:solidFill>
                  <a:effectLst/>
                  <a:latin typeface="Apis For Office"/>
                  <a:ea typeface="Apis For Office"/>
                  <a:cs typeface="Apis For Office"/>
                </a:rPr>
                <a:t>Schwarzfuchs (2012)</a:t>
              </a:r>
            </a:p>
          </p:txBody>
        </p:sp>
        <p:sp>
          <p:nvSpPr>
            <p:cNvPr id="120" name="TextBox 119">
              <a:extLst>
                <a:ext uri="{FF2B5EF4-FFF2-40B4-BE49-F238E27FC236}">
                  <a16:creationId xmlns:a16="http://schemas.microsoft.com/office/drawing/2014/main" id="{F5B4710C-0568-4EFF-B76A-90E38B188C63}"/>
                </a:ext>
              </a:extLst>
            </p:cNvPr>
            <p:cNvSpPr txBox="1"/>
            <p:nvPr/>
          </p:nvSpPr>
          <p:spPr>
            <a:xfrm>
              <a:off x="6908784" y="2415405"/>
              <a:ext cx="2080129" cy="221163"/>
            </a:xfrm>
            <a:prstGeom prst="rect">
              <a:avLst/>
            </a:prstGeom>
            <a:noFill/>
          </p:spPr>
          <p:txBody>
            <a:bodyPr wrap="square" rtlCol="0">
              <a:spAutoFit/>
            </a:bodyPr>
            <a:lstStyle/>
            <a:p>
              <a:r>
                <a:rPr lang="fr-CH" sz="1333" b="0" i="0" strike="noStrike" cap="none" spc="0" baseline="0">
                  <a:solidFill>
                    <a:srgbClr val="001965"/>
                  </a:solidFill>
                  <a:effectLst/>
                  <a:latin typeface="Apis For Office"/>
                  <a:ea typeface="Apis For Office"/>
                  <a:cs typeface="Apis For Office"/>
                </a:rPr>
                <a:t>Olszanecka-Glinianowicz (2012)</a:t>
              </a:r>
            </a:p>
          </p:txBody>
        </p:sp>
        <p:sp>
          <p:nvSpPr>
            <p:cNvPr id="121" name="TextBox 120">
              <a:extLst>
                <a:ext uri="{FF2B5EF4-FFF2-40B4-BE49-F238E27FC236}">
                  <a16:creationId xmlns:a16="http://schemas.microsoft.com/office/drawing/2014/main" id="{2ACE390B-7A79-4506-B53C-14AC6B10E6D6}"/>
                </a:ext>
              </a:extLst>
            </p:cNvPr>
            <p:cNvSpPr txBox="1"/>
            <p:nvPr/>
          </p:nvSpPr>
          <p:spPr>
            <a:xfrm>
              <a:off x="6908784" y="2633737"/>
              <a:ext cx="1679055" cy="221163"/>
            </a:xfrm>
            <a:prstGeom prst="rect">
              <a:avLst/>
            </a:prstGeom>
            <a:noFill/>
          </p:spPr>
          <p:txBody>
            <a:bodyPr wrap="square" rtlCol="0">
              <a:spAutoFit/>
            </a:bodyPr>
            <a:lstStyle/>
            <a:p>
              <a:r>
                <a:rPr lang="fr-CH" sz="1333" b="0" i="0" strike="noStrike" cap="none" spc="0" baseline="0">
                  <a:solidFill>
                    <a:srgbClr val="001965"/>
                  </a:solidFill>
                  <a:effectLst/>
                  <a:latin typeface="Apis For Office"/>
                  <a:ea typeface="Apis For Office"/>
                  <a:cs typeface="Apis For Office"/>
                </a:rPr>
                <a:t>Vogels (2005)</a:t>
              </a:r>
            </a:p>
          </p:txBody>
        </p:sp>
        <p:sp>
          <p:nvSpPr>
            <p:cNvPr id="122" name="TextBox 121">
              <a:extLst>
                <a:ext uri="{FF2B5EF4-FFF2-40B4-BE49-F238E27FC236}">
                  <a16:creationId xmlns:a16="http://schemas.microsoft.com/office/drawing/2014/main" id="{56886CEA-BFAA-4EFA-BDD7-7EC9417C84A9}"/>
                </a:ext>
              </a:extLst>
            </p:cNvPr>
            <p:cNvSpPr txBox="1"/>
            <p:nvPr/>
          </p:nvSpPr>
          <p:spPr>
            <a:xfrm>
              <a:off x="6908784" y="2852069"/>
              <a:ext cx="1679055" cy="221163"/>
            </a:xfrm>
            <a:prstGeom prst="rect">
              <a:avLst/>
            </a:prstGeom>
            <a:noFill/>
          </p:spPr>
          <p:txBody>
            <a:bodyPr wrap="square" rtlCol="0">
              <a:spAutoFit/>
            </a:bodyPr>
            <a:lstStyle/>
            <a:p>
              <a:r>
                <a:rPr lang="fr-CH" sz="1333" b="0" i="0" strike="noStrike" cap="none" spc="0" baseline="0">
                  <a:solidFill>
                    <a:srgbClr val="001965"/>
                  </a:solidFill>
                  <a:effectLst/>
                  <a:latin typeface="Apis For Office"/>
                  <a:ea typeface="Apis For Office"/>
                  <a:cs typeface="Apis For Office"/>
                </a:rPr>
                <a:t>Cooper (2010)</a:t>
              </a:r>
            </a:p>
          </p:txBody>
        </p:sp>
        <p:sp>
          <p:nvSpPr>
            <p:cNvPr id="123" name="TextBox 122">
              <a:extLst>
                <a:ext uri="{FF2B5EF4-FFF2-40B4-BE49-F238E27FC236}">
                  <a16:creationId xmlns:a16="http://schemas.microsoft.com/office/drawing/2014/main" id="{FDB40CEC-E38F-4AE5-9F65-57AD8D063686}"/>
                </a:ext>
              </a:extLst>
            </p:cNvPr>
            <p:cNvSpPr txBox="1"/>
            <p:nvPr/>
          </p:nvSpPr>
          <p:spPr>
            <a:xfrm>
              <a:off x="6908784" y="3070401"/>
              <a:ext cx="1679055" cy="221163"/>
            </a:xfrm>
            <a:prstGeom prst="rect">
              <a:avLst/>
            </a:prstGeom>
            <a:noFill/>
          </p:spPr>
          <p:txBody>
            <a:bodyPr wrap="square" rtlCol="0">
              <a:spAutoFit/>
            </a:bodyPr>
            <a:lstStyle/>
            <a:p>
              <a:r>
                <a:rPr lang="fr-CH" sz="1333" b="0" i="0" strike="noStrike" cap="none" spc="0" baseline="0">
                  <a:solidFill>
                    <a:srgbClr val="001965"/>
                  </a:solidFill>
                  <a:effectLst/>
                  <a:latin typeface="Apis For Office"/>
                  <a:ea typeface="Apis For Office"/>
                  <a:cs typeface="Apis For Office"/>
                </a:rPr>
                <a:t>Pekkarinen (1997)</a:t>
              </a:r>
            </a:p>
          </p:txBody>
        </p:sp>
        <p:sp>
          <p:nvSpPr>
            <p:cNvPr id="124" name="TextBox 123">
              <a:extLst>
                <a:ext uri="{FF2B5EF4-FFF2-40B4-BE49-F238E27FC236}">
                  <a16:creationId xmlns:a16="http://schemas.microsoft.com/office/drawing/2014/main" id="{6208BA5F-60CF-4C02-8070-86264EF5797C}"/>
                </a:ext>
              </a:extLst>
            </p:cNvPr>
            <p:cNvSpPr txBox="1"/>
            <p:nvPr/>
          </p:nvSpPr>
          <p:spPr>
            <a:xfrm>
              <a:off x="6908784" y="3288733"/>
              <a:ext cx="1679055" cy="221163"/>
            </a:xfrm>
            <a:prstGeom prst="rect">
              <a:avLst/>
            </a:prstGeom>
            <a:noFill/>
          </p:spPr>
          <p:txBody>
            <a:bodyPr wrap="square" rtlCol="0">
              <a:spAutoFit/>
            </a:bodyPr>
            <a:lstStyle/>
            <a:p>
              <a:r>
                <a:rPr lang="fr-CH" sz="1333" b="0" i="0" strike="noStrike" cap="none" spc="0" baseline="0">
                  <a:solidFill>
                    <a:srgbClr val="001965"/>
                  </a:solidFill>
                  <a:effectLst/>
                  <a:latin typeface="Apis For Office"/>
                  <a:ea typeface="Apis For Office"/>
                  <a:cs typeface="Apis For Office"/>
                </a:rPr>
                <a:t>Wadden (1989)</a:t>
              </a:r>
            </a:p>
          </p:txBody>
        </p:sp>
        <p:sp>
          <p:nvSpPr>
            <p:cNvPr id="125" name="TextBox 124">
              <a:extLst>
                <a:ext uri="{FF2B5EF4-FFF2-40B4-BE49-F238E27FC236}">
                  <a16:creationId xmlns:a16="http://schemas.microsoft.com/office/drawing/2014/main" id="{15E31C34-5946-4242-9EBF-0BAEF0DA435D}"/>
                </a:ext>
              </a:extLst>
            </p:cNvPr>
            <p:cNvSpPr txBox="1"/>
            <p:nvPr/>
          </p:nvSpPr>
          <p:spPr>
            <a:xfrm>
              <a:off x="6908784" y="3507062"/>
              <a:ext cx="1679055" cy="221163"/>
            </a:xfrm>
            <a:prstGeom prst="rect">
              <a:avLst/>
            </a:prstGeom>
            <a:noFill/>
          </p:spPr>
          <p:txBody>
            <a:bodyPr wrap="square" rtlCol="0">
              <a:spAutoFit/>
            </a:bodyPr>
            <a:lstStyle/>
            <a:p>
              <a:r>
                <a:rPr lang="fr-CH" sz="1333" b="0" i="0" strike="noStrike" cap="none" spc="0" baseline="0">
                  <a:solidFill>
                    <a:srgbClr val="001965"/>
                  </a:solidFill>
                  <a:effectLst/>
                  <a:latin typeface="Apis For Office"/>
                  <a:ea typeface="Apis For Office"/>
                  <a:cs typeface="Apis For Office"/>
                </a:rPr>
                <a:t>Hensrud (1994)</a:t>
              </a:r>
            </a:p>
          </p:txBody>
        </p:sp>
      </p:grpSp>
      <p:sp>
        <p:nvSpPr>
          <p:cNvPr id="109" name="Rectangle 108"/>
          <p:cNvSpPr/>
          <p:nvPr/>
        </p:nvSpPr>
        <p:spPr>
          <a:xfrm>
            <a:off x="11149145" y="274638"/>
            <a:ext cx="789709" cy="22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pic>
        <p:nvPicPr>
          <p:cNvPr id="2" name="Image 1" descr="Une image contenant texte">
            <a:extLst>
              <a:ext uri="{FF2B5EF4-FFF2-40B4-BE49-F238E27FC236}">
                <a16:creationId xmlns:a16="http://schemas.microsoft.com/office/drawing/2014/main" id="{1F7AAB9C-AF47-8236-DDDD-4592931954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435" y="0"/>
            <a:ext cx="2120727" cy="1296000"/>
          </a:xfrm>
          <a:prstGeom prst="rect">
            <a:avLst/>
          </a:prstGeom>
        </p:spPr>
      </p:pic>
    </p:spTree>
    <p:extLst>
      <p:ext uri="{BB962C8B-B14F-4D97-AF65-F5344CB8AC3E}">
        <p14:creationId xmlns:p14="http://schemas.microsoft.com/office/powerpoint/2010/main" val="6772884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uper la corde Banque de photographies et d'images à haute résolution -  Alamy">
            <a:extLst>
              <a:ext uri="{FF2B5EF4-FFF2-40B4-BE49-F238E27FC236}">
                <a16:creationId xmlns:a16="http://schemas.microsoft.com/office/drawing/2014/main" id="{3EF06282-5CC2-6C15-1D08-EAAF89DD7F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415"/>
          <a:stretch/>
        </p:blipFill>
        <p:spPr bwMode="auto">
          <a:xfrm>
            <a:off x="253146" y="-75505"/>
            <a:ext cx="11036658" cy="700900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E9ED0399-91AD-4559-B044-8B5859AFFCAF}"/>
              </a:ext>
            </a:extLst>
          </p:cNvPr>
          <p:cNvSpPr>
            <a:spLocks noGrp="1"/>
          </p:cNvSpPr>
          <p:nvPr>
            <p:ph type="title"/>
          </p:nvPr>
        </p:nvSpPr>
        <p:spPr>
          <a:xfrm>
            <a:off x="96054" y="-7768"/>
            <a:ext cx="10896000" cy="1296000"/>
          </a:xfrm>
        </p:spPr>
        <p:txBody>
          <a:bodyPr>
            <a:normAutofit/>
          </a:bodyPr>
          <a:lstStyle/>
          <a:p>
            <a:r>
              <a:rPr lang="fr-CH" sz="3600" b="0" i="0" strike="noStrike" cap="none" spc="0" baseline="0" dirty="0">
                <a:solidFill>
                  <a:srgbClr val="001965"/>
                </a:solidFill>
                <a:effectLst/>
                <a:latin typeface="Apis For Office"/>
                <a:ea typeface="Apis For Office"/>
                <a:cs typeface="Apis For Office"/>
              </a:rPr>
              <a:t>Adaptation métabolique suite à une perte de poids</a:t>
            </a:r>
            <a:br>
              <a:rPr sz="3600" dirty="0"/>
            </a:br>
            <a:endParaRPr lang="en-GB" sz="3600" dirty="0">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1" name="Text Placeholder 10">
            <a:extLst>
              <a:ext uri="{FF2B5EF4-FFF2-40B4-BE49-F238E27FC236}">
                <a16:creationId xmlns:a16="http://schemas.microsoft.com/office/drawing/2014/main" id="{02464736-9142-4E35-A9A6-0D458803FC56}"/>
              </a:ext>
            </a:extLst>
          </p:cNvPr>
          <p:cNvSpPr>
            <a:spLocks noGrp="1"/>
          </p:cNvSpPr>
          <p:nvPr>
            <p:ph type="body" sz="quarter" idx="13"/>
          </p:nvPr>
        </p:nvSpPr>
        <p:spPr>
          <a:xfrm>
            <a:off x="2713703" y="6398336"/>
            <a:ext cx="8652000" cy="324000"/>
          </a:xfrm>
        </p:spPr>
        <p:txBody>
          <a:bodyPr/>
          <a:lstStyle/>
          <a:p>
            <a:r>
              <a:rPr lang="fr-CH" sz="1050" b="0" i="1" strike="noStrike" cap="none" spc="0" baseline="0" dirty="0">
                <a:solidFill>
                  <a:srgbClr val="939AA7"/>
                </a:solidFill>
                <a:effectLst/>
                <a:latin typeface="Apis For Office"/>
                <a:ea typeface="Apis For Office"/>
                <a:cs typeface="Apis For Office"/>
              </a:rPr>
              <a:t>Fothergill E et al. </a:t>
            </a:r>
            <a:r>
              <a:rPr lang="fr-CH" sz="1050" b="0" i="1" strike="noStrike" cap="none" spc="0" baseline="0" dirty="0" err="1">
                <a:solidFill>
                  <a:srgbClr val="939AA7"/>
                </a:solidFill>
                <a:effectLst/>
                <a:latin typeface="Apis For Office"/>
                <a:ea typeface="Apis For Office"/>
                <a:cs typeface="Apis For Office"/>
              </a:rPr>
              <a:t>Obesity</a:t>
            </a:r>
            <a:r>
              <a:rPr lang="fr-CH" sz="1050" b="0" i="1" strike="noStrike" cap="none" spc="0" baseline="0" dirty="0">
                <a:solidFill>
                  <a:srgbClr val="939AA7"/>
                </a:solidFill>
                <a:effectLst/>
                <a:latin typeface="Apis For Office"/>
                <a:ea typeface="Apis For Office"/>
                <a:cs typeface="Apis For Office"/>
              </a:rPr>
              <a:t> (</a:t>
            </a:r>
            <a:r>
              <a:rPr lang="fr-CH" sz="1050" b="0" i="1" strike="noStrike" cap="none" spc="0" baseline="0" dirty="0" err="1">
                <a:solidFill>
                  <a:srgbClr val="939AA7"/>
                </a:solidFill>
                <a:effectLst/>
                <a:latin typeface="Apis For Office"/>
                <a:ea typeface="Apis For Office"/>
                <a:cs typeface="Apis For Office"/>
              </a:rPr>
              <a:t>Silver</a:t>
            </a:r>
            <a:r>
              <a:rPr lang="fr-CH" sz="1050" b="0" i="1" strike="noStrike" cap="none" spc="0" baseline="0" dirty="0">
                <a:solidFill>
                  <a:srgbClr val="939AA7"/>
                </a:solidFill>
                <a:effectLst/>
                <a:latin typeface="Apis For Office"/>
                <a:ea typeface="Apis For Office"/>
                <a:cs typeface="Apis For Office"/>
              </a:rPr>
              <a:t> </a:t>
            </a:r>
            <a:r>
              <a:rPr lang="fr-CH" sz="1050" b="0" i="1" strike="noStrike" cap="none" spc="0" baseline="0" dirty="0" err="1">
                <a:solidFill>
                  <a:srgbClr val="939AA7"/>
                </a:solidFill>
                <a:effectLst/>
                <a:latin typeface="Apis For Office"/>
                <a:ea typeface="Apis For Office"/>
                <a:cs typeface="Apis For Office"/>
              </a:rPr>
              <a:t>Spring</a:t>
            </a:r>
            <a:r>
              <a:rPr lang="fr-CH" sz="1050" b="0" i="1" strike="noStrike" cap="none" spc="0" baseline="0" dirty="0">
                <a:solidFill>
                  <a:srgbClr val="939AA7"/>
                </a:solidFill>
                <a:effectLst/>
                <a:latin typeface="Apis For Office"/>
                <a:ea typeface="Apis For Office"/>
                <a:cs typeface="Apis For Office"/>
              </a:rPr>
              <a:t>) 2016;24:1612–19; </a:t>
            </a:r>
            <a:r>
              <a:rPr lang="fr-CH" sz="1050" b="0" i="1" strike="noStrike" cap="none" spc="0" baseline="0" dirty="0" err="1">
                <a:solidFill>
                  <a:srgbClr val="939AA7"/>
                </a:solidFill>
                <a:effectLst/>
                <a:latin typeface="Apis For Office"/>
                <a:ea typeface="Apis For Office"/>
                <a:cs typeface="Apis For Office"/>
              </a:rPr>
              <a:t>Sumithran</a:t>
            </a:r>
            <a:r>
              <a:rPr lang="fr-CH" sz="1050" b="0" i="1" strike="noStrike" cap="none" spc="0" baseline="0" dirty="0">
                <a:solidFill>
                  <a:srgbClr val="939AA7"/>
                </a:solidFill>
                <a:effectLst/>
                <a:latin typeface="Apis For Office"/>
                <a:ea typeface="Apis For Office"/>
                <a:cs typeface="Apis For Office"/>
              </a:rPr>
              <a:t> P et al. N </a:t>
            </a:r>
            <a:r>
              <a:rPr lang="fr-CH" sz="1050" b="0" i="1" strike="noStrike" cap="none" spc="0" baseline="0" dirty="0" err="1">
                <a:solidFill>
                  <a:srgbClr val="939AA7"/>
                </a:solidFill>
                <a:effectLst/>
                <a:latin typeface="Apis For Office"/>
                <a:ea typeface="Apis For Office"/>
                <a:cs typeface="Apis For Office"/>
              </a:rPr>
              <a:t>Engl</a:t>
            </a:r>
            <a:r>
              <a:rPr lang="fr-CH" sz="1050" b="0" i="1" strike="noStrike" cap="none" spc="0" baseline="0" dirty="0">
                <a:solidFill>
                  <a:srgbClr val="939AA7"/>
                </a:solidFill>
                <a:effectLst/>
                <a:latin typeface="Apis For Office"/>
                <a:ea typeface="Apis For Office"/>
                <a:cs typeface="Apis For Office"/>
              </a:rPr>
              <a:t> J Med 2011;365:1597–604.</a:t>
            </a:r>
            <a:endParaRPr lang="en-US" sz="1050" dirty="0">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56" name="Rectangle 55">
            <a:extLst>
              <a:ext uri="{FF2B5EF4-FFF2-40B4-BE49-F238E27FC236}">
                <a16:creationId xmlns:a16="http://schemas.microsoft.com/office/drawing/2014/main" id="{8E1472FE-A13F-450A-B409-E0F3C91253C9}"/>
              </a:ext>
            </a:extLst>
          </p:cNvPr>
          <p:cNvSpPr/>
          <p:nvPr/>
        </p:nvSpPr>
        <p:spPr>
          <a:xfrm>
            <a:off x="559133" y="619432"/>
            <a:ext cx="4474983" cy="2989007"/>
          </a:xfrm>
          <a:prstGeom prst="rect">
            <a:avLst/>
          </a:prstGeom>
          <a:noFill/>
          <a:ln w="19050" cap="flat" cmpd="sng" algn="ctr">
            <a:solidFill>
              <a:srgbClr val="CF351B"/>
            </a:solidFill>
            <a:prstDash val="solid"/>
          </a:ln>
          <a:effectLst/>
        </p:spPr>
        <p:txBody>
          <a:bodyPr lIns="121920" tIns="48000" rIns="48000" bIns="48000" rtlCol="0" anchor="ctr"/>
          <a:lstStyle/>
          <a:p>
            <a:pPr defTabSz="1219170" eaLnBrk="0" hangingPunct="0">
              <a:spcAft>
                <a:spcPts val="800"/>
              </a:spcAft>
              <a:defRPr/>
            </a:pPr>
            <a:endParaRPr lang="fr-FR" sz="1800" b="1" i="0" strike="noStrike" cap="none" spc="0" baseline="0" dirty="0">
              <a:solidFill>
                <a:srgbClr val="E6553F"/>
              </a:solidFill>
              <a:effectLst/>
              <a:latin typeface="Apis For Office"/>
              <a:ea typeface="Apis For Office"/>
              <a:cs typeface="Apis For Office"/>
            </a:endParaRPr>
          </a:p>
          <a:p>
            <a:pPr defTabSz="1219170" eaLnBrk="0" hangingPunct="0">
              <a:spcAft>
                <a:spcPts val="800"/>
              </a:spcAft>
              <a:defRPr/>
            </a:pPr>
            <a:r>
              <a:rPr lang="fr-FR" sz="1800" b="1" i="0" strike="noStrike" cap="none" spc="0" baseline="0" dirty="0">
                <a:solidFill>
                  <a:srgbClr val="E6553F"/>
                </a:solidFill>
                <a:effectLst/>
                <a:latin typeface="Apis For Office"/>
                <a:ea typeface="Apis For Office"/>
                <a:cs typeface="Apis For Office"/>
              </a:rPr>
              <a:t>Adaptations qui </a:t>
            </a:r>
            <a:br>
              <a:rPr lang="fr-FR" sz="1800" dirty="0"/>
            </a:br>
            <a:r>
              <a:rPr lang="fr-FR" sz="1800" b="1" i="0" strike="noStrike" cap="none" spc="0" baseline="0" dirty="0">
                <a:solidFill>
                  <a:srgbClr val="E6553F"/>
                </a:solidFill>
                <a:effectLst/>
                <a:latin typeface="Apis For Office"/>
                <a:ea typeface="Apis For Office"/>
                <a:cs typeface="Apis For Office"/>
              </a:rPr>
              <a:t>s’opposent à la perte de poids</a:t>
            </a:r>
          </a:p>
          <a:p>
            <a:pPr marL="228594" indent="-228594" defTabSz="1219170" eaLnBrk="0" hangingPunct="0">
              <a:spcAft>
                <a:spcPts val="800"/>
              </a:spcAft>
              <a:buFont typeface="Arial" panose="020B0604020202020204" pitchFamily="34" charset="0"/>
              <a:buChar char="•"/>
              <a:defRPr/>
            </a:pPr>
            <a:r>
              <a:rPr lang="fr-CH" sz="1800" b="0" i="0" strike="noStrike" cap="none" spc="0" baseline="0" dirty="0">
                <a:solidFill>
                  <a:schemeClr val="tx2">
                    <a:lumMod val="75000"/>
                    <a:lumOff val="25000"/>
                  </a:schemeClr>
                </a:solidFill>
                <a:effectLst/>
                <a:latin typeface="Apis For Office"/>
                <a:ea typeface="Apis For Office"/>
                <a:cs typeface="Apis For Office"/>
              </a:rPr>
              <a:t>Taux d’hormones </a:t>
            </a:r>
            <a:br>
              <a:rPr sz="1800" dirty="0">
                <a:solidFill>
                  <a:schemeClr val="tx2">
                    <a:lumMod val="75000"/>
                    <a:lumOff val="25000"/>
                  </a:schemeClr>
                </a:solidFill>
              </a:rPr>
            </a:br>
            <a:r>
              <a:rPr lang="fr-CH" sz="1800" b="0" i="0" strike="noStrike" cap="none" spc="0" baseline="0" dirty="0">
                <a:solidFill>
                  <a:schemeClr val="tx2">
                    <a:lumMod val="75000"/>
                    <a:lumOff val="25000"/>
                  </a:schemeClr>
                </a:solidFill>
                <a:effectLst/>
                <a:latin typeface="Apis For Office"/>
                <a:ea typeface="Apis For Office"/>
                <a:cs typeface="Apis For Office"/>
              </a:rPr>
              <a:t>(↓ hormones de la satiété; </a:t>
            </a:r>
            <a:br>
              <a:rPr sz="1800" dirty="0">
                <a:solidFill>
                  <a:schemeClr val="tx2">
                    <a:lumMod val="75000"/>
                    <a:lumOff val="25000"/>
                  </a:schemeClr>
                </a:solidFill>
              </a:rPr>
            </a:br>
            <a:r>
              <a:rPr lang="fr-CH" sz="1800" b="0" i="0" strike="noStrike" cap="none" spc="0" baseline="0" dirty="0">
                <a:solidFill>
                  <a:schemeClr val="tx2">
                    <a:lumMod val="75000"/>
                    <a:lumOff val="25000"/>
                  </a:schemeClr>
                </a:solidFill>
                <a:effectLst/>
                <a:latin typeface="Apis For Office"/>
                <a:ea typeface="Apis For Office"/>
                <a:cs typeface="Apis For Office"/>
              </a:rPr>
              <a:t>↑ hormones de la faim)</a:t>
            </a:r>
          </a:p>
          <a:p>
            <a:pPr marL="228594" indent="-228594" defTabSz="1219170" eaLnBrk="0" hangingPunct="0">
              <a:spcAft>
                <a:spcPts val="1600"/>
              </a:spcAft>
              <a:buFont typeface="Arial" panose="020B0604020202020204" pitchFamily="34" charset="0"/>
              <a:buChar char="•"/>
              <a:defRPr/>
            </a:pPr>
            <a:r>
              <a:rPr lang="fr-CH" sz="1800" b="0" i="0" strike="noStrike" cap="none" spc="0" baseline="0" dirty="0">
                <a:solidFill>
                  <a:schemeClr val="tx2">
                    <a:lumMod val="75000"/>
                    <a:lumOff val="25000"/>
                  </a:schemeClr>
                </a:solidFill>
                <a:effectLst/>
                <a:latin typeface="Apis For Office"/>
                <a:ea typeface="Apis For Office"/>
                <a:cs typeface="Apis For Office"/>
              </a:rPr>
              <a:t>Métabolisme </a:t>
            </a:r>
            <a:br>
              <a:rPr sz="1800" dirty="0">
                <a:solidFill>
                  <a:schemeClr val="tx2">
                    <a:lumMod val="75000"/>
                    <a:lumOff val="25000"/>
                  </a:schemeClr>
                </a:solidFill>
              </a:rPr>
            </a:br>
            <a:r>
              <a:rPr lang="fr-CH" sz="1800" b="0" i="0" strike="noStrike" cap="none" spc="0" baseline="0" dirty="0">
                <a:solidFill>
                  <a:schemeClr val="tx2">
                    <a:lumMod val="75000"/>
                    <a:lumOff val="25000"/>
                  </a:schemeClr>
                </a:solidFill>
                <a:effectLst/>
                <a:latin typeface="Apis For Office"/>
                <a:ea typeface="Apis For Office"/>
                <a:cs typeface="Apis For Office"/>
              </a:rPr>
              <a:t>(↓ dépense énergétique)</a:t>
            </a:r>
          </a:p>
          <a:p>
            <a:pPr marL="228594" indent="-228594" defTabSz="1219170" eaLnBrk="0" hangingPunct="0">
              <a:spcAft>
                <a:spcPts val="1600"/>
              </a:spcAft>
              <a:buFont typeface="Arial" panose="020B0604020202020204" pitchFamily="34" charset="0"/>
              <a:buChar char="•"/>
              <a:defRPr/>
            </a:pPr>
            <a:r>
              <a:rPr lang="fr-CH" dirty="0">
                <a:solidFill>
                  <a:schemeClr val="tx2">
                    <a:lumMod val="75000"/>
                    <a:lumOff val="25000"/>
                  </a:schemeClr>
                </a:solidFill>
                <a:latin typeface="Apis For Office"/>
                <a:ea typeface="Apis For Office"/>
                <a:cs typeface="Apis For Office"/>
              </a:rPr>
              <a:t>Contrôle cognitif (activation centre) </a:t>
            </a:r>
            <a:endParaRPr lang="fr-CH" sz="1800" b="0" i="0" strike="noStrike" cap="none" spc="0" baseline="0" dirty="0">
              <a:solidFill>
                <a:schemeClr val="tx2">
                  <a:lumMod val="75000"/>
                  <a:lumOff val="25000"/>
                </a:schemeClr>
              </a:solidFill>
              <a:effectLst/>
              <a:latin typeface="Apis For Office"/>
              <a:ea typeface="Apis For Office"/>
              <a:cs typeface="Apis For Office"/>
            </a:endParaRPr>
          </a:p>
          <a:p>
            <a:pPr marL="228594" indent="-228594" defTabSz="1219170" eaLnBrk="0" hangingPunct="0">
              <a:spcAft>
                <a:spcPts val="1600"/>
              </a:spcAft>
              <a:buFont typeface="Arial" panose="020B0604020202020204" pitchFamily="34" charset="0"/>
              <a:buChar char="•"/>
              <a:defRPr/>
            </a:pPr>
            <a:endParaRPr lang="en-US" sz="1800" b="1" kern="0" dirty="0">
              <a:solidFill>
                <a:srgbClr val="FF0000"/>
              </a:solidFill>
              <a:latin typeface="Apis For Office" panose="020B0504010101010104" pitchFamily="34" charset="0"/>
              <a:ea typeface="Apis For Office" panose="020B0504010101010104" pitchFamily="34" charset="0"/>
              <a:cs typeface="Apis For Office" panose="020B0504010101010104" pitchFamily="34" charset="0"/>
            </a:endParaRPr>
          </a:p>
        </p:txBody>
      </p:sp>
      <p:grpSp>
        <p:nvGrpSpPr>
          <p:cNvPr id="70" name="Group 69">
            <a:extLst>
              <a:ext uri="{FF2B5EF4-FFF2-40B4-BE49-F238E27FC236}">
                <a16:creationId xmlns:a16="http://schemas.microsoft.com/office/drawing/2014/main" id="{7794442B-1F0D-4757-AE00-583A23E91DF8}"/>
              </a:ext>
            </a:extLst>
          </p:cNvPr>
          <p:cNvGrpSpPr/>
          <p:nvPr/>
        </p:nvGrpSpPr>
        <p:grpSpPr>
          <a:xfrm>
            <a:off x="6855236" y="5075570"/>
            <a:ext cx="1876421" cy="717735"/>
            <a:chOff x="5285505" y="1598817"/>
            <a:chExt cx="1407316" cy="538301"/>
          </a:xfrm>
        </p:grpSpPr>
        <p:sp>
          <p:nvSpPr>
            <p:cNvPr id="71" name="Rectangle 70">
              <a:extLst>
                <a:ext uri="{FF2B5EF4-FFF2-40B4-BE49-F238E27FC236}">
                  <a16:creationId xmlns:a16="http://schemas.microsoft.com/office/drawing/2014/main" id="{71D61296-AB42-497A-A382-2259A9833EF9}"/>
                </a:ext>
              </a:extLst>
            </p:cNvPr>
            <p:cNvSpPr/>
            <p:nvPr/>
          </p:nvSpPr>
          <p:spPr>
            <a:xfrm>
              <a:off x="5285505" y="1762371"/>
              <a:ext cx="1407316" cy="374747"/>
            </a:xfrm>
            <a:prstGeom prst="rect">
              <a:avLst/>
            </a:prstGeom>
            <a:solidFill>
              <a:srgbClr val="001965"/>
            </a:solidFill>
            <a:ln w="6350" cap="flat" cmpd="sng" algn="ctr">
              <a:noFill/>
              <a:prstDash val="solid"/>
              <a:miter lim="800000"/>
            </a:ln>
            <a:effectLst/>
          </p:spPr>
          <p:txBody>
            <a:bodyPr wrap="none" rtlCol="0" anchor="ctr"/>
            <a:lstStyle/>
            <a:p>
              <a:pPr algn="ctr" defTabSz="914377">
                <a:defRPr/>
              </a:pPr>
              <a:r>
                <a:rPr lang="fr-CH" sz="1351" b="1" i="0" strike="noStrike" cap="none" spc="0" baseline="0" dirty="0">
                  <a:solidFill>
                    <a:srgbClr val="FFFFFF"/>
                  </a:solidFill>
                  <a:effectLst/>
                  <a:latin typeface="Apis For Office"/>
                  <a:ea typeface="Apis For Office"/>
                  <a:cs typeface="Apis For Office"/>
                </a:rPr>
                <a:t>REPRISE DE POIDS</a:t>
              </a:r>
            </a:p>
          </p:txBody>
        </p:sp>
        <p:sp>
          <p:nvSpPr>
            <p:cNvPr id="72" name="Isosceles Triangle 71">
              <a:extLst>
                <a:ext uri="{FF2B5EF4-FFF2-40B4-BE49-F238E27FC236}">
                  <a16:creationId xmlns:a16="http://schemas.microsoft.com/office/drawing/2014/main" id="{4B871A87-103C-434E-8688-E37653AE97F0}"/>
                </a:ext>
              </a:extLst>
            </p:cNvPr>
            <p:cNvSpPr/>
            <p:nvPr/>
          </p:nvSpPr>
          <p:spPr>
            <a:xfrm>
              <a:off x="5802261" y="1598817"/>
              <a:ext cx="373802" cy="220068"/>
            </a:xfrm>
            <a:prstGeom prst="triangle">
              <a:avLst/>
            </a:prstGeom>
            <a:solidFill>
              <a:srgbClr val="001965"/>
            </a:solidFill>
            <a:ln w="9525" cap="flat" cmpd="sng" algn="ctr">
              <a:noFill/>
              <a:prstDash val="solid"/>
            </a:ln>
            <a:effectLst/>
          </p:spPr>
          <p:txBody>
            <a:bodyPr rtlCol="0" anchor="ctr"/>
            <a:lstStyle/>
            <a:p>
              <a:pPr algn="ctr" defTabSz="1219170">
                <a:defRPr/>
              </a:pPr>
              <a:endParaRPr lang="en-US" sz="2400" kern="0">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grpSp>
      <p:sp>
        <p:nvSpPr>
          <p:cNvPr id="27" name="Rectangle 26"/>
          <p:cNvSpPr/>
          <p:nvPr/>
        </p:nvSpPr>
        <p:spPr>
          <a:xfrm>
            <a:off x="11149145" y="274638"/>
            <a:ext cx="789709" cy="22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pic>
        <p:nvPicPr>
          <p:cNvPr id="2" name="Image 1" descr="Une image contenant texte">
            <a:extLst>
              <a:ext uri="{FF2B5EF4-FFF2-40B4-BE49-F238E27FC236}">
                <a16:creationId xmlns:a16="http://schemas.microsoft.com/office/drawing/2014/main" id="{CC7CBD16-E6B4-0311-44FA-B0EBC32A4F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9061" y="77252"/>
            <a:ext cx="2232939" cy="1364574"/>
          </a:xfrm>
          <a:prstGeom prst="rect">
            <a:avLst/>
          </a:prstGeom>
        </p:spPr>
      </p:pic>
      <p:grpSp>
        <p:nvGrpSpPr>
          <p:cNvPr id="4" name="Group 69">
            <a:extLst>
              <a:ext uri="{FF2B5EF4-FFF2-40B4-BE49-F238E27FC236}">
                <a16:creationId xmlns:a16="http://schemas.microsoft.com/office/drawing/2014/main" id="{CCAFB04A-BD89-2291-AAD2-8B04FF57A304}"/>
              </a:ext>
            </a:extLst>
          </p:cNvPr>
          <p:cNvGrpSpPr/>
          <p:nvPr/>
        </p:nvGrpSpPr>
        <p:grpSpPr>
          <a:xfrm>
            <a:off x="599802" y="5075570"/>
            <a:ext cx="1876421" cy="717735"/>
            <a:chOff x="5285505" y="1598817"/>
            <a:chExt cx="1407316" cy="538301"/>
          </a:xfrm>
        </p:grpSpPr>
        <p:sp>
          <p:nvSpPr>
            <p:cNvPr id="5" name="Rectangle 4">
              <a:extLst>
                <a:ext uri="{FF2B5EF4-FFF2-40B4-BE49-F238E27FC236}">
                  <a16:creationId xmlns:a16="http://schemas.microsoft.com/office/drawing/2014/main" id="{E55A2F0D-153C-8E92-EAB4-AE152AC52039}"/>
                </a:ext>
              </a:extLst>
            </p:cNvPr>
            <p:cNvSpPr/>
            <p:nvPr/>
          </p:nvSpPr>
          <p:spPr>
            <a:xfrm>
              <a:off x="5285505" y="1762371"/>
              <a:ext cx="1407316" cy="374747"/>
            </a:xfrm>
            <a:prstGeom prst="rect">
              <a:avLst/>
            </a:prstGeom>
            <a:solidFill>
              <a:srgbClr val="001965"/>
            </a:solidFill>
            <a:ln w="6350" cap="flat" cmpd="sng" algn="ctr">
              <a:noFill/>
              <a:prstDash val="solid"/>
              <a:miter lim="800000"/>
            </a:ln>
            <a:effectLst/>
          </p:spPr>
          <p:txBody>
            <a:bodyPr wrap="none" rtlCol="0" anchor="ctr"/>
            <a:lstStyle/>
            <a:p>
              <a:pPr algn="ctr" defTabSz="914377">
                <a:defRPr/>
              </a:pPr>
              <a:r>
                <a:rPr lang="fr-CH" sz="1351" b="1" dirty="0">
                  <a:solidFill>
                    <a:srgbClr val="FFFFFF"/>
                  </a:solidFill>
                  <a:latin typeface="Apis For Office"/>
                  <a:ea typeface="Apis For Office"/>
                  <a:cs typeface="Apis For Office"/>
                </a:rPr>
                <a:t>PERT</a:t>
              </a:r>
              <a:r>
                <a:rPr lang="fr-CH" sz="1351" b="1" i="0" strike="noStrike" cap="none" spc="0" baseline="0" dirty="0">
                  <a:solidFill>
                    <a:srgbClr val="FFFFFF"/>
                  </a:solidFill>
                  <a:effectLst/>
                  <a:latin typeface="Apis For Office"/>
                  <a:ea typeface="Apis For Office"/>
                  <a:cs typeface="Apis For Office"/>
                </a:rPr>
                <a:t>E DE POIDS</a:t>
              </a:r>
            </a:p>
          </p:txBody>
        </p:sp>
        <p:sp>
          <p:nvSpPr>
            <p:cNvPr id="6" name="Isosceles Triangle 71">
              <a:extLst>
                <a:ext uri="{FF2B5EF4-FFF2-40B4-BE49-F238E27FC236}">
                  <a16:creationId xmlns:a16="http://schemas.microsoft.com/office/drawing/2014/main" id="{25124AC0-DA62-9CC4-682B-1A08AD80F224}"/>
                </a:ext>
              </a:extLst>
            </p:cNvPr>
            <p:cNvSpPr/>
            <p:nvPr/>
          </p:nvSpPr>
          <p:spPr>
            <a:xfrm>
              <a:off x="5802261" y="1598817"/>
              <a:ext cx="373802" cy="220068"/>
            </a:xfrm>
            <a:prstGeom prst="triangle">
              <a:avLst/>
            </a:prstGeom>
            <a:solidFill>
              <a:srgbClr val="001965"/>
            </a:solidFill>
            <a:ln w="9525" cap="flat" cmpd="sng" algn="ctr">
              <a:noFill/>
              <a:prstDash val="solid"/>
            </a:ln>
            <a:effectLst/>
          </p:spPr>
          <p:txBody>
            <a:bodyPr rtlCol="0" anchor="ctr"/>
            <a:lstStyle/>
            <a:p>
              <a:pPr algn="ctr" defTabSz="1219170">
                <a:defRPr/>
              </a:pPr>
              <a:endParaRPr lang="en-US" sz="2400" kern="0">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grpSp>
    </p:spTree>
    <p:extLst>
      <p:ext uri="{BB962C8B-B14F-4D97-AF65-F5344CB8AC3E}">
        <p14:creationId xmlns:p14="http://schemas.microsoft.com/office/powerpoint/2010/main" val="407319789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85920" y="565201"/>
            <a:ext cx="10896000" cy="1296000"/>
          </a:xfrm>
        </p:spPr>
        <p:txBody>
          <a:bodyPr/>
          <a:lstStyle/>
          <a:p>
            <a:r>
              <a:rPr lang="fr-CH" dirty="0"/>
              <a:t>La gamme thérapeutique s’élargit </a:t>
            </a:r>
          </a:p>
        </p:txBody>
      </p:sp>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004341"/>
            <a:ext cx="10515600" cy="3993905"/>
          </a:xfrm>
        </p:spPr>
      </p:pic>
      <p:sp>
        <p:nvSpPr>
          <p:cNvPr id="6" name="Rectangle 5"/>
          <p:cNvSpPr/>
          <p:nvPr/>
        </p:nvSpPr>
        <p:spPr>
          <a:xfrm>
            <a:off x="11149145" y="274638"/>
            <a:ext cx="789709" cy="22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sp>
        <p:nvSpPr>
          <p:cNvPr id="3" name="Rectangle 2"/>
          <p:cNvSpPr/>
          <p:nvPr/>
        </p:nvSpPr>
        <p:spPr>
          <a:xfrm>
            <a:off x="6695440" y="3484880"/>
            <a:ext cx="406400" cy="751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sp>
        <p:nvSpPr>
          <p:cNvPr id="7" name="Rectangle 6"/>
          <p:cNvSpPr/>
          <p:nvPr/>
        </p:nvSpPr>
        <p:spPr>
          <a:xfrm>
            <a:off x="6553200" y="2529840"/>
            <a:ext cx="822960"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sp>
        <p:nvSpPr>
          <p:cNvPr id="8" name="Rectangle 7"/>
          <p:cNvSpPr/>
          <p:nvPr/>
        </p:nvSpPr>
        <p:spPr>
          <a:xfrm>
            <a:off x="2814320" y="2773680"/>
            <a:ext cx="1686560" cy="2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sp>
        <p:nvSpPr>
          <p:cNvPr id="9" name="Rectangle 8"/>
          <p:cNvSpPr/>
          <p:nvPr/>
        </p:nvSpPr>
        <p:spPr>
          <a:xfrm>
            <a:off x="3779520" y="2581259"/>
            <a:ext cx="721360" cy="264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fr-CH" sz="2000" noProof="0" dirty="0" err="1"/>
          </a:p>
        </p:txBody>
      </p:sp>
      <p:sp>
        <p:nvSpPr>
          <p:cNvPr id="11" name="Rectangle 10"/>
          <p:cNvSpPr/>
          <p:nvPr/>
        </p:nvSpPr>
        <p:spPr>
          <a:xfrm>
            <a:off x="3779520" y="2539980"/>
            <a:ext cx="518160" cy="254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fr-CH" sz="1400" noProof="0" dirty="0">
                <a:ln w="0"/>
                <a:solidFill>
                  <a:schemeClr val="accent1"/>
                </a:solidFill>
                <a:effectLst>
                  <a:outerShdw blurRad="38100" dist="25400" dir="5400000" algn="ctr" rotWithShape="0">
                    <a:srgbClr val="6E747A">
                      <a:alpha val="43000"/>
                    </a:srgbClr>
                  </a:outerShdw>
                </a:effectLst>
              </a:rPr>
              <a:t>CBT</a:t>
            </a:r>
            <a:endParaRPr lang="fr-CH" sz="1400" noProof="0" dirty="0"/>
          </a:p>
        </p:txBody>
      </p:sp>
      <p:pic>
        <p:nvPicPr>
          <p:cNvPr id="5" name="Image 4" descr="Une image contenant texte">
            <a:extLst>
              <a:ext uri="{FF2B5EF4-FFF2-40B4-BE49-F238E27FC236}">
                <a16:creationId xmlns:a16="http://schemas.microsoft.com/office/drawing/2014/main" id="{087D1E04-8D22-F63F-B585-9DD94D2181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6223" y="0"/>
            <a:ext cx="2232939" cy="1364574"/>
          </a:xfrm>
          <a:prstGeom prst="rect">
            <a:avLst/>
          </a:prstGeom>
        </p:spPr>
      </p:pic>
      <p:sp>
        <p:nvSpPr>
          <p:cNvPr id="10" name="Rectangle 9">
            <a:extLst>
              <a:ext uri="{FF2B5EF4-FFF2-40B4-BE49-F238E27FC236}">
                <a16:creationId xmlns:a16="http://schemas.microsoft.com/office/drawing/2014/main" id="{F7091BC1-1E9A-355A-A689-29671C5F65F8}"/>
              </a:ext>
            </a:extLst>
          </p:cNvPr>
          <p:cNvSpPr/>
          <p:nvPr/>
        </p:nvSpPr>
        <p:spPr>
          <a:xfrm>
            <a:off x="4428700" y="3370997"/>
            <a:ext cx="3487002" cy="1767385"/>
          </a:xfrm>
          <a:prstGeom prst="rect">
            <a:avLst/>
          </a:prstGeom>
          <a:noFill/>
          <a:ln w="38100">
            <a:solidFill>
              <a:schemeClr val="accent2"/>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290597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77FFC-DE6D-1EF9-BAE9-533008C9C480}"/>
            </a:ext>
          </a:extLst>
        </p:cNvPr>
        <p:cNvGrpSpPr/>
        <p:nvPr/>
      </p:nvGrpSpPr>
      <p:grpSpPr>
        <a:xfrm>
          <a:off x="0" y="0"/>
          <a:ext cx="0" cy="0"/>
          <a:chOff x="0" y="0"/>
          <a:chExt cx="0" cy="0"/>
        </a:xfrm>
      </p:grpSpPr>
      <p:sp>
        <p:nvSpPr>
          <p:cNvPr id="92" name="Rectangle 31">
            <a:extLst>
              <a:ext uri="{FF2B5EF4-FFF2-40B4-BE49-F238E27FC236}">
                <a16:creationId xmlns:a16="http://schemas.microsoft.com/office/drawing/2014/main" id="{7AC941AB-8EDB-13AB-CE77-17746A34CF6A}"/>
              </a:ext>
            </a:extLst>
          </p:cNvPr>
          <p:cNvSpPr/>
          <p:nvPr/>
        </p:nvSpPr>
        <p:spPr bwMode="gray">
          <a:xfrm>
            <a:off x="0" y="1457382"/>
            <a:ext cx="12192000" cy="4304722"/>
          </a:xfrm>
          <a:prstGeom prst="rect">
            <a:avLst/>
          </a:prstGeom>
          <a:solidFill>
            <a:schemeClr val="bg1">
              <a:lumMod val="9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a:ln>
                <a:noFill/>
              </a:ln>
              <a:solidFill>
                <a:prstClr val="white"/>
              </a:solidFill>
              <a:effectLst/>
              <a:uLnTx/>
              <a:uFillTx/>
              <a:latin typeface="Arial"/>
              <a:ea typeface="+mn-ea"/>
              <a:cs typeface="+mn-cs"/>
            </a:endParaRPr>
          </a:p>
        </p:txBody>
      </p:sp>
      <p:graphicFrame>
        <p:nvGraphicFramePr>
          <p:cNvPr id="20" name="Objekt 19" hidden="1">
            <a:extLst>
              <a:ext uri="{FF2B5EF4-FFF2-40B4-BE49-F238E27FC236}">
                <a16:creationId xmlns:a16="http://schemas.microsoft.com/office/drawing/2014/main" id="{12724359-5D3E-93C3-8CF0-492E4EEF776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06" imgH="306" progId="TCLayout.ActiveDocument.1">
                  <p:embed/>
                </p:oleObj>
              </mc:Choice>
              <mc:Fallback>
                <p:oleObj name="think-cell Folie" r:id="rId5" imgW="306" imgH="306" progId="TCLayout.ActiveDocument.1">
                  <p:embed/>
                  <p:pic>
                    <p:nvPicPr>
                      <p:cNvPr id="20" name="Objekt 19" hidden="1">
                        <a:extLst>
                          <a:ext uri="{FF2B5EF4-FFF2-40B4-BE49-F238E27FC236}">
                            <a16:creationId xmlns:a16="http://schemas.microsoft.com/office/drawing/2014/main" id="{12724359-5D3E-93C3-8CF0-492E4EEF77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6" name="Rechteck 15" hidden="1">
            <a:extLst>
              <a:ext uri="{FF2B5EF4-FFF2-40B4-BE49-F238E27FC236}">
                <a16:creationId xmlns:a16="http://schemas.microsoft.com/office/drawing/2014/main" id="{F249D4FA-C184-9580-A644-EB60F557008B}"/>
              </a:ext>
            </a:extLst>
          </p:cNvPr>
          <p:cNvSpPr/>
          <p:nvPr>
            <p:custDataLst>
              <p:tags r:id="rId2"/>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24" name="Textplatzhalter 3">
            <a:extLst>
              <a:ext uri="{FF2B5EF4-FFF2-40B4-BE49-F238E27FC236}">
                <a16:creationId xmlns:a16="http://schemas.microsoft.com/office/drawing/2014/main" id="{B10D6754-AAF8-B441-192A-9375773E7C2F}"/>
              </a:ext>
            </a:extLst>
          </p:cNvPr>
          <p:cNvSpPr txBox="1">
            <a:spLocks/>
          </p:cNvSpPr>
          <p:nvPr/>
        </p:nvSpPr>
        <p:spPr>
          <a:xfrm>
            <a:off x="358490" y="5859879"/>
            <a:ext cx="10126528" cy="444012"/>
          </a:xfrm>
          <a:prstGeom prst="rect">
            <a:avLst/>
          </a:prstGeom>
        </p:spPr>
        <p:txBody>
          <a:bodyPr vert="horz" lIns="91440" tIns="45720" rIns="91440" bIns="45720" rtlCol="0" anchor="b">
            <a:noAutofit/>
          </a:bodyPr>
          <a:lstStyle>
            <a:defPPr>
              <a:defRPr lang="de-DE"/>
            </a:defPPr>
            <a:lvl1pPr marL="54864" indent="0">
              <a:lnSpc>
                <a:spcPct val="90000"/>
              </a:lnSpc>
              <a:spcBef>
                <a:spcPts val="0"/>
              </a:spcBef>
              <a:buFontTx/>
              <a:buNone/>
              <a:defRPr sz="700">
                <a:solidFill>
                  <a:schemeClr val="bg1">
                    <a:lumMod val="50000"/>
                  </a:schemeClr>
                </a:solidFill>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4610">
              <a:defRPr/>
            </a:pP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Remboursé</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par les assurances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maladie</a:t>
            </a:r>
            <a:endPar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endParaRPr>
          </a:p>
          <a:p>
            <a:pPr marL="54610" marR="0" lvl="0" indent="0" algn="l"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SSED: </a:t>
            </a:r>
            <a:r>
              <a:rPr kumimoji="0" lang="fr-FR"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Société Suisse d'Endocrinologie et de Diabétologie</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GLP-1-RA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Agoniste</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des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récepteurs</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du GLP-1; SGLT2i =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Inhibiteur</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du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récepteur</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SGLT2; DPP-4i =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Inhibiteurs</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de la DPP-4, DT2 =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diabète</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de type 2</a:t>
            </a:r>
          </a:p>
          <a:p>
            <a:pPr marL="53975" marR="0" lvl="0" algn="l" defTabSz="914400" rtl="0" eaLnBrk="1" fontAlgn="base" latinLnBrk="0" hangingPunct="1">
              <a:lnSpc>
                <a:spcPct val="90000"/>
              </a:lnSpc>
              <a:spcBef>
                <a:spcPct val="0"/>
              </a:spcBef>
              <a:spcAft>
                <a:spcPct val="0"/>
              </a:spcAft>
              <a:buClrTx/>
              <a:buSzTx/>
              <a:tabLst/>
              <a:defRPr/>
            </a:pPr>
            <a:r>
              <a:rPr kumimoji="0" lang="de-DE" altLang="en-US" sz="800" b="0" i="0" u="none" strike="noStrike" kern="1200" cap="none" spc="0" normalizeH="0" baseline="0" noProof="0">
                <a:ln>
                  <a:noFill/>
                </a:ln>
                <a:solidFill>
                  <a:srgbClr val="7F7F7F"/>
                </a:solidFill>
                <a:effectLst/>
                <a:uLnTx/>
                <a:uFillTx/>
                <a:latin typeface="Arial Narrow" panose="020B0606020202030204" pitchFamily="34" charset="0"/>
              </a:rPr>
              <a:t>1. Gastaldi, G., et al. Swiss medical weekly, 2023; 153, 40060.</a:t>
            </a:r>
          </a:p>
          <a:p>
            <a:pPr marL="53975" fontAlgn="base">
              <a:spcBef>
                <a:spcPct val="0"/>
              </a:spcBef>
              <a:spcAft>
                <a:spcPct val="0"/>
              </a:spcAft>
              <a:defRPr/>
            </a:pPr>
            <a:r>
              <a:rPr kumimoji="0" lang="fr-FR" sz="800" b="0" i="0" u="none" strike="noStrike" kern="1200" cap="none" spc="0" normalizeH="0" baseline="0" noProof="0">
                <a:ln>
                  <a:noFill/>
                </a:ln>
                <a:solidFill>
                  <a:srgbClr val="FFFFFF">
                    <a:lumMod val="50000"/>
                  </a:srgbClr>
                </a:solidFill>
                <a:effectLst/>
                <a:uLnTx/>
                <a:uFillTx/>
                <a:latin typeface="Arial Narrow" panose="020B0606020202030204" pitchFamily="34" charset="0"/>
              </a:rPr>
              <a:t>Images: Flaticon.com</a:t>
            </a:r>
          </a:p>
        </p:txBody>
      </p:sp>
      <p:sp>
        <p:nvSpPr>
          <p:cNvPr id="27" name="Rectangle 26">
            <a:extLst>
              <a:ext uri="{FF2B5EF4-FFF2-40B4-BE49-F238E27FC236}">
                <a16:creationId xmlns:a16="http://schemas.microsoft.com/office/drawing/2014/main" id="{75F69055-9B1E-A60A-A245-DFC276C395AB}"/>
              </a:ext>
            </a:extLst>
          </p:cNvPr>
          <p:cNvSpPr/>
          <p:nvPr/>
        </p:nvSpPr>
        <p:spPr>
          <a:xfrm>
            <a:off x="10361705" y="76618"/>
            <a:ext cx="1830295" cy="924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Title 1">
            <a:extLst>
              <a:ext uri="{FF2B5EF4-FFF2-40B4-BE49-F238E27FC236}">
                <a16:creationId xmlns:a16="http://schemas.microsoft.com/office/drawing/2014/main" id="{5288561E-963A-2B62-E7BE-FC9E1FCC7739}"/>
              </a:ext>
            </a:extLst>
          </p:cNvPr>
          <p:cNvSpPr txBox="1">
            <a:spLocks/>
          </p:cNvSpPr>
          <p:nvPr/>
        </p:nvSpPr>
        <p:spPr>
          <a:xfrm>
            <a:off x="457200" y="387155"/>
            <a:ext cx="11092543" cy="941796"/>
          </a:xfrm>
          <a:prstGeom prst="rect">
            <a:avLst/>
          </a:prstGeom>
        </p:spPr>
        <p:txBody>
          <a:bodyPr vert="horz" wrap="square" lIns="0" tIns="0" rIns="0" bIns="0" rtlCol="0" anchor="t" anchorCtr="0">
            <a:spAutoFit/>
          </a:bodyPr>
          <a:lstStyle>
            <a:lvl1pPr algn="l" defTabSz="914377" rtl="0" eaLnBrk="1" latinLnBrk="0" hangingPunct="1">
              <a:lnSpc>
                <a:spcPct val="90000"/>
              </a:lnSpc>
              <a:spcBef>
                <a:spcPct val="0"/>
              </a:spcBef>
              <a:buNone/>
              <a:defRPr sz="2800" kern="1200" spc="-60" baseline="0">
                <a:solidFill>
                  <a:schemeClr val="accent2"/>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lang="de-DE" b="1">
                <a:solidFill>
                  <a:srgbClr val="3F2A5A"/>
                </a:solidFill>
                <a:latin typeface="Arial" panose="020B0604020202020204"/>
              </a:rPr>
              <a:t>Recommandations SSED 2023 pour le diabète</a:t>
            </a:r>
            <a:br>
              <a:rPr lang="fr-FR" sz="2500" b="1">
                <a:solidFill>
                  <a:srgbClr val="3F2A5A"/>
                </a:solidFill>
                <a:latin typeface="Arial" panose="020B0604020202020204"/>
              </a:rPr>
            </a:br>
            <a:r>
              <a:rPr lang="fr-FR" sz="2000">
                <a:solidFill>
                  <a:srgbClr val="3F2A5A"/>
                </a:solidFill>
                <a:latin typeface="Arial" panose="020B0604020202020204"/>
              </a:rPr>
              <a:t>Motivation à changer de mode de vie et thérapie multifactorielle: contrôle de la tension artérielle, réduction des lipides et arrêt du tabac</a:t>
            </a:r>
            <a:r>
              <a:rPr lang="en-US" sz="2000" baseline="30000">
                <a:solidFill>
                  <a:srgbClr val="3F2A5A"/>
                </a:solidFill>
                <a:latin typeface="Arial" panose="020B0604020202020204"/>
              </a:rPr>
              <a:t>1</a:t>
            </a:r>
            <a:endParaRPr lang="de-DE" sz="2500" baseline="30000">
              <a:solidFill>
                <a:srgbClr val="3F2A5A"/>
              </a:solidFill>
              <a:latin typeface="Arial" panose="020B0604020202020204"/>
            </a:endParaRPr>
          </a:p>
        </p:txBody>
      </p:sp>
      <p:sp>
        <p:nvSpPr>
          <p:cNvPr id="3" name="TextBox 2">
            <a:extLst>
              <a:ext uri="{FF2B5EF4-FFF2-40B4-BE49-F238E27FC236}">
                <a16:creationId xmlns:a16="http://schemas.microsoft.com/office/drawing/2014/main" id="{3DDD88AB-411E-ECB9-9BCD-877F3180A972}"/>
              </a:ext>
            </a:extLst>
          </p:cNvPr>
          <p:cNvSpPr txBox="1"/>
          <p:nvPr/>
        </p:nvSpPr>
        <p:spPr>
          <a:xfrm>
            <a:off x="10256261" y="5473606"/>
            <a:ext cx="1838227"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FFFFFF">
                    <a:lumMod val="50000"/>
                  </a:srgbClr>
                </a:solidFill>
                <a:effectLst/>
                <a:uLnTx/>
                <a:uFillTx/>
                <a:latin typeface="Arial Narrow" panose="020B0606020202030204" pitchFamily="34" charset="0"/>
                <a:ea typeface="+mn-ea"/>
                <a:cs typeface="+mn-cs"/>
              </a:rPr>
              <a:t>Modifié selon </a:t>
            </a:r>
            <a:r>
              <a:rPr kumimoji="0" lang="fr-FR" sz="900" b="0" i="0" u="none" strike="noStrike" kern="1200" cap="none" spc="0" normalizeH="0" baseline="0" noProof="0" err="1">
                <a:ln>
                  <a:noFill/>
                </a:ln>
                <a:solidFill>
                  <a:srgbClr val="FFFFFF">
                    <a:lumMod val="50000"/>
                  </a:srgbClr>
                </a:solidFill>
                <a:effectLst/>
                <a:uLnTx/>
                <a:uFillTx/>
                <a:latin typeface="Arial Narrow" panose="020B0606020202030204" pitchFamily="34" charset="0"/>
                <a:ea typeface="+mn-ea"/>
                <a:cs typeface="Arial" panose="020B0604020202020204" pitchFamily="34" charset="0"/>
              </a:rPr>
              <a:t>Gastaldi</a:t>
            </a:r>
            <a:r>
              <a:rPr kumimoji="0" lang="fr-FR" sz="900" b="0" i="0" u="none" strike="noStrike" kern="1200" cap="none" spc="0" normalizeH="0" baseline="0" noProof="0">
                <a:ln>
                  <a:noFill/>
                </a:ln>
                <a:solidFill>
                  <a:srgbClr val="FFFFFF">
                    <a:lumMod val="50000"/>
                  </a:srgbClr>
                </a:solidFill>
                <a:effectLst/>
                <a:uLnTx/>
                <a:uFillTx/>
                <a:latin typeface="Arial Narrow" panose="020B0606020202030204" pitchFamily="34" charset="0"/>
                <a:ea typeface="+mn-ea"/>
                <a:cs typeface="Arial" panose="020B0604020202020204" pitchFamily="34" charset="0"/>
              </a:rPr>
              <a:t> et al., 2023.</a:t>
            </a:r>
            <a:endParaRPr kumimoji="0" lang="en-CH" sz="900" b="0" i="0" u="none" strike="noStrike" kern="1200" cap="none" spc="0" normalizeH="0" baseline="0" noProof="0">
              <a:ln>
                <a:noFill/>
              </a:ln>
              <a:solidFill>
                <a:srgbClr val="FFFFFF">
                  <a:lumMod val="50000"/>
                </a:srgbClr>
              </a:solidFill>
              <a:effectLst/>
              <a:uLnTx/>
              <a:uFillTx/>
              <a:latin typeface="Arial Narrow" panose="020B0606020202030204" pitchFamily="34" charset="0"/>
              <a:ea typeface="+mn-ea"/>
              <a:cs typeface="+mn-cs"/>
            </a:endParaRPr>
          </a:p>
        </p:txBody>
      </p:sp>
      <p:grpSp>
        <p:nvGrpSpPr>
          <p:cNvPr id="6" name="Gruppieren 58">
            <a:extLst>
              <a:ext uri="{FF2B5EF4-FFF2-40B4-BE49-F238E27FC236}">
                <a16:creationId xmlns:a16="http://schemas.microsoft.com/office/drawing/2014/main" id="{1DD81458-4B6C-BB20-A7C4-1D7275BA8AB4}"/>
              </a:ext>
            </a:extLst>
          </p:cNvPr>
          <p:cNvGrpSpPr/>
          <p:nvPr/>
        </p:nvGrpSpPr>
        <p:grpSpPr>
          <a:xfrm>
            <a:off x="2309528" y="1913631"/>
            <a:ext cx="3064010" cy="1611816"/>
            <a:chOff x="1758246" y="1508228"/>
            <a:chExt cx="3064010" cy="964730"/>
          </a:xfrm>
        </p:grpSpPr>
        <p:sp>
          <p:nvSpPr>
            <p:cNvPr id="9" name="Abgerundetes Rechteck 4">
              <a:extLst>
                <a:ext uri="{FF2B5EF4-FFF2-40B4-BE49-F238E27FC236}">
                  <a16:creationId xmlns:a16="http://schemas.microsoft.com/office/drawing/2014/main" id="{64B396C0-B9DF-463B-D4F1-BFB30B5CBC5F}"/>
                </a:ext>
              </a:extLst>
            </p:cNvPr>
            <p:cNvSpPr/>
            <p:nvPr/>
          </p:nvSpPr>
          <p:spPr>
            <a:xfrm>
              <a:off x="1758246" y="1508228"/>
              <a:ext cx="3064010" cy="964730"/>
            </a:xfrm>
            <a:prstGeom prst="roundRect">
              <a:avLst/>
            </a:prstGeom>
            <a:noFill/>
            <a:ln w="12700">
              <a:solidFill>
                <a:srgbClr val="938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Abgerundetes Rechteck 6">
              <a:extLst>
                <a:ext uri="{FF2B5EF4-FFF2-40B4-BE49-F238E27FC236}">
                  <a16:creationId xmlns:a16="http://schemas.microsoft.com/office/drawing/2014/main" id="{4D85225C-65BF-A347-E134-3E9D61185D6F}"/>
                </a:ext>
              </a:extLst>
            </p:cNvPr>
            <p:cNvSpPr/>
            <p:nvPr/>
          </p:nvSpPr>
          <p:spPr>
            <a:xfrm>
              <a:off x="1874858" y="1568829"/>
              <a:ext cx="2867436" cy="325391"/>
            </a:xfrm>
            <a:prstGeom prst="round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FFFFFF"/>
                  </a:solidFill>
                  <a:effectLst/>
                  <a:uLnTx/>
                  <a:uFillTx/>
                  <a:latin typeface="Arial" panose="020B0604020202020204"/>
                  <a:ea typeface="+mn-ea"/>
                  <a:cs typeface="+mn-cs"/>
                </a:rPr>
                <a:t>Metformine + iSGLT-2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FFFFFF"/>
                  </a:solidFill>
                  <a:effectLst/>
                  <a:uLnTx/>
                  <a:uFillTx/>
                  <a:latin typeface="Arial" panose="020B0604020202020204"/>
                  <a:ea typeface="+mn-ea"/>
                  <a:cs typeface="+mn-cs"/>
                </a:rPr>
                <a:t>(eGFR&gt;30)</a:t>
              </a:r>
            </a:p>
          </p:txBody>
        </p:sp>
      </p:grpSp>
      <p:sp>
        <p:nvSpPr>
          <p:cNvPr id="28" name="Abgerundetes Rechteck 27">
            <a:extLst>
              <a:ext uri="{FF2B5EF4-FFF2-40B4-BE49-F238E27FC236}">
                <a16:creationId xmlns:a16="http://schemas.microsoft.com/office/drawing/2014/main" id="{883408ED-A82F-06A9-E959-D50EFCB7D242}"/>
              </a:ext>
            </a:extLst>
          </p:cNvPr>
          <p:cNvSpPr/>
          <p:nvPr/>
        </p:nvSpPr>
        <p:spPr>
          <a:xfrm>
            <a:off x="2912594" y="4004960"/>
            <a:ext cx="6087098" cy="325391"/>
          </a:xfrm>
          <a:prstGeom prst="round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fr-FR" sz="1400" b="0" i="0" u="none" strike="noStrike" kern="1200" cap="none" spc="0" normalizeH="0" baseline="0" noProof="0">
                <a:ln>
                  <a:noFill/>
                </a:ln>
                <a:solidFill>
                  <a:srgbClr val="FFFFFF"/>
                </a:solidFill>
                <a:effectLst/>
                <a:uLnTx/>
                <a:uFillTx/>
                <a:latin typeface="Arial" panose="020B0604020202020204"/>
                <a:ea typeface="+mn-ea"/>
                <a:cs typeface="+mn-cs"/>
              </a:rPr>
              <a:t>Insuline basale ou </a:t>
            </a:r>
            <a:r>
              <a:rPr kumimoji="0" lang="fr-FR" sz="1400" b="0" i="0" u="none" strike="noStrike" kern="1200" cap="none" spc="0" normalizeH="0" baseline="0" noProof="0" err="1">
                <a:ln>
                  <a:noFill/>
                </a:ln>
                <a:solidFill>
                  <a:srgbClr val="FFFFFF"/>
                </a:solidFill>
                <a:effectLst/>
                <a:uLnTx/>
                <a:uFillTx/>
                <a:latin typeface="Arial" panose="020B0604020202020204"/>
                <a:ea typeface="+mn-ea"/>
                <a:cs typeface="+mn-cs"/>
              </a:rPr>
              <a:t>co</a:t>
            </a:r>
            <a:r>
              <a:rPr kumimoji="0" lang="fr-FR" sz="1400" b="0" i="0" u="none" strike="noStrike" kern="1200" cap="none" spc="0" normalizeH="0" baseline="0" noProof="0">
                <a:ln>
                  <a:noFill/>
                </a:ln>
                <a:solidFill>
                  <a:srgbClr val="FFFFFF"/>
                </a:solidFill>
                <a:effectLst/>
                <a:uLnTx/>
                <a:uFillTx/>
                <a:latin typeface="Arial" panose="020B0604020202020204"/>
                <a:ea typeface="+mn-ea"/>
                <a:cs typeface="+mn-cs"/>
              </a:rPr>
              <a:t>-formulée (une ou deux fois par jour)</a:t>
            </a:r>
            <a:endParaRPr kumimoji="0" lang="de-D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Abgerundetes Rechteck 35">
            <a:extLst>
              <a:ext uri="{FF2B5EF4-FFF2-40B4-BE49-F238E27FC236}">
                <a16:creationId xmlns:a16="http://schemas.microsoft.com/office/drawing/2014/main" id="{12B862C9-8711-5C81-5278-0C81DF540ACD}"/>
              </a:ext>
            </a:extLst>
          </p:cNvPr>
          <p:cNvSpPr/>
          <p:nvPr/>
        </p:nvSpPr>
        <p:spPr>
          <a:xfrm>
            <a:off x="3141260" y="5180307"/>
            <a:ext cx="5771923" cy="451334"/>
          </a:xfrm>
          <a:prstGeom prst="roundRect">
            <a:avLst/>
          </a:prstGeom>
          <a:noFill/>
          <a:ln w="12700">
            <a:solidFill>
              <a:srgbClr val="93888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000000"/>
                </a:solidFill>
                <a:effectLst/>
                <a:uLnTx/>
                <a:uFillTx/>
                <a:latin typeface="Arial" panose="020B0604020202020204"/>
                <a:ea typeface="+mn-ea"/>
                <a:cs typeface="+mn-cs"/>
              </a:rPr>
              <a:t>Continuer: </a:t>
            </a:r>
            <a:r>
              <a:rPr kumimoji="0" lang="de-DE" sz="1200" u="none" strike="noStrike" kern="1200" cap="none" spc="0" normalizeH="0" baseline="0" noProof="0">
                <a:ln>
                  <a:noFill/>
                </a:ln>
                <a:solidFill>
                  <a:srgbClr val="000000"/>
                </a:solidFill>
                <a:effectLst/>
                <a:uLnTx/>
                <a:uFillTx/>
                <a:latin typeface="Arial" panose="020B0604020202020204"/>
                <a:ea typeface="+mn-ea"/>
                <a:cs typeface="+mn-cs"/>
              </a:rPr>
              <a:t>Metformine, iSGLT2, GLP-1-RA </a:t>
            </a:r>
            <a:br>
              <a:rPr kumimoji="0" lang="de-DE" sz="12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de-DE" sz="1200" b="1" i="0" u="none" strike="noStrike" kern="1200" cap="none" spc="0" normalizeH="0" baseline="0" noProof="0">
                <a:ln>
                  <a:noFill/>
                </a:ln>
                <a:solidFill>
                  <a:srgbClr val="000000"/>
                </a:solidFill>
                <a:effectLst/>
                <a:uLnTx/>
                <a:uFillTx/>
                <a:latin typeface="Arial" panose="020B0604020202020204"/>
                <a:ea typeface="+mn-ea"/>
                <a:cs typeface="+mn-cs"/>
              </a:rPr>
              <a:t>Arrêter: </a:t>
            </a:r>
            <a:r>
              <a:rPr kumimoji="0" lang="de-DE" sz="1200" i="0" u="none" strike="noStrike" kern="1200" cap="none" spc="0" normalizeH="0" baseline="0" noProof="0">
                <a:ln>
                  <a:noFill/>
                </a:ln>
                <a:solidFill>
                  <a:srgbClr val="000000"/>
                </a:solidFill>
                <a:effectLst/>
                <a:uLnTx/>
                <a:uFillTx/>
                <a:latin typeface="Arial" panose="020B0604020202020204"/>
                <a:ea typeface="+mn-ea"/>
                <a:cs typeface="+mn-cs"/>
              </a:rPr>
              <a:t>Sulfonylurées ou iDPP-4 (si GLP-1-RA</a:t>
            </a:r>
            <a:r>
              <a:rPr kumimoji="0" lang="de-DE" sz="1200" b="1" i="0" u="none" strike="noStrike" kern="1200" cap="none" spc="0" normalizeH="0" baseline="0" noProof="0">
                <a:ln>
                  <a:noFill/>
                </a:ln>
                <a:solidFill>
                  <a:srgbClr val="000000"/>
                </a:solidFill>
                <a:effectLst/>
                <a:uLnTx/>
                <a:uFillTx/>
                <a:latin typeface="Arial" panose="020B0604020202020204"/>
                <a:ea typeface="+mn-ea"/>
                <a:cs typeface="+mn-cs"/>
              </a:rPr>
              <a:t>)</a:t>
            </a:r>
          </a:p>
        </p:txBody>
      </p:sp>
      <p:cxnSp>
        <p:nvCxnSpPr>
          <p:cNvPr id="33" name="Gerade Verbindung mit Pfeil 37">
            <a:extLst>
              <a:ext uri="{FF2B5EF4-FFF2-40B4-BE49-F238E27FC236}">
                <a16:creationId xmlns:a16="http://schemas.microsoft.com/office/drawing/2014/main" id="{0675464A-5D2B-E750-320D-E2F9916B78D6}"/>
              </a:ext>
            </a:extLst>
          </p:cNvPr>
          <p:cNvCxnSpPr>
            <a:cxnSpLocks/>
          </p:cNvCxnSpPr>
          <p:nvPr/>
        </p:nvCxnSpPr>
        <p:spPr>
          <a:xfrm flipV="1">
            <a:off x="2784940" y="2644365"/>
            <a:ext cx="0" cy="230400"/>
          </a:xfrm>
          <a:prstGeom prst="straightConnector1">
            <a:avLst/>
          </a:prstGeom>
          <a:ln w="19050">
            <a:solidFill>
              <a:srgbClr val="FA4242"/>
            </a:solidFill>
            <a:tailEnd type="arrow"/>
          </a:ln>
        </p:spPr>
        <p:style>
          <a:lnRef idx="1">
            <a:schemeClr val="accent1"/>
          </a:lnRef>
          <a:fillRef idx="0">
            <a:schemeClr val="accent1"/>
          </a:fillRef>
          <a:effectRef idx="0">
            <a:schemeClr val="accent1"/>
          </a:effectRef>
          <a:fontRef idx="minor">
            <a:schemeClr val="tx1"/>
          </a:fontRef>
        </p:style>
      </p:cxnSp>
      <p:sp>
        <p:nvSpPr>
          <p:cNvPr id="34" name="Abgerundetes Rechteck 6">
            <a:extLst>
              <a:ext uri="{FF2B5EF4-FFF2-40B4-BE49-F238E27FC236}">
                <a16:creationId xmlns:a16="http://schemas.microsoft.com/office/drawing/2014/main" id="{E2CED3F3-35AF-2E55-758B-E8EB2EE8A3F0}"/>
              </a:ext>
            </a:extLst>
          </p:cNvPr>
          <p:cNvSpPr/>
          <p:nvPr/>
        </p:nvSpPr>
        <p:spPr>
          <a:xfrm>
            <a:off x="2426140" y="2957969"/>
            <a:ext cx="2867436" cy="428302"/>
          </a:xfrm>
          <a:prstGeom prst="roundRect">
            <a:avLst/>
          </a:prstGeom>
          <a:solidFill>
            <a:srgbClr val="FA464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FFFFFF"/>
                </a:solidFill>
                <a:effectLst/>
                <a:uLnTx/>
                <a:uFillTx/>
                <a:latin typeface="Arial" panose="020B0604020202020204"/>
                <a:ea typeface="+mn-ea"/>
                <a:cs typeface="+mn-cs"/>
              </a:rPr>
              <a:t>+ GLP-1-RA (BMI&gt;28)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srgbClr val="FFFFFF"/>
                </a:solidFill>
                <a:effectLst/>
                <a:uLnTx/>
                <a:uFillTx/>
                <a:latin typeface="Arial" panose="020B0604020202020204"/>
                <a:ea typeface="+mn-ea"/>
                <a:cs typeface="+mn-cs"/>
              </a:rPr>
              <a:t>iDPP-4 (BMI&lt;28)</a:t>
            </a:r>
          </a:p>
        </p:txBody>
      </p:sp>
      <p:cxnSp>
        <p:nvCxnSpPr>
          <p:cNvPr id="35" name="Gerade Verbindung mit Pfeil 37">
            <a:extLst>
              <a:ext uri="{FF2B5EF4-FFF2-40B4-BE49-F238E27FC236}">
                <a16:creationId xmlns:a16="http://schemas.microsoft.com/office/drawing/2014/main" id="{C820F4D3-6935-BE1F-0EE1-145107B5FA9D}"/>
              </a:ext>
            </a:extLst>
          </p:cNvPr>
          <p:cNvCxnSpPr>
            <a:cxnSpLocks/>
          </p:cNvCxnSpPr>
          <p:nvPr/>
        </p:nvCxnSpPr>
        <p:spPr>
          <a:xfrm>
            <a:off x="4502753" y="2620766"/>
            <a:ext cx="0" cy="230271"/>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6" name="Gruppieren 58">
            <a:extLst>
              <a:ext uri="{FF2B5EF4-FFF2-40B4-BE49-F238E27FC236}">
                <a16:creationId xmlns:a16="http://schemas.microsoft.com/office/drawing/2014/main" id="{811763E4-5BAA-344F-EBC3-EF951EC0BADE}"/>
              </a:ext>
            </a:extLst>
          </p:cNvPr>
          <p:cNvGrpSpPr/>
          <p:nvPr/>
        </p:nvGrpSpPr>
        <p:grpSpPr>
          <a:xfrm>
            <a:off x="6582904" y="1913631"/>
            <a:ext cx="3064010" cy="1611816"/>
            <a:chOff x="1758246" y="1508228"/>
            <a:chExt cx="3064010" cy="964730"/>
          </a:xfrm>
        </p:grpSpPr>
        <p:sp>
          <p:nvSpPr>
            <p:cNvPr id="37" name="Abgerundetes Rechteck 4">
              <a:extLst>
                <a:ext uri="{FF2B5EF4-FFF2-40B4-BE49-F238E27FC236}">
                  <a16:creationId xmlns:a16="http://schemas.microsoft.com/office/drawing/2014/main" id="{4056C037-AA3D-B9E3-8BBA-86DF2BAD7D65}"/>
                </a:ext>
              </a:extLst>
            </p:cNvPr>
            <p:cNvSpPr/>
            <p:nvPr/>
          </p:nvSpPr>
          <p:spPr>
            <a:xfrm>
              <a:off x="1758246" y="1508228"/>
              <a:ext cx="3064010" cy="964730"/>
            </a:xfrm>
            <a:prstGeom prst="roundRect">
              <a:avLst/>
            </a:prstGeom>
            <a:noFill/>
            <a:ln w="12700">
              <a:solidFill>
                <a:srgbClr val="9388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Abgerundetes Rechteck 6">
              <a:extLst>
                <a:ext uri="{FF2B5EF4-FFF2-40B4-BE49-F238E27FC236}">
                  <a16:creationId xmlns:a16="http://schemas.microsoft.com/office/drawing/2014/main" id="{15F8DD29-F40A-0F60-A774-300900222697}"/>
                </a:ext>
              </a:extLst>
            </p:cNvPr>
            <p:cNvSpPr/>
            <p:nvPr/>
          </p:nvSpPr>
          <p:spPr>
            <a:xfrm>
              <a:off x="1874858" y="1568829"/>
              <a:ext cx="2867436" cy="325391"/>
            </a:xfrm>
            <a:prstGeom prst="roundRect">
              <a:avLst/>
            </a:prstGeom>
            <a:solidFill>
              <a:srgbClr val="FA464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FFFFFF"/>
                  </a:solidFill>
                  <a:effectLst/>
                  <a:uLnTx/>
                  <a:uFillTx/>
                  <a:latin typeface="Arial" panose="020B0604020202020204"/>
                  <a:ea typeface="+mn-ea"/>
                  <a:cs typeface="+mn-cs"/>
                </a:rPr>
                <a:t>Metformine (eGFR&gt;30)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FFFFFF"/>
                  </a:solidFill>
                  <a:effectLst/>
                  <a:uLnTx/>
                  <a:uFillTx/>
                  <a:latin typeface="Arial" panose="020B0604020202020204"/>
                  <a:ea typeface="+mn-ea"/>
                  <a:cs typeface="+mn-cs"/>
                </a:rPr>
                <a:t> + GLP-1-RA (BMI&gt;28)*</a:t>
              </a:r>
            </a:p>
          </p:txBody>
        </p:sp>
      </p:grpSp>
      <p:cxnSp>
        <p:nvCxnSpPr>
          <p:cNvPr id="49" name="Gerade Verbindung mit Pfeil 37">
            <a:extLst>
              <a:ext uri="{FF2B5EF4-FFF2-40B4-BE49-F238E27FC236}">
                <a16:creationId xmlns:a16="http://schemas.microsoft.com/office/drawing/2014/main" id="{CC3BB0EC-E4EB-D98A-124E-6B7B6B2777BC}"/>
              </a:ext>
            </a:extLst>
          </p:cNvPr>
          <p:cNvCxnSpPr>
            <a:cxnSpLocks/>
          </p:cNvCxnSpPr>
          <p:nvPr/>
        </p:nvCxnSpPr>
        <p:spPr>
          <a:xfrm flipV="1">
            <a:off x="9028005" y="2638492"/>
            <a:ext cx="0" cy="230400"/>
          </a:xfrm>
          <a:prstGeom prst="straightConnector1">
            <a:avLst/>
          </a:prstGeom>
          <a:ln w="19050">
            <a:solidFill>
              <a:srgbClr val="FA4242"/>
            </a:solidFill>
            <a:tailEnd type="arrow"/>
          </a:ln>
        </p:spPr>
        <p:style>
          <a:lnRef idx="1">
            <a:schemeClr val="accent1"/>
          </a:lnRef>
          <a:fillRef idx="0">
            <a:schemeClr val="accent1"/>
          </a:fillRef>
          <a:effectRef idx="0">
            <a:schemeClr val="accent1"/>
          </a:effectRef>
          <a:fontRef idx="minor">
            <a:schemeClr val="tx1"/>
          </a:fontRef>
        </p:style>
      </p:cxnSp>
      <p:sp>
        <p:nvSpPr>
          <p:cNvPr id="50" name="Abgerundetes Rechteck 6">
            <a:extLst>
              <a:ext uri="{FF2B5EF4-FFF2-40B4-BE49-F238E27FC236}">
                <a16:creationId xmlns:a16="http://schemas.microsoft.com/office/drawing/2014/main" id="{3EDC49FE-8841-2C10-12D3-AC1E82ED9B22}"/>
              </a:ext>
            </a:extLst>
          </p:cNvPr>
          <p:cNvSpPr/>
          <p:nvPr/>
        </p:nvSpPr>
        <p:spPr>
          <a:xfrm>
            <a:off x="6699516" y="2993676"/>
            <a:ext cx="2867436" cy="428302"/>
          </a:xfrm>
          <a:prstGeom prst="roundRect">
            <a:avLst/>
          </a:prstGeom>
          <a:solidFill>
            <a:srgbClr val="5D009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FFFFFF"/>
                </a:solidFill>
                <a:effectLst/>
                <a:uLnTx/>
                <a:uFillTx/>
                <a:latin typeface="Arial" panose="020B0604020202020204"/>
                <a:ea typeface="+mn-ea"/>
                <a:cs typeface="+mn-cs"/>
              </a:rPr>
              <a:t>+ iSGLT-2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FFFFFF"/>
                </a:solidFill>
                <a:effectLst/>
                <a:uLnTx/>
                <a:uFillTx/>
                <a:latin typeface="Arial" panose="020B0604020202020204"/>
                <a:ea typeface="+mn-ea"/>
                <a:cs typeface="+mn-cs"/>
              </a:rPr>
              <a:t>(eGFR&gt;30)</a:t>
            </a:r>
            <a:endParaRPr kumimoji="0" lang="de-DE"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52" name="Gerade Verbindung mit Pfeil 37">
            <a:extLst>
              <a:ext uri="{FF2B5EF4-FFF2-40B4-BE49-F238E27FC236}">
                <a16:creationId xmlns:a16="http://schemas.microsoft.com/office/drawing/2014/main" id="{2DF60C61-A471-C274-98B0-060CB6C03720}"/>
              </a:ext>
            </a:extLst>
          </p:cNvPr>
          <p:cNvCxnSpPr>
            <a:cxnSpLocks/>
          </p:cNvCxnSpPr>
          <p:nvPr/>
        </p:nvCxnSpPr>
        <p:spPr>
          <a:xfrm>
            <a:off x="7364580" y="2648821"/>
            <a:ext cx="0" cy="230271"/>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Gerade Verbindung mit Pfeil 37">
            <a:extLst>
              <a:ext uri="{FF2B5EF4-FFF2-40B4-BE49-F238E27FC236}">
                <a16:creationId xmlns:a16="http://schemas.microsoft.com/office/drawing/2014/main" id="{72A990A8-6419-24A2-957C-7C942CDD3694}"/>
              </a:ext>
            </a:extLst>
          </p:cNvPr>
          <p:cNvCxnSpPr>
            <a:cxnSpLocks/>
          </p:cNvCxnSpPr>
          <p:nvPr/>
        </p:nvCxnSpPr>
        <p:spPr>
          <a:xfrm flipV="1">
            <a:off x="3350496" y="3565383"/>
            <a:ext cx="0" cy="391856"/>
          </a:xfrm>
          <a:prstGeom prst="straightConnector1">
            <a:avLst/>
          </a:prstGeom>
          <a:ln w="19050">
            <a:solidFill>
              <a:srgbClr val="FA4242"/>
            </a:solidFill>
            <a:tailEnd type="arrow"/>
          </a:ln>
        </p:spPr>
        <p:style>
          <a:lnRef idx="1">
            <a:schemeClr val="accent1"/>
          </a:lnRef>
          <a:fillRef idx="0">
            <a:schemeClr val="accent1"/>
          </a:fillRef>
          <a:effectRef idx="0">
            <a:schemeClr val="accent1"/>
          </a:effectRef>
          <a:fontRef idx="minor">
            <a:schemeClr val="tx1"/>
          </a:fontRef>
        </p:style>
      </p:cxnSp>
      <p:cxnSp>
        <p:nvCxnSpPr>
          <p:cNvPr id="58" name="Gerade Verbindung mit Pfeil 37">
            <a:extLst>
              <a:ext uri="{FF2B5EF4-FFF2-40B4-BE49-F238E27FC236}">
                <a16:creationId xmlns:a16="http://schemas.microsoft.com/office/drawing/2014/main" id="{29F3E470-452D-A390-1264-E185F25A5DEC}"/>
              </a:ext>
            </a:extLst>
          </p:cNvPr>
          <p:cNvCxnSpPr>
            <a:cxnSpLocks/>
          </p:cNvCxnSpPr>
          <p:nvPr/>
        </p:nvCxnSpPr>
        <p:spPr>
          <a:xfrm flipV="1">
            <a:off x="8610616" y="3597982"/>
            <a:ext cx="0" cy="359257"/>
          </a:xfrm>
          <a:prstGeom prst="straightConnector1">
            <a:avLst/>
          </a:prstGeom>
          <a:ln w="19050">
            <a:solidFill>
              <a:srgbClr val="FA4242"/>
            </a:solidFill>
            <a:tailEnd type="arrow"/>
          </a:ln>
        </p:spPr>
        <p:style>
          <a:lnRef idx="1">
            <a:schemeClr val="accent1"/>
          </a:lnRef>
          <a:fillRef idx="0">
            <a:schemeClr val="accent1"/>
          </a:fillRef>
          <a:effectRef idx="0">
            <a:schemeClr val="accent1"/>
          </a:effectRef>
          <a:fontRef idx="minor">
            <a:schemeClr val="tx1"/>
          </a:fontRef>
        </p:style>
      </p:cxnSp>
      <p:cxnSp>
        <p:nvCxnSpPr>
          <p:cNvPr id="59" name="Gerade Verbindung mit Pfeil 37">
            <a:extLst>
              <a:ext uri="{FF2B5EF4-FFF2-40B4-BE49-F238E27FC236}">
                <a16:creationId xmlns:a16="http://schemas.microsoft.com/office/drawing/2014/main" id="{12B81971-E345-1106-D466-4208C905C0F2}"/>
              </a:ext>
            </a:extLst>
          </p:cNvPr>
          <p:cNvCxnSpPr>
            <a:cxnSpLocks/>
          </p:cNvCxnSpPr>
          <p:nvPr/>
        </p:nvCxnSpPr>
        <p:spPr>
          <a:xfrm>
            <a:off x="3997093" y="3587283"/>
            <a:ext cx="1649926" cy="386095"/>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2" name="Gerade Verbindung mit Pfeil 37">
            <a:extLst>
              <a:ext uri="{FF2B5EF4-FFF2-40B4-BE49-F238E27FC236}">
                <a16:creationId xmlns:a16="http://schemas.microsoft.com/office/drawing/2014/main" id="{48E39F03-CC81-6089-992F-789888148E8A}"/>
              </a:ext>
            </a:extLst>
          </p:cNvPr>
          <p:cNvCxnSpPr>
            <a:cxnSpLocks/>
          </p:cNvCxnSpPr>
          <p:nvPr/>
        </p:nvCxnSpPr>
        <p:spPr>
          <a:xfrm flipH="1">
            <a:off x="6309423" y="3597982"/>
            <a:ext cx="1805486" cy="348681"/>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4" name="Gerade Verbindung mit Pfeil 37">
            <a:extLst>
              <a:ext uri="{FF2B5EF4-FFF2-40B4-BE49-F238E27FC236}">
                <a16:creationId xmlns:a16="http://schemas.microsoft.com/office/drawing/2014/main" id="{B636885C-A8C5-C279-ED3E-D40B1D6C5B6C}"/>
              </a:ext>
            </a:extLst>
          </p:cNvPr>
          <p:cNvCxnSpPr>
            <a:cxnSpLocks/>
          </p:cNvCxnSpPr>
          <p:nvPr/>
        </p:nvCxnSpPr>
        <p:spPr>
          <a:xfrm flipV="1">
            <a:off x="5956143" y="4330351"/>
            <a:ext cx="0" cy="230400"/>
          </a:xfrm>
          <a:prstGeom prst="straightConnector1">
            <a:avLst/>
          </a:prstGeom>
          <a:ln w="19050">
            <a:solidFill>
              <a:srgbClr val="FA4242"/>
            </a:solidFill>
            <a:tailEnd type="arrow"/>
          </a:ln>
        </p:spPr>
        <p:style>
          <a:lnRef idx="1">
            <a:schemeClr val="accent1"/>
          </a:lnRef>
          <a:fillRef idx="0">
            <a:schemeClr val="accent1"/>
          </a:fillRef>
          <a:effectRef idx="0">
            <a:schemeClr val="accent1"/>
          </a:effectRef>
          <a:fontRef idx="minor">
            <a:schemeClr val="tx1"/>
          </a:fontRef>
        </p:style>
      </p:cxnSp>
      <p:sp>
        <p:nvSpPr>
          <p:cNvPr id="65" name="Abgerundetes Rechteck 27">
            <a:extLst>
              <a:ext uri="{FF2B5EF4-FFF2-40B4-BE49-F238E27FC236}">
                <a16:creationId xmlns:a16="http://schemas.microsoft.com/office/drawing/2014/main" id="{B9B60743-B597-4916-8392-18E5BB83AD6A}"/>
              </a:ext>
            </a:extLst>
          </p:cNvPr>
          <p:cNvSpPr/>
          <p:nvPr/>
        </p:nvSpPr>
        <p:spPr>
          <a:xfrm>
            <a:off x="5120169" y="4557386"/>
            <a:ext cx="1671947" cy="325391"/>
          </a:xfrm>
          <a:prstGeom prst="round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srgbClr val="FFFFFF"/>
                </a:solidFill>
                <a:effectLst/>
                <a:uLnTx/>
                <a:uFillTx/>
                <a:latin typeface="Arial" panose="020B0604020202020204"/>
                <a:ea typeface="+mn-ea"/>
                <a:cs typeface="+mn-cs"/>
              </a:rPr>
              <a:t>Manque d'insuline°</a:t>
            </a:r>
          </a:p>
        </p:txBody>
      </p:sp>
      <p:cxnSp>
        <p:nvCxnSpPr>
          <p:cNvPr id="68" name="Gerade Verbindung mit Pfeil 37">
            <a:extLst>
              <a:ext uri="{FF2B5EF4-FFF2-40B4-BE49-F238E27FC236}">
                <a16:creationId xmlns:a16="http://schemas.microsoft.com/office/drawing/2014/main" id="{C8020A53-AC33-4DAD-5C0D-825403BE6753}"/>
              </a:ext>
            </a:extLst>
          </p:cNvPr>
          <p:cNvCxnSpPr>
            <a:cxnSpLocks/>
          </p:cNvCxnSpPr>
          <p:nvPr/>
        </p:nvCxnSpPr>
        <p:spPr>
          <a:xfrm>
            <a:off x="5956142" y="4882777"/>
            <a:ext cx="0" cy="27335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9" name="Picture 68" descr="Shape&#10;&#10;Description automatically generated with low confidence">
            <a:extLst>
              <a:ext uri="{FF2B5EF4-FFF2-40B4-BE49-F238E27FC236}">
                <a16:creationId xmlns:a16="http://schemas.microsoft.com/office/drawing/2014/main" id="{5EF35924-5FE9-3DE9-5C2D-8C44631FB040}"/>
              </a:ext>
            </a:extLst>
          </p:cNvPr>
          <p:cNvPicPr>
            <a:picLocks noChangeAspect="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79617" y="2019364"/>
            <a:ext cx="341583" cy="341583"/>
          </a:xfrm>
          <a:prstGeom prst="rect">
            <a:avLst/>
          </a:prstGeom>
        </p:spPr>
      </p:pic>
      <p:pic>
        <p:nvPicPr>
          <p:cNvPr id="71" name="Picture 70" descr="Shape&#10;&#10;Description automatically generated with low confidence">
            <a:extLst>
              <a:ext uri="{FF2B5EF4-FFF2-40B4-BE49-F238E27FC236}">
                <a16:creationId xmlns:a16="http://schemas.microsoft.com/office/drawing/2014/main" id="{093E7AAC-924B-7012-8B46-376FD99B4D04}"/>
              </a:ext>
            </a:extLst>
          </p:cNvPr>
          <p:cNvPicPr>
            <a:picLocks noChangeAspect="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343676" y="2039680"/>
            <a:ext cx="341401" cy="341401"/>
          </a:xfrm>
          <a:prstGeom prst="rect">
            <a:avLst/>
          </a:prstGeom>
        </p:spPr>
      </p:pic>
      <p:pic>
        <p:nvPicPr>
          <p:cNvPr id="73" name="Picture 72" descr="Shape&#10;&#10;Description automatically generated with low confidence">
            <a:extLst>
              <a:ext uri="{FF2B5EF4-FFF2-40B4-BE49-F238E27FC236}">
                <a16:creationId xmlns:a16="http://schemas.microsoft.com/office/drawing/2014/main" id="{8C4A09F7-1C6F-17AD-D958-E7CD7600FBFB}"/>
              </a:ext>
            </a:extLst>
          </p:cNvPr>
          <p:cNvPicPr>
            <a:picLocks noChangeAspect="1"/>
          </p:cNvPicPr>
          <p:nvPr/>
        </p:nvPicPr>
        <p:blipFill rotWithShape="1">
          <a:blip r:embed="rId9">
            <a:duotone>
              <a:schemeClr val="accent6">
                <a:shade val="45000"/>
                <a:satMod val="135000"/>
              </a:schemeClr>
              <a:prstClr val="white"/>
            </a:duotone>
            <a:extLst>
              <a:ext uri="{28A0092B-C50C-407E-A947-70E740481C1C}">
                <a14:useLocalDpi xmlns:a14="http://schemas.microsoft.com/office/drawing/2010/main" val="0"/>
              </a:ext>
            </a:extLst>
          </a:blip>
          <a:srcRect l="-6810" t="-404" r="25787" b="404"/>
          <a:stretch/>
        </p:blipFill>
        <p:spPr>
          <a:xfrm>
            <a:off x="613206" y="3284666"/>
            <a:ext cx="354102" cy="437043"/>
          </a:xfrm>
          <a:prstGeom prst="rect">
            <a:avLst/>
          </a:prstGeom>
        </p:spPr>
      </p:pic>
      <p:sp>
        <p:nvSpPr>
          <p:cNvPr id="74" name="TextBox 73">
            <a:extLst>
              <a:ext uri="{FF2B5EF4-FFF2-40B4-BE49-F238E27FC236}">
                <a16:creationId xmlns:a16="http://schemas.microsoft.com/office/drawing/2014/main" id="{C78F2198-BC43-81BB-92AE-20ADB272B040}"/>
              </a:ext>
            </a:extLst>
          </p:cNvPr>
          <p:cNvSpPr txBox="1"/>
          <p:nvPr/>
        </p:nvSpPr>
        <p:spPr>
          <a:xfrm>
            <a:off x="975167" y="3341880"/>
            <a:ext cx="11998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srgbClr val="000000"/>
                </a:solidFill>
                <a:effectLst/>
                <a:uLnTx/>
                <a:uFillTx/>
                <a:latin typeface="Arial" panose="020B0604020202020204"/>
                <a:ea typeface="+mn-ea"/>
                <a:cs typeface="+mn-cs"/>
              </a:rPr>
              <a:t>Réduction du poids dans le DT2</a:t>
            </a:r>
            <a:endParaRPr kumimoji="0" lang="en-CH"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5" name="TextBox 74">
            <a:extLst>
              <a:ext uri="{FF2B5EF4-FFF2-40B4-BE49-F238E27FC236}">
                <a16:creationId xmlns:a16="http://schemas.microsoft.com/office/drawing/2014/main" id="{79D30BA4-F0EE-88BE-CC95-FE871B20196F}"/>
              </a:ext>
            </a:extLst>
          </p:cNvPr>
          <p:cNvSpPr txBox="1"/>
          <p:nvPr/>
        </p:nvSpPr>
        <p:spPr>
          <a:xfrm>
            <a:off x="339277" y="2399924"/>
            <a:ext cx="102226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000000"/>
                </a:solidFill>
                <a:effectLst/>
                <a:uLnTx/>
                <a:uFillTx/>
                <a:latin typeface="Arial" panose="020B0604020202020204"/>
                <a:ea typeface="+mn-ea"/>
                <a:cs typeface="+mn-cs"/>
              </a:rPr>
              <a:t>Insuffisance</a:t>
            </a: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800" b="0" i="0" u="none" strike="noStrike" kern="1200" cap="none" spc="0" normalizeH="0" baseline="0" noProof="0" err="1">
                <a:ln>
                  <a:noFill/>
                </a:ln>
                <a:solidFill>
                  <a:srgbClr val="000000"/>
                </a:solidFill>
                <a:effectLst/>
                <a:uLnTx/>
                <a:uFillTx/>
                <a:latin typeface="Arial" panose="020B0604020202020204"/>
                <a:ea typeface="+mn-ea"/>
                <a:cs typeface="+mn-cs"/>
              </a:rPr>
              <a:t>cardiaque</a:t>
            </a:r>
            <a:endParaRPr kumimoji="0" lang="en-CH"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6" name="TextBox 75">
            <a:extLst>
              <a:ext uri="{FF2B5EF4-FFF2-40B4-BE49-F238E27FC236}">
                <a16:creationId xmlns:a16="http://schemas.microsoft.com/office/drawing/2014/main" id="{5EB09CC0-184A-EF16-400C-5783E98FA8BC}"/>
              </a:ext>
            </a:extLst>
          </p:cNvPr>
          <p:cNvSpPr txBox="1"/>
          <p:nvPr/>
        </p:nvSpPr>
        <p:spPr>
          <a:xfrm>
            <a:off x="1089267" y="2416244"/>
            <a:ext cx="88470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Protection </a:t>
            </a:r>
            <a:r>
              <a:rPr kumimoji="0" lang="en-US" sz="800" b="0" i="0" u="none" strike="noStrike" kern="1200" cap="none" spc="0" normalizeH="0" baseline="0" noProof="0" err="1">
                <a:ln>
                  <a:noFill/>
                </a:ln>
                <a:solidFill>
                  <a:srgbClr val="000000"/>
                </a:solidFill>
                <a:effectLst/>
                <a:uLnTx/>
                <a:uFillTx/>
                <a:latin typeface="Arial" panose="020B0604020202020204"/>
                <a:ea typeface="+mn-ea"/>
                <a:cs typeface="+mn-cs"/>
              </a:rPr>
              <a:t>rénale</a:t>
            </a:r>
            <a:endParaRPr kumimoji="0" lang="en-CH"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7" name="TextBox 76">
            <a:extLst>
              <a:ext uri="{FF2B5EF4-FFF2-40B4-BE49-F238E27FC236}">
                <a16:creationId xmlns:a16="http://schemas.microsoft.com/office/drawing/2014/main" id="{FF3DC91B-BCDA-B221-20A4-0D5AB9DB74C1}"/>
              </a:ext>
            </a:extLst>
          </p:cNvPr>
          <p:cNvSpPr txBox="1"/>
          <p:nvPr/>
        </p:nvSpPr>
        <p:spPr>
          <a:xfrm>
            <a:off x="10282079" y="2019364"/>
            <a:ext cx="11195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srgbClr val="000000"/>
                </a:solidFill>
                <a:effectLst/>
                <a:uLnTx/>
                <a:uFillTx/>
                <a:latin typeface="Arial" panose="020B0604020202020204"/>
                <a:ea typeface="+mn-ea"/>
                <a:cs typeface="+mn-cs"/>
              </a:rPr>
              <a:t>Réduction du poids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a:ln>
                  <a:noFill/>
                </a:ln>
                <a:solidFill>
                  <a:srgbClr val="000000"/>
                </a:solidFill>
                <a:effectLst/>
                <a:uLnTx/>
                <a:uFillTx/>
                <a:latin typeface="Arial" panose="020B0604020202020204"/>
                <a:ea typeface="+mn-ea"/>
                <a:cs typeface="+mn-cs"/>
              </a:rPr>
              <a:t>dans le DT2</a:t>
            </a:r>
            <a:endParaRPr kumimoji="0" lang="en-CH"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8" name="TextBox 77">
            <a:extLst>
              <a:ext uri="{FF2B5EF4-FFF2-40B4-BE49-F238E27FC236}">
                <a16:creationId xmlns:a16="http://schemas.microsoft.com/office/drawing/2014/main" id="{F6A34288-4863-BE6E-1C0E-14844A734F74}"/>
              </a:ext>
            </a:extLst>
          </p:cNvPr>
          <p:cNvSpPr txBox="1"/>
          <p:nvPr/>
        </p:nvSpPr>
        <p:spPr>
          <a:xfrm>
            <a:off x="2272300" y="4595800"/>
            <a:ext cx="36370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1" u="none" strike="noStrike" kern="1200" cap="none" spc="0" normalizeH="0" baseline="0" noProof="0">
                <a:ln>
                  <a:noFill/>
                </a:ln>
                <a:solidFill>
                  <a:srgbClr val="000000"/>
                </a:solidFill>
                <a:effectLst/>
                <a:uLnTx/>
                <a:uFillTx/>
                <a:latin typeface="Arial" panose="020B0604020202020204"/>
                <a:ea typeface="+mn-ea"/>
                <a:cs typeface="+mn-cs"/>
              </a:rPr>
              <a:t>°en cas de manque d‘insuline, commencer ici</a:t>
            </a:r>
            <a:endParaRPr kumimoji="0" lang="en-CH" sz="1050" b="0"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0" name="TextBox 79">
            <a:extLst>
              <a:ext uri="{FF2B5EF4-FFF2-40B4-BE49-F238E27FC236}">
                <a16:creationId xmlns:a16="http://schemas.microsoft.com/office/drawing/2014/main" id="{CF5730EA-0D5B-5AC8-15E4-4C0976B0F32C}"/>
              </a:ext>
            </a:extLst>
          </p:cNvPr>
          <p:cNvSpPr txBox="1"/>
          <p:nvPr/>
        </p:nvSpPr>
        <p:spPr>
          <a:xfrm>
            <a:off x="2689159" y="1457382"/>
            <a:ext cx="65339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u="none" strike="noStrike" baseline="0">
                <a:latin typeface="DINPro-Bold" panose="02000503030000020004" pitchFamily="50" charset="0"/>
              </a:rPr>
              <a:t>Considérations principales (indépendamment de l’HbA</a:t>
            </a:r>
            <a:r>
              <a:rPr lang="fr-FR" sz="1800" b="1" i="0" u="none" strike="noStrike" baseline="-25000">
                <a:latin typeface="DINPro-Bold" panose="02000503030000020004" pitchFamily="50" charset="0"/>
              </a:rPr>
              <a:t>1c</a:t>
            </a:r>
            <a:r>
              <a:rPr lang="fr-FR" sz="1800" b="1" i="0" u="none" strike="noStrike" baseline="0">
                <a:latin typeface="DINPro-Bold" panose="02000503030000020004" pitchFamily="50" charset="0"/>
              </a:rPr>
              <a:t>):</a:t>
            </a:r>
            <a:endParaRPr kumimoji="0" lang="en-CH" sz="900" b="0"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81" name="Connector: Elbow 80">
            <a:extLst>
              <a:ext uri="{FF2B5EF4-FFF2-40B4-BE49-F238E27FC236}">
                <a16:creationId xmlns:a16="http://schemas.microsoft.com/office/drawing/2014/main" id="{E874DEE0-61FA-FE44-958F-59F84335B1B0}"/>
              </a:ext>
            </a:extLst>
          </p:cNvPr>
          <p:cNvCxnSpPr>
            <a:cxnSpLocks/>
          </p:cNvCxnSpPr>
          <p:nvPr/>
        </p:nvCxnSpPr>
        <p:spPr>
          <a:xfrm>
            <a:off x="8977091" y="1658645"/>
            <a:ext cx="2904933" cy="2288018"/>
          </a:xfrm>
          <a:prstGeom prst="bentConnector3">
            <a:avLst>
              <a:gd name="adj1" fmla="val 100119"/>
            </a:avLst>
          </a:prstGeom>
          <a:ln>
            <a:tailEnd type="triangle"/>
          </a:ln>
        </p:spPr>
        <p:style>
          <a:lnRef idx="1">
            <a:schemeClr val="accent1"/>
          </a:lnRef>
          <a:fillRef idx="0">
            <a:schemeClr val="accent1"/>
          </a:fillRef>
          <a:effectRef idx="0">
            <a:schemeClr val="accent1"/>
          </a:effectRef>
          <a:fontRef idx="minor">
            <a:schemeClr val="tx1"/>
          </a:fontRef>
        </p:style>
      </p:cxnSp>
      <p:pic>
        <p:nvPicPr>
          <p:cNvPr id="82" name="Picture 81">
            <a:extLst>
              <a:ext uri="{FF2B5EF4-FFF2-40B4-BE49-F238E27FC236}">
                <a16:creationId xmlns:a16="http://schemas.microsoft.com/office/drawing/2014/main" id="{28C23615-CC83-AE61-C39E-8ACA2653CBE8}"/>
              </a:ext>
            </a:extLst>
          </p:cNvPr>
          <p:cNvPicPr>
            <a:picLocks noChangeAspect="1"/>
          </p:cNvPicPr>
          <p:nvPr/>
        </p:nvPicPr>
        <p:blipFill>
          <a:blip r:embed="rId10">
            <a:duotone>
              <a:schemeClr val="accent3">
                <a:shade val="45000"/>
                <a:satMod val="135000"/>
              </a:schemeClr>
              <a:prstClr val="white"/>
            </a:duotone>
          </a:blip>
          <a:stretch>
            <a:fillRect/>
          </a:stretch>
        </p:blipFill>
        <p:spPr>
          <a:xfrm>
            <a:off x="481777" y="2912863"/>
            <a:ext cx="538946" cy="372771"/>
          </a:xfrm>
          <a:prstGeom prst="rect">
            <a:avLst/>
          </a:prstGeom>
        </p:spPr>
      </p:pic>
      <p:sp>
        <p:nvSpPr>
          <p:cNvPr id="83" name="TextBox 82">
            <a:extLst>
              <a:ext uri="{FF2B5EF4-FFF2-40B4-BE49-F238E27FC236}">
                <a16:creationId xmlns:a16="http://schemas.microsoft.com/office/drawing/2014/main" id="{D08D22A7-39BF-328F-3C44-B53538FF710D}"/>
              </a:ext>
            </a:extLst>
          </p:cNvPr>
          <p:cNvSpPr txBox="1"/>
          <p:nvPr/>
        </p:nvSpPr>
        <p:spPr>
          <a:xfrm>
            <a:off x="967308" y="2924212"/>
            <a:ext cx="10222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000000"/>
                </a:solidFill>
                <a:effectLst/>
                <a:uLnTx/>
                <a:uFillTx/>
                <a:latin typeface="Arial" panose="020B0604020202020204"/>
                <a:ea typeface="+mn-ea"/>
                <a:cs typeface="+mn-cs"/>
              </a:rPr>
              <a:t>Risque</a:t>
            </a: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800" b="0" i="0" u="none" strike="noStrike" kern="1200" cap="none" spc="0" normalizeH="0" baseline="0" noProof="0" err="1">
                <a:ln>
                  <a:noFill/>
                </a:ln>
                <a:solidFill>
                  <a:srgbClr val="000000"/>
                </a:solidFill>
                <a:effectLst/>
                <a:uLnTx/>
                <a:uFillTx/>
                <a:latin typeface="Arial" panose="020B0604020202020204"/>
                <a:ea typeface="+mn-ea"/>
                <a:cs typeface="+mn-cs"/>
              </a:rPr>
              <a:t>cardiovasculaire</a:t>
            </a:r>
            <a:endParaRPr kumimoji="0" lang="en-CH"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84" name="Connector: Elbow 83">
            <a:extLst>
              <a:ext uri="{FF2B5EF4-FFF2-40B4-BE49-F238E27FC236}">
                <a16:creationId xmlns:a16="http://schemas.microsoft.com/office/drawing/2014/main" id="{994B0B2B-1337-54CF-EFC6-0274474DCEDB}"/>
              </a:ext>
            </a:extLst>
          </p:cNvPr>
          <p:cNvCxnSpPr>
            <a:cxnSpLocks/>
          </p:cNvCxnSpPr>
          <p:nvPr/>
        </p:nvCxnSpPr>
        <p:spPr>
          <a:xfrm rot="5400000">
            <a:off x="119011" y="1792181"/>
            <a:ext cx="2436273" cy="2094870"/>
          </a:xfrm>
          <a:prstGeom prst="bentConnector3">
            <a:avLst>
              <a:gd name="adj1" fmla="val -286"/>
            </a:avLst>
          </a:prstGeom>
          <a:ln>
            <a:tailEnd type="triangle"/>
          </a:ln>
        </p:spPr>
        <p:style>
          <a:lnRef idx="1">
            <a:schemeClr val="accent1"/>
          </a:lnRef>
          <a:fillRef idx="0">
            <a:schemeClr val="accent1"/>
          </a:fillRef>
          <a:effectRef idx="0">
            <a:schemeClr val="accent1"/>
          </a:effectRef>
          <a:fontRef idx="minor">
            <a:schemeClr val="tx1"/>
          </a:fontRef>
        </p:style>
      </p:cxnSp>
      <p:pic>
        <p:nvPicPr>
          <p:cNvPr id="85" name="Picture 84" descr="Shape&#10;&#10;Description automatically generated with low confidence">
            <a:extLst>
              <a:ext uri="{FF2B5EF4-FFF2-40B4-BE49-F238E27FC236}">
                <a16:creationId xmlns:a16="http://schemas.microsoft.com/office/drawing/2014/main" id="{7E3009AA-CA10-3B84-70C4-5964F5E96F98}"/>
              </a:ext>
            </a:extLst>
          </p:cNvPr>
          <p:cNvPicPr>
            <a:picLocks noChangeAspect="1"/>
          </p:cNvPicPr>
          <p:nvPr/>
        </p:nvPicPr>
        <p:blipFill rotWithShape="1">
          <a:blip r:embed="rId9">
            <a:duotone>
              <a:schemeClr val="accent6">
                <a:shade val="45000"/>
                <a:satMod val="135000"/>
              </a:schemeClr>
              <a:prstClr val="white"/>
            </a:duotone>
            <a:extLst>
              <a:ext uri="{28A0092B-C50C-407E-A947-70E740481C1C}">
                <a14:useLocalDpi xmlns:a14="http://schemas.microsoft.com/office/drawing/2010/main" val="0"/>
              </a:ext>
            </a:extLst>
          </a:blip>
          <a:srcRect l="-6810" t="-404" r="25787" b="404"/>
          <a:stretch/>
        </p:blipFill>
        <p:spPr>
          <a:xfrm>
            <a:off x="9902159" y="1978115"/>
            <a:ext cx="354102" cy="437043"/>
          </a:xfrm>
          <a:prstGeom prst="rect">
            <a:avLst/>
          </a:prstGeom>
        </p:spPr>
      </p:pic>
      <p:pic>
        <p:nvPicPr>
          <p:cNvPr id="86" name="Picture 85">
            <a:extLst>
              <a:ext uri="{FF2B5EF4-FFF2-40B4-BE49-F238E27FC236}">
                <a16:creationId xmlns:a16="http://schemas.microsoft.com/office/drawing/2014/main" id="{F18BE48C-5D37-A195-916E-3FA99C1ADDFC}"/>
              </a:ext>
            </a:extLst>
          </p:cNvPr>
          <p:cNvPicPr>
            <a:picLocks noChangeAspect="1"/>
          </p:cNvPicPr>
          <p:nvPr/>
        </p:nvPicPr>
        <p:blipFill>
          <a:blip r:embed="rId10">
            <a:duotone>
              <a:schemeClr val="accent3">
                <a:shade val="45000"/>
                <a:satMod val="135000"/>
              </a:schemeClr>
              <a:prstClr val="white"/>
            </a:duotone>
          </a:blip>
          <a:stretch>
            <a:fillRect/>
          </a:stretch>
        </p:blipFill>
        <p:spPr>
          <a:xfrm>
            <a:off x="9769329" y="2422830"/>
            <a:ext cx="538946" cy="372771"/>
          </a:xfrm>
          <a:prstGeom prst="rect">
            <a:avLst/>
          </a:prstGeom>
        </p:spPr>
      </p:pic>
      <p:sp>
        <p:nvSpPr>
          <p:cNvPr id="87" name="TextBox 86">
            <a:extLst>
              <a:ext uri="{FF2B5EF4-FFF2-40B4-BE49-F238E27FC236}">
                <a16:creationId xmlns:a16="http://schemas.microsoft.com/office/drawing/2014/main" id="{AFD15036-BA7B-D519-B627-EDA6CF06D9A2}"/>
              </a:ext>
            </a:extLst>
          </p:cNvPr>
          <p:cNvSpPr txBox="1"/>
          <p:nvPr/>
        </p:nvSpPr>
        <p:spPr>
          <a:xfrm>
            <a:off x="10282079" y="2419233"/>
            <a:ext cx="10222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000000"/>
                </a:solidFill>
                <a:effectLst/>
                <a:uLnTx/>
                <a:uFillTx/>
                <a:latin typeface="Arial" panose="020B0604020202020204"/>
                <a:ea typeface="+mn-ea"/>
                <a:cs typeface="+mn-cs"/>
              </a:rPr>
              <a:t>Risque</a:t>
            </a: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800" b="0" i="0" u="none" strike="noStrike" kern="1200" cap="none" spc="0" normalizeH="0" baseline="0" noProof="0" err="1">
                <a:ln>
                  <a:noFill/>
                </a:ln>
                <a:solidFill>
                  <a:srgbClr val="000000"/>
                </a:solidFill>
                <a:effectLst/>
                <a:uLnTx/>
                <a:uFillTx/>
                <a:latin typeface="Arial" panose="020B0604020202020204"/>
                <a:ea typeface="+mn-ea"/>
                <a:cs typeface="+mn-cs"/>
              </a:rPr>
              <a:t>cardiovasculaire</a:t>
            </a:r>
            <a:endParaRPr kumimoji="0" lang="en-CH"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88" name="Picture 87" descr="Shape&#10;&#10;Description automatically generated with low confidence">
            <a:extLst>
              <a:ext uri="{FF2B5EF4-FFF2-40B4-BE49-F238E27FC236}">
                <a16:creationId xmlns:a16="http://schemas.microsoft.com/office/drawing/2014/main" id="{B0E283D5-4088-7DC8-0087-49B3372D77DE}"/>
              </a:ext>
            </a:extLst>
          </p:cNvPr>
          <p:cNvPicPr>
            <a:picLocks noChangeAspect="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999621" y="2990735"/>
            <a:ext cx="287909" cy="341583"/>
          </a:xfrm>
          <a:prstGeom prst="rect">
            <a:avLst/>
          </a:prstGeom>
        </p:spPr>
      </p:pic>
      <p:pic>
        <p:nvPicPr>
          <p:cNvPr id="89" name="Picture 88" descr="Shape&#10;&#10;Description automatically generated with low confidence">
            <a:extLst>
              <a:ext uri="{FF2B5EF4-FFF2-40B4-BE49-F238E27FC236}">
                <a16:creationId xmlns:a16="http://schemas.microsoft.com/office/drawing/2014/main" id="{D1394A3B-4E08-A57B-7F43-EED20BC9E3C9}"/>
              </a:ext>
            </a:extLst>
          </p:cNvPr>
          <p:cNvPicPr>
            <a:picLocks noChangeAspect="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747191" y="2990917"/>
            <a:ext cx="287756" cy="341401"/>
          </a:xfrm>
          <a:prstGeom prst="rect">
            <a:avLst/>
          </a:prstGeom>
        </p:spPr>
      </p:pic>
      <p:sp>
        <p:nvSpPr>
          <p:cNvPr id="90" name="TextBox 89">
            <a:extLst>
              <a:ext uri="{FF2B5EF4-FFF2-40B4-BE49-F238E27FC236}">
                <a16:creationId xmlns:a16="http://schemas.microsoft.com/office/drawing/2014/main" id="{0E8AE545-248C-65FF-F173-659900B64344}"/>
              </a:ext>
            </a:extLst>
          </p:cNvPr>
          <p:cNvSpPr txBox="1"/>
          <p:nvPr/>
        </p:nvSpPr>
        <p:spPr>
          <a:xfrm>
            <a:off x="9701236" y="3313902"/>
            <a:ext cx="8616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000000"/>
                </a:solidFill>
                <a:effectLst/>
                <a:uLnTx/>
                <a:uFillTx/>
                <a:latin typeface="Arial" panose="020B0604020202020204"/>
                <a:ea typeface="+mn-ea"/>
                <a:cs typeface="+mn-cs"/>
              </a:rPr>
              <a:t>Insuffisance</a:t>
            </a: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800" b="0" i="0" u="none" strike="noStrike" kern="1200" cap="none" spc="0" normalizeH="0" baseline="0" noProof="0" err="1">
                <a:ln>
                  <a:noFill/>
                </a:ln>
                <a:solidFill>
                  <a:srgbClr val="000000"/>
                </a:solidFill>
                <a:effectLst/>
                <a:uLnTx/>
                <a:uFillTx/>
                <a:latin typeface="Arial" panose="020B0604020202020204"/>
                <a:ea typeface="+mn-ea"/>
                <a:cs typeface="+mn-cs"/>
              </a:rPr>
              <a:t>cardiaque</a:t>
            </a:r>
            <a:endParaRPr kumimoji="0" lang="en-CH"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1" name="TextBox 90">
            <a:extLst>
              <a:ext uri="{FF2B5EF4-FFF2-40B4-BE49-F238E27FC236}">
                <a16:creationId xmlns:a16="http://schemas.microsoft.com/office/drawing/2014/main" id="{F4DF7DE1-0F5D-3EAC-AE83-69C153756814}"/>
              </a:ext>
            </a:extLst>
          </p:cNvPr>
          <p:cNvSpPr txBox="1"/>
          <p:nvPr/>
        </p:nvSpPr>
        <p:spPr>
          <a:xfrm>
            <a:off x="10501038" y="3313902"/>
            <a:ext cx="79355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Protection </a:t>
            </a:r>
            <a:r>
              <a:rPr kumimoji="0" lang="en-US" sz="800" b="0" i="0" u="none" strike="noStrike" kern="1200" cap="none" spc="0" normalizeH="0" baseline="0" noProof="0" err="1">
                <a:ln>
                  <a:noFill/>
                </a:ln>
                <a:solidFill>
                  <a:srgbClr val="000000"/>
                </a:solidFill>
                <a:effectLst/>
                <a:uLnTx/>
                <a:uFillTx/>
                <a:latin typeface="Arial" panose="020B0604020202020204"/>
                <a:ea typeface="+mn-ea"/>
                <a:cs typeface="+mn-cs"/>
              </a:rPr>
              <a:t>rénale</a:t>
            </a:r>
            <a:endParaRPr kumimoji="0" lang="en-CH" sz="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4" name="Footer Placeholder 3">
            <a:extLst>
              <a:ext uri="{FF2B5EF4-FFF2-40B4-BE49-F238E27FC236}">
                <a16:creationId xmlns:a16="http://schemas.microsoft.com/office/drawing/2014/main" id="{89096B05-7573-4B56-4271-B303BBD78B4C}"/>
              </a:ext>
            </a:extLst>
          </p:cNvPr>
          <p:cNvSpPr txBox="1">
            <a:spLocks/>
          </p:cNvSpPr>
          <p:nvPr/>
        </p:nvSpPr>
        <p:spPr>
          <a:xfrm>
            <a:off x="4052365" y="6541686"/>
            <a:ext cx="4114800" cy="2349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de-DE" sz="900" b="0" i="0" u="none" strike="noStrike" kern="1200" cap="none" spc="0" normalizeH="0" baseline="0" noProof="0">
                <a:ln>
                  <a:noFill/>
                </a:ln>
                <a:solidFill>
                  <a:schemeClr val="bg1"/>
                </a:solidFill>
                <a:effectLst/>
                <a:uLnTx/>
                <a:uFillTx/>
                <a:latin typeface="Arial" panose="020B0604020202020204"/>
                <a:ea typeface="DIN Pro Regular" charset="0"/>
                <a:sym typeface="DIN Pro"/>
              </a:rPr>
              <a:t>© 2024 Eli Lilly and Company</a:t>
            </a:r>
          </a:p>
        </p:txBody>
      </p:sp>
      <p:pic>
        <p:nvPicPr>
          <p:cNvPr id="2" name="Image 1" descr="Une image contenant texte">
            <a:extLst>
              <a:ext uri="{FF2B5EF4-FFF2-40B4-BE49-F238E27FC236}">
                <a16:creationId xmlns:a16="http://schemas.microsoft.com/office/drawing/2014/main" id="{EE071208-462E-B427-31FD-ADDCAFE57E6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339752" y="5650253"/>
            <a:ext cx="1838227" cy="1123361"/>
          </a:xfrm>
          <a:prstGeom prst="rect">
            <a:avLst/>
          </a:prstGeom>
        </p:spPr>
      </p:pic>
    </p:spTree>
    <p:extLst>
      <p:ext uri="{BB962C8B-B14F-4D97-AF65-F5344CB8AC3E}">
        <p14:creationId xmlns:p14="http://schemas.microsoft.com/office/powerpoint/2010/main" val="269407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F58A2-6F3C-C86C-8F3C-B7E47BF71912}"/>
            </a:ext>
          </a:extLst>
        </p:cNvPr>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F9D251C3-F2CB-6A17-C8B8-A95102DC336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06" imgH="306" progId="TCLayout.ActiveDocument.1">
                  <p:embed/>
                </p:oleObj>
              </mc:Choice>
              <mc:Fallback>
                <p:oleObj name="think-cell Folie" r:id="rId5" imgW="306" imgH="306" progId="TCLayout.ActiveDocument.1">
                  <p:embed/>
                  <p:pic>
                    <p:nvPicPr>
                      <p:cNvPr id="4" name="Objekt 3" hidden="1">
                        <a:extLst>
                          <a:ext uri="{FF2B5EF4-FFF2-40B4-BE49-F238E27FC236}">
                            <a16:creationId xmlns:a16="http://schemas.microsoft.com/office/drawing/2014/main" id="{F9D251C3-F2CB-6A17-C8B8-A95102DC33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6A89E650-FD87-8ACF-CA43-E4BB07AC1F2D}"/>
              </a:ext>
            </a:extLst>
          </p:cNvPr>
          <p:cNvSpPr/>
          <p:nvPr>
            <p:custDataLst>
              <p:tags r:id="rId2"/>
            </p:custDataLst>
          </p:nvPr>
        </p:nvSpPr>
        <p:spPr>
          <a:xfrm>
            <a:off x="0" y="0"/>
            <a:ext cx="158750" cy="158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37" name="Textplatzhalter 5">
            <a:extLst>
              <a:ext uri="{FF2B5EF4-FFF2-40B4-BE49-F238E27FC236}">
                <a16:creationId xmlns:a16="http://schemas.microsoft.com/office/drawing/2014/main" id="{782B2B91-90AF-CA53-3D4A-86C74F052708}"/>
              </a:ext>
            </a:extLst>
          </p:cNvPr>
          <p:cNvSpPr txBox="1">
            <a:spLocks/>
          </p:cNvSpPr>
          <p:nvPr/>
        </p:nvSpPr>
        <p:spPr>
          <a:xfrm>
            <a:off x="303372" y="5308526"/>
            <a:ext cx="11005379" cy="808296"/>
          </a:xfrm>
          <a:prstGeom prst="rect">
            <a:avLst/>
          </a:prstGeom>
        </p:spPr>
        <p:txBody>
          <a:bodyPr vert="horz" lIns="91440" tIns="45720" rIns="91440" bIns="45720" rtlCol="0" anchor="b">
            <a:normAutofit/>
          </a:bodyPr>
          <a:lstStyle>
            <a:defPPr>
              <a:defRPr lang="de-DE"/>
            </a:defPPr>
            <a:lvl1pPr marL="54864" indent="0">
              <a:lnSpc>
                <a:spcPct val="90000"/>
              </a:lnSpc>
              <a:spcBef>
                <a:spcPts val="0"/>
              </a:spcBef>
              <a:buFontTx/>
              <a:buNone/>
              <a:defRPr sz="700">
                <a:solidFill>
                  <a:schemeClr val="bg1">
                    <a:lumMod val="50000"/>
                  </a:schemeClr>
                </a:solidFill>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54610" marR="0" lvl="0" indent="0" algn="l"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a:t>
            </a:r>
            <a:r>
              <a:rPr kumimoji="0" lang="fr-FR"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*Trulicity</a:t>
            </a:r>
            <a:r>
              <a:rPr kumimoji="0" lang="fr-FR" sz="800" b="0" i="0" u="none" strike="noStrike" kern="1200" cap="none" spc="0" normalizeH="0" baseline="30000" noProof="0">
                <a:ln>
                  <a:noFill/>
                </a:ln>
                <a:solidFill>
                  <a:srgbClr val="FFFFFF">
                    <a:lumMod val="50000"/>
                  </a:srgbClr>
                </a:solidFill>
                <a:effectLst/>
                <a:uLnTx/>
                <a:uFillTx/>
                <a:latin typeface="Arial Narrow" panose="020B0606020202030204" pitchFamily="34" charset="0"/>
                <a:cs typeface="Arial"/>
              </a:rPr>
              <a:t>®</a:t>
            </a:r>
            <a:r>
              <a:rPr kumimoji="0" lang="fr-FR"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3,0 mg et 4,5 mg ne sont pas disponibles en Suisse.</a:t>
            </a:r>
            <a:endPar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endParaRPr>
          </a:p>
          <a:p>
            <a:pPr marL="54610" marR="0" lvl="0" indent="0" algn="l"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SSED: </a:t>
            </a:r>
            <a:r>
              <a:rPr kumimoji="0" lang="fr-FR"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Société Suisse d'Endocrinologie et de Diabétologie</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GLP-1-RA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Agoniste</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des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récepteurs</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du GLP-1; </a:t>
            </a:r>
            <a:r>
              <a:rPr kumimoji="0" lang="fr-FR" sz="800" b="0" i="0" u="none" strike="noStrike" kern="1200" cap="none" spc="0" normalizeH="0" baseline="0" noProof="0">
                <a:ln>
                  <a:noFill/>
                </a:ln>
                <a:solidFill>
                  <a:srgbClr val="FFFFFF">
                    <a:lumMod val="50000"/>
                  </a:srgbClr>
                </a:solidFill>
                <a:effectLst/>
                <a:uLnTx/>
                <a:uFillTx/>
                <a:latin typeface="Arial Narrow" panose="020B0606020202030204" pitchFamily="34" charset="0"/>
              </a:rPr>
              <a:t>GIP/GLP-1-RA:</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Agoniste</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des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récepteurs</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du GIP/GLP-1; SGLT2i =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Inhibiteur</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du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récepteur</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SGLT2; DPP-4i =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Inhibiteurs</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de la DPP-4, DT2 = </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cs typeface="Arial"/>
              </a:rPr>
              <a:t>diabète</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 de type 2.</a:t>
            </a:r>
            <a:endParaRPr kumimoji="0" lang="de-DE"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endParaRPr>
          </a:p>
          <a:p>
            <a:pPr marL="53975" marR="0" lvl="0" indent="0" algn="l" defTabSz="914400"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cs typeface="Arial"/>
              </a:rPr>
              <a:t>1. </a:t>
            </a:r>
            <a:r>
              <a:rPr kumimoji="0" lang="de-DE" altLang="en-US" sz="800" b="0" i="0" u="none" strike="noStrike" kern="1200" cap="none" spc="0" normalizeH="0" baseline="0" noProof="0">
                <a:ln>
                  <a:noFill/>
                </a:ln>
                <a:solidFill>
                  <a:srgbClr val="7F7F7F"/>
                </a:solidFill>
                <a:effectLst/>
                <a:uLnTx/>
                <a:uFillTx/>
                <a:latin typeface="Arial Narrow" panose="020B0606020202030204" pitchFamily="34" charset="0"/>
              </a:rPr>
              <a:t>Gastaldi, G., et al. Swiss medical weekly, 2023; 153, 40060.</a:t>
            </a:r>
          </a:p>
        </p:txBody>
      </p:sp>
      <p:sp>
        <p:nvSpPr>
          <p:cNvPr id="11" name="Rectangle 10">
            <a:extLst>
              <a:ext uri="{FF2B5EF4-FFF2-40B4-BE49-F238E27FC236}">
                <a16:creationId xmlns:a16="http://schemas.microsoft.com/office/drawing/2014/main" id="{B251FB44-CE63-2460-73AA-206FB918BFCF}"/>
              </a:ext>
            </a:extLst>
          </p:cNvPr>
          <p:cNvSpPr/>
          <p:nvPr/>
        </p:nvSpPr>
        <p:spPr>
          <a:xfrm>
            <a:off x="10361705" y="76618"/>
            <a:ext cx="1830295" cy="924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Title 1">
            <a:extLst>
              <a:ext uri="{FF2B5EF4-FFF2-40B4-BE49-F238E27FC236}">
                <a16:creationId xmlns:a16="http://schemas.microsoft.com/office/drawing/2014/main" id="{48F67230-2575-BB27-7610-317B7F99AB66}"/>
              </a:ext>
            </a:extLst>
          </p:cNvPr>
          <p:cNvSpPr txBox="1">
            <a:spLocks/>
          </p:cNvSpPr>
          <p:nvPr/>
        </p:nvSpPr>
        <p:spPr>
          <a:xfrm>
            <a:off x="462179" y="316283"/>
            <a:ext cx="10846571" cy="902811"/>
          </a:xfrm>
          <a:prstGeom prst="rect">
            <a:avLst/>
          </a:prstGeom>
        </p:spPr>
        <p:txBody>
          <a:bodyPr wrap="square" lIns="0" tIns="0" rIns="0" bIns="0" anchor="t" anchorCtr="0">
            <a:spAutoFit/>
          </a:bodyPr>
          <a:lstStyle>
            <a:lvl1pPr algn="l" defTabSz="914400" rtl="0" eaLnBrk="1" latinLnBrk="0" hangingPunct="1">
              <a:lnSpc>
                <a:spcPct val="100000"/>
              </a:lnSpc>
              <a:spcBef>
                <a:spcPct val="0"/>
              </a:spcBef>
              <a:buNone/>
              <a:defRPr sz="3000"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de-DE" sz="2800" b="1" spc="-60">
                <a:solidFill>
                  <a:srgbClr val="3F2A5A"/>
                </a:solidFill>
                <a:latin typeface="Arial" panose="020B0604020202020204"/>
              </a:rPr>
              <a:t>Recommandations SSED 2023 pour le diabète</a:t>
            </a:r>
            <a:br>
              <a:rPr lang="fr-FR" sz="2500" b="1" spc="-60">
                <a:solidFill>
                  <a:srgbClr val="3F2A5A"/>
                </a:solidFill>
                <a:latin typeface="Arial" panose="020B0604020202020204"/>
              </a:rPr>
            </a:br>
            <a:r>
              <a:rPr lang="fr-FR" sz="2000" spc="-60">
                <a:solidFill>
                  <a:srgbClr val="3F2A5A"/>
                </a:solidFill>
                <a:latin typeface="Arial" panose="020B0604020202020204"/>
              </a:rPr>
              <a:t>Tableau des médicaments injectables agonistes des récepteurs du GLP-1 | GIP/GLP-1 pour le DT2</a:t>
            </a:r>
            <a:r>
              <a:rPr lang="de-DE" sz="2000" spc="-60" baseline="30000">
                <a:solidFill>
                  <a:srgbClr val="3F2A5A"/>
                </a:solidFill>
                <a:latin typeface="Arial" panose="020B0604020202020204"/>
              </a:rPr>
              <a:t>1</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de-DE" sz="1600" b="0" i="0" u="none" strike="noStrike" kern="1200" cap="none" spc="-60" normalizeH="0" baseline="30000" noProof="0">
              <a:ln>
                <a:noFill/>
              </a:ln>
              <a:solidFill>
                <a:srgbClr val="3F2A5A"/>
              </a:solidFill>
              <a:effectLst/>
              <a:uLnTx/>
              <a:uFillTx/>
              <a:latin typeface="Arial" panose="020B0604020202020204"/>
              <a:ea typeface="+mj-ea"/>
              <a:cs typeface="+mj-cs"/>
            </a:endParaRPr>
          </a:p>
        </p:txBody>
      </p:sp>
      <p:graphicFrame>
        <p:nvGraphicFramePr>
          <p:cNvPr id="6" name="Table 8">
            <a:extLst>
              <a:ext uri="{FF2B5EF4-FFF2-40B4-BE49-F238E27FC236}">
                <a16:creationId xmlns:a16="http://schemas.microsoft.com/office/drawing/2014/main" id="{9DA09D66-678D-BF54-8DA0-A8B6B2BAB0BF}"/>
              </a:ext>
            </a:extLst>
          </p:cNvPr>
          <p:cNvGraphicFramePr>
            <a:graphicFrameLocks noGrp="1"/>
          </p:cNvGraphicFramePr>
          <p:nvPr/>
        </p:nvGraphicFramePr>
        <p:xfrm>
          <a:off x="1056421" y="2056761"/>
          <a:ext cx="9868203" cy="2429040"/>
        </p:xfrm>
        <a:graphic>
          <a:graphicData uri="http://schemas.openxmlformats.org/drawingml/2006/table">
            <a:tbl>
              <a:tblPr firstRow="1" bandRow="1">
                <a:tableStyleId>{5C22544A-7EE6-4342-B048-85BDC9FD1C3A}</a:tableStyleId>
              </a:tblPr>
              <a:tblGrid>
                <a:gridCol w="3289401">
                  <a:extLst>
                    <a:ext uri="{9D8B030D-6E8A-4147-A177-3AD203B41FA5}">
                      <a16:colId xmlns:a16="http://schemas.microsoft.com/office/drawing/2014/main" val="1328712025"/>
                    </a:ext>
                  </a:extLst>
                </a:gridCol>
                <a:gridCol w="3354903">
                  <a:extLst>
                    <a:ext uri="{9D8B030D-6E8A-4147-A177-3AD203B41FA5}">
                      <a16:colId xmlns:a16="http://schemas.microsoft.com/office/drawing/2014/main" val="2158964578"/>
                    </a:ext>
                  </a:extLst>
                </a:gridCol>
                <a:gridCol w="3223899">
                  <a:extLst>
                    <a:ext uri="{9D8B030D-6E8A-4147-A177-3AD203B41FA5}">
                      <a16:colId xmlns:a16="http://schemas.microsoft.com/office/drawing/2014/main" val="3490703730"/>
                    </a:ext>
                  </a:extLst>
                </a:gridCol>
              </a:tblGrid>
              <a:tr h="404840">
                <a:tc>
                  <a:txBody>
                    <a:bodyPr/>
                    <a:lstStyle/>
                    <a:p>
                      <a:pPr algn="ctr"/>
                      <a:r>
                        <a:rPr lang="en-US" sz="1600"/>
                        <a:t>Trade Name</a:t>
                      </a:r>
                      <a:endParaRPr lang="en-CH" sz="1600"/>
                    </a:p>
                  </a:txBody>
                  <a:tcPr>
                    <a:solidFill>
                      <a:srgbClr val="422561"/>
                    </a:solidFill>
                  </a:tcPr>
                </a:tc>
                <a:tc>
                  <a:txBody>
                    <a:bodyPr/>
                    <a:lstStyle/>
                    <a:p>
                      <a:pPr algn="ctr"/>
                      <a:r>
                        <a:rPr lang="en-US" sz="1600"/>
                        <a:t>Substance</a:t>
                      </a:r>
                      <a:endParaRPr lang="en-CH" sz="1600"/>
                    </a:p>
                  </a:txBody>
                  <a:tcPr>
                    <a:solidFill>
                      <a:srgbClr val="422561"/>
                    </a:solidFill>
                  </a:tcPr>
                </a:tc>
                <a:tc>
                  <a:txBody>
                    <a:bodyPr/>
                    <a:lstStyle/>
                    <a:p>
                      <a:pPr algn="ctr"/>
                      <a:r>
                        <a:rPr lang="en-US" sz="1600" err="1"/>
                        <a:t>Classe</a:t>
                      </a:r>
                      <a:endParaRPr lang="en-CH" sz="1600"/>
                    </a:p>
                  </a:txBody>
                  <a:tcPr>
                    <a:solidFill>
                      <a:srgbClr val="422561"/>
                    </a:solidFill>
                  </a:tcPr>
                </a:tc>
                <a:extLst>
                  <a:ext uri="{0D108BD9-81ED-4DB2-BD59-A6C34878D82A}">
                    <a16:rowId xmlns:a16="http://schemas.microsoft.com/office/drawing/2014/main" val="936391413"/>
                  </a:ext>
                </a:extLst>
              </a:tr>
              <a:tr h="404840">
                <a:tc>
                  <a:txBody>
                    <a:bodyPr/>
                    <a:lstStyle/>
                    <a:p>
                      <a:pPr algn="ctr"/>
                      <a:r>
                        <a:rPr lang="fr-CH" err="1"/>
                        <a:t>Bydureon</a:t>
                      </a:r>
                      <a:r>
                        <a:rPr lang="fr-CH" baseline="30000"/>
                        <a:t>®</a:t>
                      </a:r>
                      <a:r>
                        <a:rPr lang="fr-CH" sz="1400" kern="1200" baseline="30000">
                          <a:solidFill>
                            <a:schemeClr val="dk1"/>
                          </a:solidFill>
                          <a:latin typeface="+mn-lt"/>
                          <a:ea typeface="+mn-ea"/>
                          <a:cs typeface="+mn-cs"/>
                        </a:rPr>
                        <a:t> </a:t>
                      </a:r>
                      <a:r>
                        <a:rPr lang="fr-CH" sz="1400" kern="1200">
                          <a:solidFill>
                            <a:schemeClr val="dk1"/>
                          </a:solidFill>
                          <a:latin typeface="+mn-lt"/>
                          <a:ea typeface="+mn-ea"/>
                          <a:cs typeface="+mn-cs"/>
                        </a:rPr>
                        <a:t>une fois par semaine</a:t>
                      </a:r>
                      <a:endParaRPr lang="en-CH" sz="1400" kern="1200">
                        <a:solidFill>
                          <a:schemeClr val="dk1"/>
                        </a:solidFill>
                        <a:latin typeface="+mn-lt"/>
                        <a:ea typeface="+mn-ea"/>
                        <a:cs typeface="+mn-cs"/>
                      </a:endParaRPr>
                    </a:p>
                  </a:txBody>
                  <a:tcPr/>
                </a:tc>
                <a:tc>
                  <a:txBody>
                    <a:bodyPr/>
                    <a:lstStyle/>
                    <a:p>
                      <a:pPr algn="ctr"/>
                      <a:r>
                        <a:rPr lang="fr-CH" err="1"/>
                        <a:t>Exenatide</a:t>
                      </a:r>
                      <a:r>
                        <a:rPr lang="fr-CH"/>
                        <a:t> long-acting</a:t>
                      </a:r>
                      <a:endParaRPr lang="en-CH"/>
                    </a:p>
                  </a:txBody>
                  <a:tcPr/>
                </a:tc>
                <a:tc>
                  <a:txBody>
                    <a:bodyPr/>
                    <a:lstStyle/>
                    <a:p>
                      <a:pPr algn="ctr"/>
                      <a:r>
                        <a:rPr lang="en-US" sz="1800" kern="1200">
                          <a:solidFill>
                            <a:schemeClr val="dk1"/>
                          </a:solidFill>
                          <a:latin typeface="+mn-lt"/>
                          <a:ea typeface="+mn-ea"/>
                          <a:cs typeface="+mn-cs"/>
                        </a:rPr>
                        <a:t>GLP-1-RA</a:t>
                      </a:r>
                      <a:endParaRPr lang="en-CH" sz="1800" kern="1200">
                        <a:solidFill>
                          <a:schemeClr val="dk1"/>
                        </a:solidFill>
                        <a:latin typeface="+mn-lt"/>
                        <a:ea typeface="+mn-ea"/>
                        <a:cs typeface="+mn-cs"/>
                      </a:endParaRPr>
                    </a:p>
                  </a:txBody>
                  <a:tcPr/>
                </a:tc>
                <a:extLst>
                  <a:ext uri="{0D108BD9-81ED-4DB2-BD59-A6C34878D82A}">
                    <a16:rowId xmlns:a16="http://schemas.microsoft.com/office/drawing/2014/main" val="2069658724"/>
                  </a:ext>
                </a:extLst>
              </a:tr>
              <a:tr h="404840">
                <a:tc>
                  <a:txBody>
                    <a:bodyPr/>
                    <a:lstStyle/>
                    <a:p>
                      <a:pPr algn="ctr"/>
                      <a:r>
                        <a:rPr lang="fr-CH" b="0" err="1">
                          <a:solidFill>
                            <a:schemeClr val="bg1"/>
                          </a:solidFill>
                        </a:rPr>
                        <a:t>Mounjaro</a:t>
                      </a:r>
                      <a:r>
                        <a:rPr lang="fr-CH" b="0" baseline="30000">
                          <a:solidFill>
                            <a:schemeClr val="bg1"/>
                          </a:solidFill>
                        </a:rPr>
                        <a:t>®</a:t>
                      </a:r>
                      <a:r>
                        <a:rPr lang="fr-CH" b="0">
                          <a:solidFill>
                            <a:schemeClr val="bg1"/>
                          </a:solidFill>
                        </a:rPr>
                        <a:t> </a:t>
                      </a:r>
                      <a:r>
                        <a:rPr lang="fr-CH" sz="1400" kern="1200">
                          <a:solidFill>
                            <a:schemeClr val="bg1"/>
                          </a:solidFill>
                          <a:latin typeface="+mn-lt"/>
                          <a:ea typeface="+mn-ea"/>
                          <a:cs typeface="+mn-cs"/>
                        </a:rPr>
                        <a:t>une fois par semaine</a:t>
                      </a:r>
                      <a:endParaRPr lang="en-CH" b="0">
                        <a:solidFill>
                          <a:schemeClr val="bg1"/>
                        </a:solidFill>
                      </a:endParaRPr>
                    </a:p>
                  </a:txBody>
                  <a:tcPr>
                    <a:solidFill>
                      <a:srgbClr val="FA4646"/>
                    </a:solidFill>
                  </a:tcPr>
                </a:tc>
                <a:tc>
                  <a:txBody>
                    <a:bodyPr/>
                    <a:lstStyle/>
                    <a:p>
                      <a:pPr algn="ctr"/>
                      <a:r>
                        <a:rPr lang="fr-CH" b="0">
                          <a:solidFill>
                            <a:schemeClr val="bg1"/>
                          </a:solidFill>
                        </a:rPr>
                        <a:t>Tirzepatide (5, 10, 15 mg)</a:t>
                      </a:r>
                      <a:endParaRPr lang="en-CH" b="0">
                        <a:solidFill>
                          <a:schemeClr val="bg1"/>
                        </a:solidFill>
                      </a:endParaRPr>
                    </a:p>
                  </a:txBody>
                  <a:tcPr>
                    <a:solidFill>
                      <a:srgbClr val="FA464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a:solidFill>
                            <a:schemeClr val="bg1"/>
                          </a:solidFill>
                          <a:latin typeface="+mn-lt"/>
                          <a:ea typeface="+mn-ea"/>
                          <a:cs typeface="+mn-cs"/>
                        </a:rPr>
                        <a:t>GIP/GLP-1-RA</a:t>
                      </a:r>
                      <a:endParaRPr lang="en-CH" sz="1800" b="1" kern="1200">
                        <a:solidFill>
                          <a:schemeClr val="bg1"/>
                        </a:solidFill>
                        <a:latin typeface="+mn-lt"/>
                        <a:ea typeface="+mn-ea"/>
                        <a:cs typeface="+mn-cs"/>
                      </a:endParaRPr>
                    </a:p>
                  </a:txBody>
                  <a:tcPr>
                    <a:solidFill>
                      <a:srgbClr val="FA4646"/>
                    </a:solidFill>
                  </a:tcPr>
                </a:tc>
                <a:extLst>
                  <a:ext uri="{0D108BD9-81ED-4DB2-BD59-A6C34878D82A}">
                    <a16:rowId xmlns:a16="http://schemas.microsoft.com/office/drawing/2014/main" val="2424598798"/>
                  </a:ext>
                </a:extLst>
              </a:tr>
              <a:tr h="404840">
                <a:tc>
                  <a:txBody>
                    <a:bodyPr/>
                    <a:lstStyle/>
                    <a:p>
                      <a:pPr algn="ctr"/>
                      <a:r>
                        <a:rPr lang="de-DE"/>
                        <a:t>Ozempic</a:t>
                      </a:r>
                      <a:r>
                        <a:rPr lang="fr-CH" baseline="30000"/>
                        <a:t>®</a:t>
                      </a:r>
                      <a:r>
                        <a:rPr lang="de-DE"/>
                        <a:t> </a:t>
                      </a:r>
                      <a:r>
                        <a:rPr lang="fr-CH" sz="1400" kern="1200">
                          <a:solidFill>
                            <a:schemeClr val="dk1"/>
                          </a:solidFill>
                          <a:latin typeface="+mn-lt"/>
                          <a:ea typeface="+mn-ea"/>
                          <a:cs typeface="+mn-cs"/>
                        </a:rPr>
                        <a:t>une fois par semaine</a:t>
                      </a:r>
                      <a:endParaRPr lang="en-CH" sz="1400" kern="1200">
                        <a:solidFill>
                          <a:schemeClr val="dk1"/>
                        </a:solidFill>
                        <a:latin typeface="+mn-lt"/>
                        <a:ea typeface="+mn-ea"/>
                        <a:cs typeface="+mn-cs"/>
                      </a:endParaRPr>
                    </a:p>
                  </a:txBody>
                  <a:tcPr/>
                </a:tc>
                <a:tc>
                  <a:txBody>
                    <a:bodyPr/>
                    <a:lstStyle/>
                    <a:p>
                      <a:pPr algn="ctr"/>
                      <a:r>
                        <a:rPr lang="fr-CH" err="1"/>
                        <a:t>Semaglutide</a:t>
                      </a:r>
                      <a:r>
                        <a:rPr lang="fr-CH"/>
                        <a:t> (1.0 mg)</a:t>
                      </a:r>
                      <a:endParaRPr lang="en-CH"/>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latin typeface="+mn-lt"/>
                          <a:ea typeface="+mn-ea"/>
                          <a:cs typeface="+mn-cs"/>
                        </a:rPr>
                        <a:t>GLP-1-RA</a:t>
                      </a:r>
                      <a:endParaRPr lang="en-CH" sz="1800" kern="1200">
                        <a:solidFill>
                          <a:schemeClr val="dk1"/>
                        </a:solidFill>
                        <a:latin typeface="+mn-lt"/>
                        <a:ea typeface="+mn-ea"/>
                        <a:cs typeface="+mn-cs"/>
                      </a:endParaRPr>
                    </a:p>
                  </a:txBody>
                  <a:tcPr/>
                </a:tc>
                <a:extLst>
                  <a:ext uri="{0D108BD9-81ED-4DB2-BD59-A6C34878D82A}">
                    <a16:rowId xmlns:a16="http://schemas.microsoft.com/office/drawing/2014/main" val="1355989199"/>
                  </a:ext>
                </a:extLst>
              </a:tr>
              <a:tr h="404840">
                <a:tc>
                  <a:txBody>
                    <a:bodyPr/>
                    <a:lstStyle/>
                    <a:p>
                      <a:pPr algn="ctr"/>
                      <a:r>
                        <a:rPr lang="fr-CH"/>
                        <a:t>Trulicity</a:t>
                      </a:r>
                      <a:r>
                        <a:rPr lang="fr-CH" baseline="30000"/>
                        <a:t>®</a:t>
                      </a:r>
                      <a:r>
                        <a:rPr lang="fr-CH"/>
                        <a:t> </a:t>
                      </a:r>
                      <a:r>
                        <a:rPr lang="fr-CH" sz="1400" kern="1200">
                          <a:solidFill>
                            <a:schemeClr val="dk1"/>
                          </a:solidFill>
                          <a:latin typeface="+mn-lt"/>
                          <a:ea typeface="+mn-ea"/>
                          <a:cs typeface="+mn-cs"/>
                        </a:rPr>
                        <a:t>une fois par semaine</a:t>
                      </a:r>
                      <a:endParaRPr lang="en-CH" sz="1400" kern="1200">
                        <a:solidFill>
                          <a:schemeClr val="dk1"/>
                        </a:solidFill>
                        <a:latin typeface="+mn-lt"/>
                        <a:ea typeface="+mn-ea"/>
                        <a:cs typeface="+mn-cs"/>
                      </a:endParaRPr>
                    </a:p>
                  </a:txBody>
                  <a:tcPr/>
                </a:tc>
                <a:tc>
                  <a:txBody>
                    <a:bodyPr/>
                    <a:lstStyle/>
                    <a:p>
                      <a:pPr algn="ctr"/>
                      <a:r>
                        <a:rPr lang="fr-CH" err="1"/>
                        <a:t>Dulaglutide</a:t>
                      </a:r>
                      <a:r>
                        <a:rPr lang="fr-CH"/>
                        <a:t> (1.5, 3.0, 4.5 mg)**</a:t>
                      </a:r>
                      <a:endParaRPr lang="en-CH"/>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latin typeface="+mn-lt"/>
                          <a:ea typeface="+mn-ea"/>
                          <a:cs typeface="+mn-cs"/>
                        </a:rPr>
                        <a:t>GLP-1-RA</a:t>
                      </a:r>
                      <a:endParaRPr lang="en-CH" sz="1800" kern="1200">
                        <a:solidFill>
                          <a:schemeClr val="dk1"/>
                        </a:solidFill>
                        <a:latin typeface="+mn-lt"/>
                        <a:ea typeface="+mn-ea"/>
                        <a:cs typeface="+mn-cs"/>
                      </a:endParaRPr>
                    </a:p>
                  </a:txBody>
                  <a:tcPr/>
                </a:tc>
                <a:extLst>
                  <a:ext uri="{0D108BD9-81ED-4DB2-BD59-A6C34878D82A}">
                    <a16:rowId xmlns:a16="http://schemas.microsoft.com/office/drawing/2014/main" val="3646668788"/>
                  </a:ext>
                </a:extLst>
              </a:tr>
              <a:tr h="404840">
                <a:tc>
                  <a:txBody>
                    <a:bodyPr/>
                    <a:lstStyle/>
                    <a:p>
                      <a:pPr algn="ctr"/>
                      <a:r>
                        <a:rPr lang="fr-CH" err="1"/>
                        <a:t>Victoza</a:t>
                      </a:r>
                      <a:r>
                        <a:rPr lang="fr-CH" baseline="30000"/>
                        <a:t>®</a:t>
                      </a:r>
                      <a:r>
                        <a:rPr lang="fr-CH"/>
                        <a:t> </a:t>
                      </a:r>
                      <a:r>
                        <a:rPr lang="fr-CH" sz="1400" kern="1200">
                          <a:solidFill>
                            <a:schemeClr val="dk1"/>
                          </a:solidFill>
                          <a:latin typeface="+mn-lt"/>
                          <a:ea typeface="+mn-ea"/>
                          <a:cs typeface="+mn-cs"/>
                        </a:rPr>
                        <a:t>journalier</a:t>
                      </a:r>
                      <a:endParaRPr lang="en-CH" sz="1400" kern="1200">
                        <a:solidFill>
                          <a:schemeClr val="dk1"/>
                        </a:solidFill>
                        <a:latin typeface="+mn-lt"/>
                        <a:ea typeface="+mn-ea"/>
                        <a:cs typeface="+mn-cs"/>
                      </a:endParaRPr>
                    </a:p>
                  </a:txBody>
                  <a:tcPr/>
                </a:tc>
                <a:tc>
                  <a:txBody>
                    <a:bodyPr/>
                    <a:lstStyle/>
                    <a:p>
                      <a:pPr algn="ctr"/>
                      <a:r>
                        <a:rPr lang="fr-CH" err="1"/>
                        <a:t>Liraglutide</a:t>
                      </a:r>
                      <a:r>
                        <a:rPr lang="fr-CH"/>
                        <a:t> (1.8 mg)</a:t>
                      </a:r>
                      <a:endParaRPr lang="en-CH"/>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latin typeface="+mn-lt"/>
                          <a:ea typeface="+mn-ea"/>
                          <a:cs typeface="+mn-cs"/>
                        </a:rPr>
                        <a:t>GLP-1-RA</a:t>
                      </a:r>
                      <a:endParaRPr lang="en-CH" sz="1800" kern="1200">
                        <a:solidFill>
                          <a:schemeClr val="dk1"/>
                        </a:solidFill>
                        <a:latin typeface="+mn-lt"/>
                        <a:ea typeface="+mn-ea"/>
                        <a:cs typeface="+mn-cs"/>
                      </a:endParaRPr>
                    </a:p>
                  </a:txBody>
                  <a:tcPr/>
                </a:tc>
                <a:extLst>
                  <a:ext uri="{0D108BD9-81ED-4DB2-BD59-A6C34878D82A}">
                    <a16:rowId xmlns:a16="http://schemas.microsoft.com/office/drawing/2014/main" val="2410044857"/>
                  </a:ext>
                </a:extLst>
              </a:tr>
            </a:tbl>
          </a:graphicData>
        </a:graphic>
      </p:graphicFrame>
      <p:sp>
        <p:nvSpPr>
          <p:cNvPr id="7" name="TextBox 6">
            <a:extLst>
              <a:ext uri="{FF2B5EF4-FFF2-40B4-BE49-F238E27FC236}">
                <a16:creationId xmlns:a16="http://schemas.microsoft.com/office/drawing/2014/main" id="{F9FC8FEE-31BA-BAD6-DA37-B7057590CF85}"/>
              </a:ext>
            </a:extLst>
          </p:cNvPr>
          <p:cNvSpPr txBox="1"/>
          <p:nvPr/>
        </p:nvSpPr>
        <p:spPr>
          <a:xfrm>
            <a:off x="9346906" y="5193110"/>
            <a:ext cx="1838227"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srgbClr val="FFFFFF">
                    <a:lumMod val="50000"/>
                  </a:srgbClr>
                </a:solidFill>
                <a:effectLst/>
                <a:uLnTx/>
                <a:uFillTx/>
                <a:latin typeface="Arial Narrow" panose="020B0606020202030204" pitchFamily="34" charset="0"/>
                <a:ea typeface="+mn-ea"/>
                <a:cs typeface="+mn-cs"/>
              </a:rPr>
              <a:t>Modifié selon </a:t>
            </a:r>
            <a:r>
              <a:rPr kumimoji="0" lang="fr-FR" sz="900" b="0" i="0" u="none" strike="noStrike" kern="1200" cap="none" spc="0" normalizeH="0" baseline="0" noProof="0" err="1">
                <a:ln>
                  <a:noFill/>
                </a:ln>
                <a:solidFill>
                  <a:srgbClr val="FFFFFF">
                    <a:lumMod val="50000"/>
                  </a:srgbClr>
                </a:solidFill>
                <a:effectLst/>
                <a:uLnTx/>
                <a:uFillTx/>
                <a:latin typeface="Arial Narrow" panose="020B0606020202030204" pitchFamily="34" charset="0"/>
                <a:ea typeface="+mn-ea"/>
                <a:cs typeface="Arial" panose="020B0604020202020204" pitchFamily="34" charset="0"/>
              </a:rPr>
              <a:t>Gastaldi</a:t>
            </a:r>
            <a:r>
              <a:rPr kumimoji="0" lang="fr-FR" sz="900" b="0" i="0" u="none" strike="noStrike" kern="1200" cap="none" spc="0" normalizeH="0" baseline="0" noProof="0">
                <a:ln>
                  <a:noFill/>
                </a:ln>
                <a:solidFill>
                  <a:srgbClr val="FFFFFF">
                    <a:lumMod val="50000"/>
                  </a:srgbClr>
                </a:solidFill>
                <a:effectLst/>
                <a:uLnTx/>
                <a:uFillTx/>
                <a:latin typeface="Arial Narrow" panose="020B0606020202030204" pitchFamily="34" charset="0"/>
                <a:ea typeface="+mn-ea"/>
                <a:cs typeface="Arial" panose="020B0604020202020204" pitchFamily="34" charset="0"/>
              </a:rPr>
              <a:t> et al., 2023.</a:t>
            </a:r>
            <a:endParaRPr kumimoji="0" lang="en-CH" sz="900" b="0" i="0" u="none" strike="noStrike" kern="1200" cap="none" spc="0" normalizeH="0" baseline="0" noProof="0">
              <a:ln>
                <a:noFill/>
              </a:ln>
              <a:solidFill>
                <a:srgbClr val="FFFFFF">
                  <a:lumMod val="50000"/>
                </a:srgbClr>
              </a:solidFill>
              <a:effectLst/>
              <a:uLnTx/>
              <a:uFillTx/>
              <a:latin typeface="Arial Narrow" panose="020B0606020202030204" pitchFamily="34" charset="0"/>
              <a:ea typeface="+mn-ea"/>
              <a:cs typeface="+mn-cs"/>
            </a:endParaRPr>
          </a:p>
        </p:txBody>
      </p:sp>
      <p:sp>
        <p:nvSpPr>
          <p:cNvPr id="10" name="Footer Placeholder 3">
            <a:extLst>
              <a:ext uri="{FF2B5EF4-FFF2-40B4-BE49-F238E27FC236}">
                <a16:creationId xmlns:a16="http://schemas.microsoft.com/office/drawing/2014/main" id="{D4D1FEE0-D3E9-5993-7FDB-F7783FDE5E3D}"/>
              </a:ext>
            </a:extLst>
          </p:cNvPr>
          <p:cNvSpPr txBox="1">
            <a:spLocks/>
          </p:cNvSpPr>
          <p:nvPr/>
        </p:nvSpPr>
        <p:spPr>
          <a:xfrm>
            <a:off x="4052365" y="6541686"/>
            <a:ext cx="4114800" cy="2349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de-DE" sz="900" b="0" i="0" u="none" strike="noStrike" kern="1200" cap="none" spc="0" normalizeH="0" baseline="0" noProof="0">
                <a:ln>
                  <a:noFill/>
                </a:ln>
                <a:solidFill>
                  <a:schemeClr val="bg1"/>
                </a:solidFill>
                <a:effectLst/>
                <a:uLnTx/>
                <a:uFillTx/>
                <a:latin typeface="Arial" panose="020B0604020202020204"/>
                <a:ea typeface="DIN Pro Regular" charset="0"/>
                <a:sym typeface="DIN Pro"/>
              </a:rPr>
              <a:t>© 2024 Eli Lilly and Company</a:t>
            </a:r>
          </a:p>
        </p:txBody>
      </p:sp>
      <p:sp>
        <p:nvSpPr>
          <p:cNvPr id="2" name="ZoneTexte 1">
            <a:extLst>
              <a:ext uri="{FF2B5EF4-FFF2-40B4-BE49-F238E27FC236}">
                <a16:creationId xmlns:a16="http://schemas.microsoft.com/office/drawing/2014/main" id="{E1FCC9C8-EEF7-087D-47F6-49DC00E3F398}"/>
              </a:ext>
            </a:extLst>
          </p:cNvPr>
          <p:cNvSpPr txBox="1"/>
          <p:nvPr/>
        </p:nvSpPr>
        <p:spPr>
          <a:xfrm>
            <a:off x="4772079" y="4731445"/>
            <a:ext cx="2647841" cy="923330"/>
          </a:xfrm>
          <a:prstGeom prst="rect">
            <a:avLst/>
          </a:prstGeom>
          <a:noFill/>
        </p:spPr>
        <p:txBody>
          <a:bodyPr wrap="none" rtlCol="0">
            <a:spAutoFit/>
          </a:bodyPr>
          <a:lstStyle/>
          <a:p>
            <a:r>
              <a:rPr lang="fr-FR" dirty="0"/>
              <a:t>Réduction Hba1c </a:t>
            </a:r>
          </a:p>
          <a:p>
            <a:r>
              <a:rPr lang="fr-FR" dirty="0"/>
              <a:t>Perte Pondérale </a:t>
            </a:r>
          </a:p>
          <a:p>
            <a:r>
              <a:rPr lang="fr-FR" dirty="0"/>
              <a:t>Diminution du risque CV </a:t>
            </a:r>
            <a:endParaRPr lang="fr-CH" dirty="0"/>
          </a:p>
        </p:txBody>
      </p:sp>
      <p:pic>
        <p:nvPicPr>
          <p:cNvPr id="5" name="Image 4" descr="Une image contenant texte">
            <a:extLst>
              <a:ext uri="{FF2B5EF4-FFF2-40B4-BE49-F238E27FC236}">
                <a16:creationId xmlns:a16="http://schemas.microsoft.com/office/drawing/2014/main" id="{2271C3A1-BC97-D14C-7594-4156EFA2FE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74347" y="5816709"/>
            <a:ext cx="1621572" cy="990961"/>
          </a:xfrm>
          <a:prstGeom prst="rect">
            <a:avLst/>
          </a:prstGeom>
        </p:spPr>
      </p:pic>
    </p:spTree>
    <p:extLst>
      <p:ext uri="{BB962C8B-B14F-4D97-AF65-F5344CB8AC3E}">
        <p14:creationId xmlns:p14="http://schemas.microsoft.com/office/powerpoint/2010/main" val="48187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8EC8699D-BD78-4B3F-83B6-94444CAB00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0" progId="TCLayout.ActiveDocument.1">
                  <p:embed/>
                </p:oleObj>
              </mc:Choice>
              <mc:Fallback>
                <p:oleObj name="think-cell Slide" r:id="rId4" imgW="532" imgH="530" progId="TCLayout.ActiveDocument.1">
                  <p:embed/>
                  <p:pic>
                    <p:nvPicPr>
                      <p:cNvPr id="10" name="Object 9" hidden="1">
                        <a:extLst>
                          <a:ext uri="{FF2B5EF4-FFF2-40B4-BE49-F238E27FC236}">
                            <a16:creationId xmlns:a16="http://schemas.microsoft.com/office/drawing/2014/main" id="{8EC8699D-BD78-4B3F-83B6-94444CAB003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6" name="Title 1">
            <a:extLst>
              <a:ext uri="{FF2B5EF4-FFF2-40B4-BE49-F238E27FC236}">
                <a16:creationId xmlns:a16="http://schemas.microsoft.com/office/drawing/2014/main" id="{7602BB6C-8BEE-4409-8F8F-14289B1BD61C}"/>
              </a:ext>
            </a:extLst>
          </p:cNvPr>
          <p:cNvSpPr txBox="1">
            <a:spLocks/>
          </p:cNvSpPr>
          <p:nvPr/>
        </p:nvSpPr>
        <p:spPr bwMode="gray">
          <a:xfrm>
            <a:off x="447080" y="221418"/>
            <a:ext cx="10246479" cy="861774"/>
          </a:xfrm>
          <a:prstGeom prst="rect">
            <a:avLst/>
          </a:prstGeom>
        </p:spPr>
        <p:txBody>
          <a:bodyPr vert="horz" wrap="square" lIns="0" tIns="0" rIns="0" bIns="0" rtlCol="0" anchor="ctr" anchorCtr="0">
            <a:spAutoFit/>
          </a:bodyPr>
          <a:lstStyle>
            <a:lvl1pPr algn="l" defTabSz="816388" rtl="0" eaLnBrk="1" latinLnBrk="0" hangingPunct="1">
              <a:spcBef>
                <a:spcPct val="0"/>
              </a:spcBef>
              <a:buNone/>
              <a:defRPr sz="3200" b="1" kern="1200">
                <a:solidFill>
                  <a:srgbClr val="D52B1E"/>
                </a:solidFill>
                <a:latin typeface="+mn-lt"/>
                <a:ea typeface="+mj-ea"/>
                <a:cs typeface="+mj-cs"/>
              </a:defRPr>
            </a:lvl1pPr>
          </a:lstStyle>
          <a:p>
            <a:pPr marL="0" marR="0" lvl="0" indent="0" algn="l" defTabSz="1088490" rtl="0" eaLnBrk="1" fontAlgn="auto" latinLnBrk="0" hangingPunct="1">
              <a:lnSpc>
                <a:spcPct val="100000"/>
              </a:lnSpc>
              <a:spcBef>
                <a:spcPct val="0"/>
              </a:spcBef>
              <a:spcAft>
                <a:spcPts val="0"/>
              </a:spcAft>
              <a:buClrTx/>
              <a:buSzTx/>
              <a:buFontTx/>
              <a:buNone/>
              <a:tabLst/>
              <a:defRPr/>
            </a:pPr>
            <a:r>
              <a:rPr lang="en-IN" sz="2800" err="1">
                <a:solidFill>
                  <a:srgbClr val="3F2A5A"/>
                </a:solidFill>
                <a:latin typeface="Arial" panose="020B0604020202020204"/>
              </a:rPr>
              <a:t>Recommandations</a:t>
            </a:r>
            <a:r>
              <a:rPr lang="en-IN" sz="2800">
                <a:solidFill>
                  <a:srgbClr val="3F2A5A"/>
                </a:solidFill>
                <a:latin typeface="Arial" panose="020B0604020202020204"/>
              </a:rPr>
              <a:t> de la SSED </a:t>
            </a:r>
            <a:r>
              <a:rPr lang="en-IN" sz="2800" err="1">
                <a:solidFill>
                  <a:srgbClr val="3F2A5A"/>
                </a:solidFill>
                <a:latin typeface="Arial" panose="020B0604020202020204"/>
              </a:rPr>
              <a:t>concernant</a:t>
            </a:r>
            <a:r>
              <a:rPr lang="en-IN" sz="2800">
                <a:solidFill>
                  <a:srgbClr val="3F2A5A"/>
                </a:solidFill>
                <a:latin typeface="Arial" panose="020B0604020202020204"/>
              </a:rPr>
              <a:t> la prise </a:t>
            </a:r>
            <a:r>
              <a:rPr lang="en-IN" sz="2800" err="1">
                <a:solidFill>
                  <a:srgbClr val="3F2A5A"/>
                </a:solidFill>
                <a:latin typeface="Arial" panose="020B0604020202020204"/>
              </a:rPr>
              <a:t>en</a:t>
            </a:r>
            <a:r>
              <a:rPr lang="en-IN" sz="2800">
                <a:solidFill>
                  <a:srgbClr val="3F2A5A"/>
                </a:solidFill>
                <a:latin typeface="Arial" panose="020B0604020202020204"/>
              </a:rPr>
              <a:t> charge du poids</a:t>
            </a:r>
            <a:r>
              <a:rPr lang="en-IN" sz="2800" baseline="30000">
                <a:solidFill>
                  <a:srgbClr val="3F2A5A"/>
                </a:solidFill>
                <a:latin typeface="Arial" panose="020B0604020202020204"/>
              </a:rPr>
              <a:t>1</a:t>
            </a:r>
            <a:endParaRPr lang="de-DE" sz="2800" baseline="30000">
              <a:solidFill>
                <a:srgbClr val="3F2A5A"/>
              </a:solidFill>
              <a:latin typeface="Arial" panose="020B0604020202020204"/>
            </a:endParaRPr>
          </a:p>
        </p:txBody>
      </p:sp>
      <p:sp>
        <p:nvSpPr>
          <p:cNvPr id="7" name="Text Placeholder 6">
            <a:extLst>
              <a:ext uri="{FF2B5EF4-FFF2-40B4-BE49-F238E27FC236}">
                <a16:creationId xmlns:a16="http://schemas.microsoft.com/office/drawing/2014/main" id="{6A3C1B3A-A81A-0C25-EC1B-F0ACD0048182}"/>
              </a:ext>
            </a:extLst>
          </p:cNvPr>
          <p:cNvSpPr txBox="1">
            <a:spLocks/>
          </p:cNvSpPr>
          <p:nvPr/>
        </p:nvSpPr>
        <p:spPr bwMode="gray">
          <a:xfrm>
            <a:off x="484591" y="5927434"/>
            <a:ext cx="9762067" cy="193899"/>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defPPr>
              <a:defRPr lang="en-US"/>
            </a:defPPr>
            <a:lvl1pPr marL="0" algn="ctr" defTabSz="914400" rtl="0" eaLnBrk="1" latinLnBrk="0" hangingPunct="1">
              <a:defRPr sz="933"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3975" marR="0" lvl="0" algn="l" defTabSz="914400" rtl="0" eaLnBrk="1" fontAlgn="base" latinLnBrk="0" hangingPunct="1">
              <a:lnSpc>
                <a:spcPct val="90000"/>
              </a:lnSpc>
              <a:spcBef>
                <a:spcPct val="0"/>
              </a:spcBef>
              <a:spcAft>
                <a:spcPct val="0"/>
              </a:spcAft>
              <a:buClrTx/>
              <a:buSzTx/>
              <a:tabLst/>
              <a:defRPr/>
            </a:pPr>
            <a:r>
              <a:rPr lang="de-DE" altLang="en-US" sz="700" b="1">
                <a:solidFill>
                  <a:srgbClr val="7F7F7F"/>
                </a:solidFill>
                <a:latin typeface="Arial Narrow" panose="020B0606020202030204" pitchFamily="34" charset="0"/>
              </a:rPr>
              <a:t>1</a:t>
            </a:r>
            <a:r>
              <a:rPr lang="de-DE" altLang="en-US" sz="700">
                <a:solidFill>
                  <a:srgbClr val="7F7F7F"/>
                </a:solidFill>
                <a:latin typeface="Arial Narrow" panose="020B0606020202030204" pitchFamily="34" charset="0"/>
              </a:rPr>
              <a:t>. Gastaldi, G., et al. Swiss medical weekly. 2023;153,40060. </a:t>
            </a:r>
            <a:r>
              <a:rPr lang="de-DE" altLang="en-US" sz="700" b="1">
                <a:solidFill>
                  <a:srgbClr val="7F7F7F"/>
                </a:solidFill>
                <a:latin typeface="Arial Narrow" panose="020B0606020202030204" pitchFamily="34" charset="0"/>
              </a:rPr>
              <a:t>2</a:t>
            </a:r>
            <a:r>
              <a:rPr lang="de-DE" altLang="en-US" sz="700">
                <a:solidFill>
                  <a:srgbClr val="7F7F7F"/>
                </a:solidFill>
                <a:latin typeface="Arial Narrow" panose="020B0606020202030204" pitchFamily="34" charset="0"/>
              </a:rPr>
              <a:t>. </a:t>
            </a:r>
            <a:r>
              <a:rPr lang="en-US" sz="700">
                <a:solidFill>
                  <a:srgbClr val="7F7F7F"/>
                </a:solidFill>
                <a:latin typeface="Arial Narrow" panose="020B0606020202030204" pitchFamily="34" charset="0"/>
              </a:rPr>
              <a:t>Wilding, J.P.H., et al. N Engl J Med. 2021.384(11): p.989-1002. </a:t>
            </a:r>
            <a:r>
              <a:rPr lang="en-US" sz="700" b="1">
                <a:solidFill>
                  <a:srgbClr val="7F7F7F"/>
                </a:solidFill>
                <a:latin typeface="Arial Narrow" panose="020B0606020202030204" pitchFamily="34" charset="0"/>
              </a:rPr>
              <a:t>3</a:t>
            </a:r>
            <a:r>
              <a:rPr lang="en-US" sz="700">
                <a:solidFill>
                  <a:srgbClr val="7F7F7F"/>
                </a:solidFill>
                <a:latin typeface="Arial Narrow" panose="020B0606020202030204" pitchFamily="34" charset="0"/>
              </a:rPr>
              <a:t>. </a:t>
            </a:r>
            <a:r>
              <a:rPr lang="en-US" sz="700" err="1">
                <a:solidFill>
                  <a:srgbClr val="7F7F7F"/>
                </a:solidFill>
                <a:latin typeface="Arial Narrow" panose="020B0606020202030204" pitchFamily="34" charset="0"/>
              </a:rPr>
              <a:t>Jastreboff</a:t>
            </a:r>
            <a:r>
              <a:rPr lang="en-US" sz="700">
                <a:solidFill>
                  <a:srgbClr val="7F7F7F"/>
                </a:solidFill>
                <a:latin typeface="Arial Narrow" panose="020B0606020202030204" pitchFamily="34" charset="0"/>
              </a:rPr>
              <a:t>, A.M., et al. N Engl J Med. 2022.387(3): p.205-216. </a:t>
            </a:r>
            <a:r>
              <a:rPr lang="en-US" sz="700" b="1">
                <a:solidFill>
                  <a:srgbClr val="7F7F7F"/>
                </a:solidFill>
                <a:latin typeface="Arial Narrow" panose="020B0606020202030204" pitchFamily="34" charset="0"/>
              </a:rPr>
              <a:t>4</a:t>
            </a:r>
            <a:r>
              <a:rPr lang="en-US" sz="700">
                <a:solidFill>
                  <a:srgbClr val="7F7F7F"/>
                </a:solidFill>
                <a:latin typeface="Arial Narrow" panose="020B0606020202030204" pitchFamily="34" charset="0"/>
              </a:rPr>
              <a:t>. </a:t>
            </a:r>
            <a:r>
              <a:rPr lang="en-US" sz="700" err="1">
                <a:solidFill>
                  <a:srgbClr val="7F7F7F"/>
                </a:solidFill>
                <a:latin typeface="Arial Narrow" panose="020B0606020202030204" pitchFamily="34" charset="0"/>
              </a:rPr>
              <a:t>Heerspink</a:t>
            </a:r>
            <a:r>
              <a:rPr lang="en-US" sz="700">
                <a:solidFill>
                  <a:srgbClr val="7F7F7F"/>
                </a:solidFill>
                <a:latin typeface="Arial Narrow" panose="020B0606020202030204" pitchFamily="34" charset="0"/>
              </a:rPr>
              <a:t>, H.J.L., A.M. </a:t>
            </a:r>
            <a:r>
              <a:rPr lang="en-US" sz="700" err="1">
                <a:solidFill>
                  <a:srgbClr val="7F7F7F"/>
                </a:solidFill>
                <a:latin typeface="Arial Narrow" panose="020B0606020202030204" pitchFamily="34" charset="0"/>
              </a:rPr>
              <a:t>Langkilde</a:t>
            </a:r>
            <a:r>
              <a:rPr lang="en-US" sz="700">
                <a:solidFill>
                  <a:srgbClr val="7F7F7F"/>
                </a:solidFill>
                <a:latin typeface="Arial Narrow" panose="020B0606020202030204" pitchFamily="34" charset="0"/>
              </a:rPr>
              <a:t>, and D.C. Wheeler,. Reply. N Engl J Med. 2021.384(4): p. 389-390.</a:t>
            </a:r>
            <a:endParaRPr lang="de-DE" altLang="en-US" sz="700">
              <a:solidFill>
                <a:srgbClr val="7F7F7F"/>
              </a:solidFill>
              <a:latin typeface="Arial Narrow" panose="020B0606020202030204" pitchFamily="34" charset="0"/>
            </a:endParaRPr>
          </a:p>
          <a:p>
            <a:pPr marL="282575" marR="0" lvl="0" indent="-228600" algn="l" defTabSz="914400" rtl="0" eaLnBrk="1" fontAlgn="base" latinLnBrk="0" hangingPunct="1">
              <a:lnSpc>
                <a:spcPct val="90000"/>
              </a:lnSpc>
              <a:spcBef>
                <a:spcPct val="0"/>
              </a:spcBef>
              <a:spcAft>
                <a:spcPct val="0"/>
              </a:spcAft>
              <a:buClrTx/>
              <a:buSzTx/>
              <a:buFontTx/>
              <a:buAutoNum type="arabicPeriod"/>
              <a:tabLst/>
              <a:defRPr/>
            </a:pPr>
            <a:endParaRPr kumimoji="0" lang="de-DE" altLang="en-US" sz="700" b="0" i="0" u="none" strike="noStrike" kern="1200" cap="none" spc="0" normalizeH="0" baseline="0" noProof="0">
              <a:ln>
                <a:noFill/>
              </a:ln>
              <a:solidFill>
                <a:srgbClr val="7F7F7F"/>
              </a:solidFill>
              <a:effectLst/>
              <a:uLnTx/>
              <a:uFillTx/>
              <a:latin typeface="Arial Narrow" panose="020B0606020202030204" pitchFamily="34" charset="0"/>
            </a:endParaRPr>
          </a:p>
        </p:txBody>
      </p:sp>
      <p:sp>
        <p:nvSpPr>
          <p:cNvPr id="11" name="Rectangle 10">
            <a:extLst>
              <a:ext uri="{FF2B5EF4-FFF2-40B4-BE49-F238E27FC236}">
                <a16:creationId xmlns:a16="http://schemas.microsoft.com/office/drawing/2014/main" id="{E994885D-FC80-E197-3689-B30092C05003}"/>
              </a:ext>
            </a:extLst>
          </p:cNvPr>
          <p:cNvSpPr/>
          <p:nvPr/>
        </p:nvSpPr>
        <p:spPr>
          <a:xfrm>
            <a:off x="10246658" y="66040"/>
            <a:ext cx="1830295" cy="924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Footer Placeholder 3">
            <a:extLst>
              <a:ext uri="{FF2B5EF4-FFF2-40B4-BE49-F238E27FC236}">
                <a16:creationId xmlns:a16="http://schemas.microsoft.com/office/drawing/2014/main" id="{CB2B968F-CF18-F4E7-CC4F-7F99052BAF52}"/>
              </a:ext>
            </a:extLst>
          </p:cNvPr>
          <p:cNvSpPr txBox="1">
            <a:spLocks/>
          </p:cNvSpPr>
          <p:nvPr/>
        </p:nvSpPr>
        <p:spPr>
          <a:xfrm>
            <a:off x="4052365" y="6541686"/>
            <a:ext cx="4114800" cy="2349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de-DE" sz="900" b="0" i="0" u="none" strike="noStrike" kern="1200" cap="none" spc="0" normalizeH="0" baseline="0" noProof="0">
                <a:ln>
                  <a:noFill/>
                </a:ln>
                <a:solidFill>
                  <a:schemeClr val="bg1"/>
                </a:solidFill>
                <a:effectLst/>
                <a:uLnTx/>
                <a:uFillTx/>
                <a:latin typeface="Arial" panose="020B0604020202020204"/>
                <a:ea typeface="DIN Pro Regular" charset="0"/>
                <a:sym typeface="DIN Pro"/>
              </a:rPr>
              <a:t>© 2024 Eli Lilly and Company</a:t>
            </a:r>
          </a:p>
        </p:txBody>
      </p:sp>
      <p:sp>
        <p:nvSpPr>
          <p:cNvPr id="5" name="TextBox 4">
            <a:extLst>
              <a:ext uri="{FF2B5EF4-FFF2-40B4-BE49-F238E27FC236}">
                <a16:creationId xmlns:a16="http://schemas.microsoft.com/office/drawing/2014/main" id="{5437D45B-4C09-9804-924C-84DD7F37A265}"/>
              </a:ext>
            </a:extLst>
          </p:cNvPr>
          <p:cNvSpPr txBox="1"/>
          <p:nvPr/>
        </p:nvSpPr>
        <p:spPr>
          <a:xfrm>
            <a:off x="1129312" y="1941389"/>
            <a:ext cx="9682124" cy="1313629"/>
          </a:xfrm>
          <a:prstGeom prst="rect">
            <a:avLst/>
          </a:prstGeom>
          <a:noFill/>
        </p:spPr>
        <p:txBody>
          <a:bodyPr wrap="square">
            <a:spAutoFit/>
          </a:bodyPr>
          <a:lstStyle/>
          <a:p>
            <a:pPr>
              <a:lnSpc>
                <a:spcPct val="115000"/>
              </a:lnSpc>
              <a:spcAft>
                <a:spcPts val="800"/>
              </a:spcAft>
            </a:pPr>
            <a:r>
              <a:rPr lang="fr-FR" sz="1600"/>
              <a:t>Chez les personnes atteintes de </a:t>
            </a:r>
            <a:r>
              <a:rPr lang="fr-FR" sz="1600" err="1"/>
              <a:t>pré-diabète</a:t>
            </a:r>
            <a:r>
              <a:rPr lang="fr-FR" sz="1600"/>
              <a:t> et d'obésité, les essais cliniques réalisés avec des doses élevées de GLP-1 RA ou de GLP-1/GIP RA ont permis de normaliser le taux de glucose dans 83 à 95 % des cas</a:t>
            </a:r>
            <a:r>
              <a:rPr lang="en-US" sz="1600" kern="100">
                <a:effectLst/>
                <a:latin typeface="Aptos" panose="020B0004020202020204" pitchFamily="34" charset="0"/>
                <a:ea typeface="Aptos" panose="020B0004020202020204" pitchFamily="34" charset="0"/>
                <a:cs typeface="Times New Roman" panose="02020603050405020304" pitchFamily="18" charset="0"/>
              </a:rPr>
              <a:t>.</a:t>
            </a:r>
            <a:r>
              <a:rPr lang="en-US" sz="1600" kern="100" baseline="30000">
                <a:effectLst/>
                <a:latin typeface="Aptos" panose="020B0004020202020204" pitchFamily="34" charset="0"/>
                <a:ea typeface="Aptos" panose="020B0004020202020204" pitchFamily="34" charset="0"/>
                <a:cs typeface="Times New Roman" panose="02020603050405020304" pitchFamily="18" charset="0"/>
              </a:rPr>
              <a:t>[2,3]</a:t>
            </a:r>
            <a:r>
              <a:rPr lang="en-CH" sz="1600" kern="100" baseline="3000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CH" sz="1600" kern="10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4" name="Graphic 3" descr="Open quotation mark with solid fill">
            <a:extLst>
              <a:ext uri="{FF2B5EF4-FFF2-40B4-BE49-F238E27FC236}">
                <a16:creationId xmlns:a16="http://schemas.microsoft.com/office/drawing/2014/main" id="{FD0801F6-7A0C-9C64-77F7-111387A7836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9860" y="3165266"/>
            <a:ext cx="914400" cy="914400"/>
          </a:xfrm>
          <a:prstGeom prst="rect">
            <a:avLst/>
          </a:prstGeom>
        </p:spPr>
      </p:pic>
      <p:pic>
        <p:nvPicPr>
          <p:cNvPr id="6" name="Graphic 5" descr="Open quotation mark with solid fill">
            <a:extLst>
              <a:ext uri="{FF2B5EF4-FFF2-40B4-BE49-F238E27FC236}">
                <a16:creationId xmlns:a16="http://schemas.microsoft.com/office/drawing/2014/main" id="{65649E10-A653-DFF0-CCA2-D986CA1F23F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10605489" y="2057530"/>
            <a:ext cx="914400" cy="914400"/>
          </a:xfrm>
          <a:prstGeom prst="rect">
            <a:avLst/>
          </a:prstGeom>
        </p:spPr>
      </p:pic>
      <p:sp>
        <p:nvSpPr>
          <p:cNvPr id="9" name="TextBox 8">
            <a:extLst>
              <a:ext uri="{FF2B5EF4-FFF2-40B4-BE49-F238E27FC236}">
                <a16:creationId xmlns:a16="http://schemas.microsoft.com/office/drawing/2014/main" id="{BB78B7E1-1D06-13CD-472B-1910D3755819}"/>
              </a:ext>
            </a:extLst>
          </p:cNvPr>
          <p:cNvSpPr txBox="1"/>
          <p:nvPr/>
        </p:nvSpPr>
        <p:spPr>
          <a:xfrm>
            <a:off x="1129311" y="3506384"/>
            <a:ext cx="9564248" cy="1211037"/>
          </a:xfrm>
          <a:prstGeom prst="rect">
            <a:avLst/>
          </a:prstGeom>
          <a:noFill/>
        </p:spPr>
        <p:txBody>
          <a:bodyPr wrap="square">
            <a:spAutoFit/>
          </a:bodyPr>
          <a:lstStyle/>
          <a:p>
            <a:pPr>
              <a:lnSpc>
                <a:spcPct val="115000"/>
              </a:lnSpc>
              <a:spcAft>
                <a:spcPts val="800"/>
              </a:spcAft>
            </a:pPr>
            <a:r>
              <a:rPr lang="de-DE" sz="1600" kern="100" dirty="0">
                <a:effectLst/>
                <a:latin typeface="+mj-lt"/>
                <a:ea typeface="Aptos" panose="020B0004020202020204" pitchFamily="34" charset="0"/>
                <a:cs typeface="Times New Roman" panose="02020603050405020304" pitchFamily="18" charset="0"/>
              </a:rPr>
              <a:t>Si </a:t>
            </a:r>
            <a:r>
              <a:rPr lang="de-DE" sz="1600" kern="100" dirty="0" err="1">
                <a:effectLst/>
                <a:latin typeface="+mj-lt"/>
                <a:ea typeface="Aptos" panose="020B0004020202020204" pitchFamily="34" charset="0"/>
                <a:cs typeface="Times New Roman" panose="02020603050405020304" pitchFamily="18" charset="0"/>
              </a:rPr>
              <a:t>les</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médecins</a:t>
            </a:r>
            <a:r>
              <a:rPr lang="de-DE" sz="1600" kern="100" dirty="0">
                <a:effectLst/>
                <a:latin typeface="+mj-lt"/>
                <a:ea typeface="Aptos" panose="020B0004020202020204" pitchFamily="34" charset="0"/>
                <a:cs typeface="Times New Roman" panose="02020603050405020304" pitchFamily="18" charset="0"/>
              </a:rPr>
              <a:t> se </a:t>
            </a:r>
            <a:r>
              <a:rPr lang="de-DE" sz="1600" kern="100" dirty="0" err="1">
                <a:effectLst/>
                <a:latin typeface="+mj-lt"/>
                <a:ea typeface="Aptos" panose="020B0004020202020204" pitchFamily="34" charset="0"/>
                <a:cs typeface="Times New Roman" panose="02020603050405020304" pitchFamily="18" charset="0"/>
              </a:rPr>
              <a:t>concentrent</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sur</a:t>
            </a:r>
            <a:r>
              <a:rPr lang="de-DE" sz="1600" kern="100" dirty="0">
                <a:effectLst/>
                <a:latin typeface="+mj-lt"/>
                <a:ea typeface="Aptos" panose="020B0004020202020204" pitchFamily="34" charset="0"/>
                <a:cs typeface="Times New Roman" panose="02020603050405020304" pitchFamily="18" charset="0"/>
              </a:rPr>
              <a:t> la </a:t>
            </a:r>
            <a:r>
              <a:rPr lang="de-DE" sz="1600" kern="100" dirty="0" err="1">
                <a:effectLst/>
                <a:latin typeface="+mj-lt"/>
                <a:ea typeface="Aptos" panose="020B0004020202020204" pitchFamily="34" charset="0"/>
                <a:cs typeface="Times New Roman" panose="02020603050405020304" pitchFamily="18" charset="0"/>
              </a:rPr>
              <a:t>gestion</a:t>
            </a:r>
            <a:r>
              <a:rPr lang="de-DE" sz="1600" kern="100" dirty="0">
                <a:effectLst/>
                <a:latin typeface="+mj-lt"/>
                <a:ea typeface="Aptos" panose="020B0004020202020204" pitchFamily="34" charset="0"/>
                <a:cs typeface="Times New Roman" panose="02020603050405020304" pitchFamily="18" charset="0"/>
              </a:rPr>
              <a:t> du </a:t>
            </a:r>
            <a:r>
              <a:rPr lang="de-DE" sz="1600" kern="100" dirty="0" err="1">
                <a:effectLst/>
                <a:latin typeface="+mj-lt"/>
                <a:ea typeface="Aptos" panose="020B0004020202020204" pitchFamily="34" charset="0"/>
                <a:cs typeface="Times New Roman" panose="02020603050405020304" pitchFamily="18" charset="0"/>
              </a:rPr>
              <a:t>poids</a:t>
            </a:r>
            <a:r>
              <a:rPr lang="de-DE" sz="1600" kern="100" dirty="0">
                <a:effectLst/>
                <a:latin typeface="+mj-lt"/>
                <a:ea typeface="Aptos" panose="020B0004020202020204" pitchFamily="34" charset="0"/>
                <a:cs typeface="Times New Roman" panose="02020603050405020304" pitchFamily="18" charset="0"/>
              </a:rPr>
              <a:t>, en </a:t>
            </a:r>
            <a:r>
              <a:rPr lang="de-DE" sz="1600" kern="100" dirty="0" err="1">
                <a:effectLst/>
                <a:latin typeface="+mj-lt"/>
                <a:ea typeface="Aptos" panose="020B0004020202020204" pitchFamily="34" charset="0"/>
                <a:cs typeface="Times New Roman" panose="02020603050405020304" pitchFamily="18" charset="0"/>
              </a:rPr>
              <a:t>particulier</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chez</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les</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jeunes</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patients</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afin</a:t>
            </a:r>
            <a:r>
              <a:rPr lang="de-DE" sz="1600" kern="100" dirty="0">
                <a:effectLst/>
                <a:latin typeface="+mj-lt"/>
                <a:ea typeface="Aptos" panose="020B0004020202020204" pitchFamily="34" charset="0"/>
                <a:cs typeface="Times New Roman" panose="02020603050405020304" pitchFamily="18" charset="0"/>
              </a:rPr>
              <a:t> de </a:t>
            </a:r>
            <a:r>
              <a:rPr lang="de-DE" sz="1600" kern="100" dirty="0" err="1">
                <a:effectLst/>
                <a:latin typeface="+mj-lt"/>
                <a:ea typeface="Aptos" panose="020B0004020202020204" pitchFamily="34" charset="0"/>
                <a:cs typeface="Times New Roman" panose="02020603050405020304" pitchFamily="18" charset="0"/>
              </a:rPr>
              <a:t>réduire</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l‘obésité</a:t>
            </a:r>
            <a:r>
              <a:rPr lang="de-DE" sz="1600" kern="100" dirty="0">
                <a:effectLst/>
                <a:latin typeface="+mj-lt"/>
                <a:ea typeface="Aptos" panose="020B0004020202020204" pitchFamily="34" charset="0"/>
                <a:cs typeface="Times New Roman" panose="02020603050405020304" pitchFamily="18" charset="0"/>
              </a:rPr>
              <a:t> à </a:t>
            </a:r>
            <a:r>
              <a:rPr lang="de-DE" sz="1600" kern="100" dirty="0" err="1">
                <a:effectLst/>
                <a:latin typeface="+mj-lt"/>
                <a:ea typeface="Aptos" panose="020B0004020202020204" pitchFamily="34" charset="0"/>
                <a:cs typeface="Times New Roman" panose="02020603050405020304" pitchFamily="18" charset="0"/>
              </a:rPr>
              <a:t>un</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stade</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précoce</a:t>
            </a:r>
            <a:r>
              <a:rPr lang="de-DE" sz="1600" kern="100" dirty="0">
                <a:effectLst/>
                <a:latin typeface="+mj-lt"/>
                <a:ea typeface="Aptos" panose="020B0004020202020204" pitchFamily="34" charset="0"/>
                <a:cs typeface="Times New Roman" panose="02020603050405020304" pitchFamily="18" charset="0"/>
              </a:rPr>
              <a:t>, de </a:t>
            </a:r>
            <a:r>
              <a:rPr lang="de-DE" sz="1600" kern="100" dirty="0" err="1">
                <a:effectLst/>
                <a:latin typeface="+mj-lt"/>
                <a:ea typeface="Aptos" panose="020B0004020202020204" pitchFamily="34" charset="0"/>
                <a:cs typeface="Times New Roman" panose="02020603050405020304" pitchFamily="18" charset="0"/>
              </a:rPr>
              <a:t>nombreuses</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maladies</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associées</a:t>
            </a:r>
            <a:r>
              <a:rPr lang="de-DE" sz="1600" kern="100" dirty="0">
                <a:effectLst/>
                <a:latin typeface="+mj-lt"/>
                <a:ea typeface="Aptos" panose="020B0004020202020204" pitchFamily="34" charset="0"/>
                <a:cs typeface="Times New Roman" panose="02020603050405020304" pitchFamily="18" charset="0"/>
              </a:rPr>
              <a:t> à </a:t>
            </a:r>
            <a:r>
              <a:rPr lang="de-DE" sz="1600" kern="100" dirty="0" err="1">
                <a:effectLst/>
                <a:latin typeface="+mj-lt"/>
                <a:ea typeface="Aptos" panose="020B0004020202020204" pitchFamily="34" charset="0"/>
                <a:cs typeface="Times New Roman" panose="02020603050405020304" pitchFamily="18" charset="0"/>
              </a:rPr>
              <a:t>l‘obésité</a:t>
            </a:r>
            <a:r>
              <a:rPr lang="de-DE" sz="1600" kern="100" dirty="0">
                <a:effectLst/>
                <a:latin typeface="+mj-lt"/>
                <a:ea typeface="Aptos" panose="020B0004020202020204" pitchFamily="34" charset="0"/>
                <a:cs typeface="Times New Roman" panose="02020603050405020304" pitchFamily="18" charset="0"/>
              </a:rPr>
              <a:t>, y </a:t>
            </a:r>
            <a:r>
              <a:rPr lang="de-DE" sz="1600" kern="100" dirty="0" err="1">
                <a:effectLst/>
                <a:latin typeface="+mj-lt"/>
                <a:ea typeface="Aptos" panose="020B0004020202020204" pitchFamily="34" charset="0"/>
                <a:cs typeface="Times New Roman" panose="02020603050405020304" pitchFamily="18" charset="0"/>
              </a:rPr>
              <a:t>compris</a:t>
            </a:r>
            <a:r>
              <a:rPr lang="de-DE" sz="1600" kern="100" dirty="0">
                <a:effectLst/>
                <a:latin typeface="+mj-lt"/>
                <a:ea typeface="Aptos" panose="020B0004020202020204" pitchFamily="34" charset="0"/>
                <a:cs typeface="Times New Roman" panose="02020603050405020304" pitchFamily="18" charset="0"/>
              </a:rPr>
              <a:t> le </a:t>
            </a:r>
            <a:r>
              <a:rPr lang="de-DE" sz="1600" kern="100" dirty="0" err="1">
                <a:effectLst/>
                <a:latin typeface="+mj-lt"/>
                <a:ea typeface="Aptos" panose="020B0004020202020204" pitchFamily="34" charset="0"/>
                <a:cs typeface="Times New Roman" panose="02020603050405020304" pitchFamily="18" charset="0"/>
              </a:rPr>
              <a:t>diabète</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pourraient</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être</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évitées</a:t>
            </a:r>
            <a:r>
              <a:rPr lang="de-DE" sz="1600" kern="100" dirty="0">
                <a:effectLst/>
                <a:latin typeface="+mj-lt"/>
                <a:ea typeface="Aptos" panose="020B0004020202020204" pitchFamily="34" charset="0"/>
                <a:cs typeface="Times New Roman" panose="02020603050405020304" pitchFamily="18" charset="0"/>
              </a:rPr>
              <a:t> </a:t>
            </a:r>
            <a:r>
              <a:rPr lang="de-DE" sz="1600" kern="100" baseline="30000" dirty="0">
                <a:effectLst/>
                <a:latin typeface="+mj-lt"/>
                <a:ea typeface="Aptos" panose="020B0004020202020204" pitchFamily="34" charset="0"/>
                <a:cs typeface="Times New Roman" panose="02020603050405020304" pitchFamily="18" charset="0"/>
              </a:rPr>
              <a:t>[2, 3, </a:t>
            </a:r>
            <a:r>
              <a:rPr lang="de-DE" sz="1600" kern="100" baseline="30000" dirty="0">
                <a:latin typeface="+mj-lt"/>
                <a:ea typeface="Aptos" panose="020B0004020202020204" pitchFamily="34" charset="0"/>
                <a:cs typeface="Times New Roman" panose="02020603050405020304" pitchFamily="18" charset="0"/>
              </a:rPr>
              <a:t>4</a:t>
            </a:r>
            <a:r>
              <a:rPr lang="de-DE" sz="1600" kern="100" baseline="30000" dirty="0">
                <a:effectLst/>
                <a:latin typeface="+mj-lt"/>
                <a:ea typeface="Aptos" panose="020B0004020202020204" pitchFamily="34" charset="0"/>
                <a:cs typeface="Times New Roman" panose="02020603050405020304" pitchFamily="18" charset="0"/>
              </a:rPr>
              <a:t>]. </a:t>
            </a:r>
            <a:r>
              <a:rPr lang="de-DE" sz="1600" kern="100" dirty="0">
                <a:effectLst/>
                <a:latin typeface="+mj-lt"/>
                <a:ea typeface="Aptos" panose="020B0004020202020204" pitchFamily="34" charset="0"/>
                <a:cs typeface="Times New Roman" panose="02020603050405020304" pitchFamily="18" charset="0"/>
              </a:rPr>
              <a:t>Pour la </a:t>
            </a:r>
            <a:r>
              <a:rPr lang="de-DE" sz="1600" kern="100" dirty="0" err="1">
                <a:effectLst/>
                <a:latin typeface="+mj-lt"/>
                <a:ea typeface="Aptos" panose="020B0004020202020204" pitchFamily="34" charset="0"/>
                <a:cs typeface="Times New Roman" panose="02020603050405020304" pitchFamily="18" charset="0"/>
              </a:rPr>
              <a:t>gestion</a:t>
            </a:r>
            <a:r>
              <a:rPr lang="de-DE" sz="1600" kern="100" dirty="0">
                <a:effectLst/>
                <a:latin typeface="+mj-lt"/>
                <a:ea typeface="Aptos" panose="020B0004020202020204" pitchFamily="34" charset="0"/>
                <a:cs typeface="Times New Roman" panose="02020603050405020304" pitchFamily="18" charset="0"/>
              </a:rPr>
              <a:t> du </a:t>
            </a:r>
            <a:r>
              <a:rPr lang="de-DE" sz="1600" kern="100" dirty="0" err="1">
                <a:effectLst/>
                <a:latin typeface="+mj-lt"/>
                <a:ea typeface="Aptos" panose="020B0004020202020204" pitchFamily="34" charset="0"/>
                <a:cs typeface="Times New Roman" panose="02020603050405020304" pitchFamily="18" charset="0"/>
              </a:rPr>
              <a:t>poids</a:t>
            </a:r>
            <a:r>
              <a:rPr lang="de-DE" sz="1600" kern="100" dirty="0">
                <a:effectLst/>
                <a:latin typeface="+mj-lt"/>
                <a:ea typeface="Aptos" panose="020B0004020202020204" pitchFamily="34" charset="0"/>
                <a:cs typeface="Times New Roman" panose="02020603050405020304" pitchFamily="18" charset="0"/>
              </a:rPr>
              <a:t>, des </a:t>
            </a:r>
            <a:r>
              <a:rPr lang="de-DE" sz="1600" kern="100" dirty="0" err="1">
                <a:effectLst/>
                <a:latin typeface="+mj-lt"/>
                <a:ea typeface="Aptos" panose="020B0004020202020204" pitchFamily="34" charset="0"/>
                <a:cs typeface="Times New Roman" panose="02020603050405020304" pitchFamily="18" charset="0"/>
              </a:rPr>
              <a:t>traitements</a:t>
            </a:r>
            <a:r>
              <a:rPr lang="de-DE" sz="1600" kern="100" dirty="0">
                <a:effectLst/>
                <a:latin typeface="+mj-lt"/>
                <a:ea typeface="Aptos" panose="020B0004020202020204" pitchFamily="34" charset="0"/>
                <a:cs typeface="Times New Roman" panose="02020603050405020304" pitchFamily="18" charset="0"/>
              </a:rPr>
              <a:t> très </a:t>
            </a:r>
            <a:r>
              <a:rPr lang="de-DE" sz="1600" kern="100" dirty="0" err="1">
                <a:effectLst/>
                <a:latin typeface="+mj-lt"/>
                <a:ea typeface="Aptos" panose="020B0004020202020204" pitchFamily="34" charset="0"/>
                <a:cs typeface="Times New Roman" panose="02020603050405020304" pitchFamily="18" charset="0"/>
              </a:rPr>
              <a:t>puissants</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sont</a:t>
            </a:r>
            <a:r>
              <a:rPr lang="de-DE" sz="1600" kern="100" dirty="0">
                <a:effectLst/>
                <a:latin typeface="+mj-lt"/>
                <a:ea typeface="Aptos" panose="020B0004020202020204" pitchFamily="34" charset="0"/>
                <a:cs typeface="Times New Roman" panose="02020603050405020304" pitchFamily="18" charset="0"/>
              </a:rPr>
              <a:t> </a:t>
            </a:r>
            <a:r>
              <a:rPr lang="de-DE" sz="1600" kern="100" dirty="0" err="1">
                <a:effectLst/>
                <a:latin typeface="+mj-lt"/>
                <a:ea typeface="Aptos" panose="020B0004020202020204" pitchFamily="34" charset="0"/>
                <a:cs typeface="Times New Roman" panose="02020603050405020304" pitchFamily="18" charset="0"/>
              </a:rPr>
              <a:t>recommandés</a:t>
            </a:r>
            <a:r>
              <a:rPr lang="de-DE" sz="1600" kern="100" dirty="0">
                <a:effectLst/>
                <a:highlight>
                  <a:srgbClr val="FFFF00"/>
                </a:highlight>
                <a:latin typeface="+mj-lt"/>
                <a:ea typeface="Aptos" panose="020B0004020202020204" pitchFamily="34" charset="0"/>
                <a:cs typeface="Times New Roman" panose="02020603050405020304" pitchFamily="18" charset="0"/>
              </a:rPr>
              <a:t>, comme </a:t>
            </a:r>
            <a:r>
              <a:rPr lang="de-DE" sz="1600" kern="100" dirty="0" err="1">
                <a:effectLst/>
                <a:highlight>
                  <a:srgbClr val="FFFF00"/>
                </a:highlight>
                <a:latin typeface="+mj-lt"/>
                <a:ea typeface="Aptos" panose="020B0004020202020204" pitchFamily="34" charset="0"/>
                <a:cs typeface="Times New Roman" panose="02020603050405020304" pitchFamily="18" charset="0"/>
              </a:rPr>
              <a:t>les</a:t>
            </a:r>
            <a:r>
              <a:rPr lang="de-DE" sz="1600" kern="100" dirty="0">
                <a:effectLst/>
                <a:highlight>
                  <a:srgbClr val="FFFF00"/>
                </a:highlight>
                <a:latin typeface="+mj-lt"/>
                <a:ea typeface="Aptos" panose="020B0004020202020204" pitchFamily="34" charset="0"/>
                <a:cs typeface="Times New Roman" panose="02020603050405020304" pitchFamily="18" charset="0"/>
              </a:rPr>
              <a:t> GLP-1 RA à des </a:t>
            </a:r>
            <a:r>
              <a:rPr lang="de-DE" sz="1600" kern="100" dirty="0" err="1">
                <a:effectLst/>
                <a:highlight>
                  <a:srgbClr val="FFFF00"/>
                </a:highlight>
                <a:latin typeface="+mj-lt"/>
                <a:ea typeface="Aptos" panose="020B0004020202020204" pitchFamily="34" charset="0"/>
                <a:cs typeface="Times New Roman" panose="02020603050405020304" pitchFamily="18" charset="0"/>
              </a:rPr>
              <a:t>doses</a:t>
            </a:r>
            <a:r>
              <a:rPr lang="de-DE" sz="1600" kern="100" dirty="0">
                <a:effectLst/>
                <a:highlight>
                  <a:srgbClr val="FFFF00"/>
                </a:highlight>
                <a:latin typeface="+mj-lt"/>
                <a:ea typeface="Aptos" panose="020B0004020202020204" pitchFamily="34" charset="0"/>
                <a:cs typeface="Times New Roman" panose="02020603050405020304" pitchFamily="18" charset="0"/>
              </a:rPr>
              <a:t> plus </a:t>
            </a:r>
            <a:r>
              <a:rPr lang="de-DE" sz="1600" kern="100" dirty="0" err="1">
                <a:effectLst/>
                <a:highlight>
                  <a:srgbClr val="FFFF00"/>
                </a:highlight>
                <a:latin typeface="+mj-lt"/>
                <a:ea typeface="Aptos" panose="020B0004020202020204" pitchFamily="34" charset="0"/>
                <a:cs typeface="Times New Roman" panose="02020603050405020304" pitchFamily="18" charset="0"/>
              </a:rPr>
              <a:t>élevées</a:t>
            </a:r>
            <a:r>
              <a:rPr lang="de-DE" sz="1600" kern="100" dirty="0">
                <a:effectLst/>
                <a:highlight>
                  <a:srgbClr val="FFFF00"/>
                </a:highlight>
                <a:latin typeface="+mj-lt"/>
                <a:ea typeface="Aptos" panose="020B0004020202020204" pitchFamily="34" charset="0"/>
                <a:cs typeface="Times New Roman" panose="02020603050405020304" pitchFamily="18" charset="0"/>
              </a:rPr>
              <a:t> et </a:t>
            </a:r>
            <a:r>
              <a:rPr lang="de-DE" sz="1600" kern="100" dirty="0" err="1">
                <a:effectLst/>
                <a:highlight>
                  <a:srgbClr val="FFFF00"/>
                </a:highlight>
                <a:latin typeface="+mj-lt"/>
                <a:ea typeface="Aptos" panose="020B0004020202020204" pitchFamily="34" charset="0"/>
                <a:cs typeface="Times New Roman" panose="02020603050405020304" pitchFamily="18" charset="0"/>
              </a:rPr>
              <a:t>les</a:t>
            </a:r>
            <a:r>
              <a:rPr lang="de-DE" sz="1600" kern="100" dirty="0">
                <a:effectLst/>
                <a:highlight>
                  <a:srgbClr val="FFFF00"/>
                </a:highlight>
                <a:latin typeface="+mj-lt"/>
                <a:ea typeface="Aptos" panose="020B0004020202020204" pitchFamily="34" charset="0"/>
                <a:cs typeface="Times New Roman" panose="02020603050405020304" pitchFamily="18" charset="0"/>
              </a:rPr>
              <a:t> </a:t>
            </a:r>
            <a:r>
              <a:rPr lang="de-DE" sz="1600" kern="100" dirty="0" err="1">
                <a:effectLst/>
                <a:highlight>
                  <a:srgbClr val="FFFF00"/>
                </a:highlight>
                <a:latin typeface="+mj-lt"/>
                <a:ea typeface="Aptos" panose="020B0004020202020204" pitchFamily="34" charset="0"/>
                <a:cs typeface="Times New Roman" panose="02020603050405020304" pitchFamily="18" charset="0"/>
              </a:rPr>
              <a:t>nouveaux</a:t>
            </a:r>
            <a:r>
              <a:rPr lang="de-DE" sz="1600" kern="100" dirty="0">
                <a:effectLst/>
                <a:highlight>
                  <a:srgbClr val="FFFF00"/>
                </a:highlight>
                <a:latin typeface="+mj-lt"/>
                <a:ea typeface="Aptos" panose="020B0004020202020204" pitchFamily="34" charset="0"/>
                <a:cs typeface="Times New Roman" panose="02020603050405020304" pitchFamily="18" charset="0"/>
              </a:rPr>
              <a:t> </a:t>
            </a:r>
            <a:r>
              <a:rPr lang="de-DE" sz="1600" kern="100" dirty="0" err="1">
                <a:effectLst/>
                <a:highlight>
                  <a:srgbClr val="FFFF00"/>
                </a:highlight>
                <a:latin typeface="+mj-lt"/>
                <a:ea typeface="Aptos" panose="020B0004020202020204" pitchFamily="34" charset="0"/>
                <a:cs typeface="Times New Roman" panose="02020603050405020304" pitchFamily="18" charset="0"/>
              </a:rPr>
              <a:t>agonistes</a:t>
            </a:r>
            <a:r>
              <a:rPr lang="de-DE" sz="1600" kern="100" dirty="0">
                <a:effectLst/>
                <a:highlight>
                  <a:srgbClr val="FFFF00"/>
                </a:highlight>
                <a:latin typeface="+mj-lt"/>
                <a:ea typeface="Aptos" panose="020B0004020202020204" pitchFamily="34" charset="0"/>
                <a:cs typeface="Times New Roman" panose="02020603050405020304" pitchFamily="18" charset="0"/>
              </a:rPr>
              <a:t> double GLP-1/GIP RA.</a:t>
            </a:r>
            <a:endParaRPr lang="en-US" sz="1600" kern="100" dirty="0">
              <a:effectLst/>
              <a:highlight>
                <a:srgbClr val="FFFF00"/>
              </a:highlight>
              <a:latin typeface="+mj-lt"/>
              <a:ea typeface="Aptos" panose="020B0004020202020204" pitchFamily="34" charset="0"/>
              <a:cs typeface="Times New Roman" panose="02020603050405020304" pitchFamily="18" charset="0"/>
            </a:endParaRPr>
          </a:p>
        </p:txBody>
      </p:sp>
      <p:pic>
        <p:nvPicPr>
          <p:cNvPr id="3" name="Graphic 2" descr="Open quotation mark with solid fill">
            <a:extLst>
              <a:ext uri="{FF2B5EF4-FFF2-40B4-BE49-F238E27FC236}">
                <a16:creationId xmlns:a16="http://schemas.microsoft.com/office/drawing/2014/main" id="{013CAAF7-13FE-4B24-D322-239018AF45B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4434" y="1450622"/>
            <a:ext cx="914400" cy="914400"/>
          </a:xfrm>
          <a:prstGeom prst="rect">
            <a:avLst/>
          </a:prstGeom>
        </p:spPr>
      </p:pic>
      <p:pic>
        <p:nvPicPr>
          <p:cNvPr id="8" name="Graphic 7" descr="Open quotation mark with solid fill">
            <a:extLst>
              <a:ext uri="{FF2B5EF4-FFF2-40B4-BE49-F238E27FC236}">
                <a16:creationId xmlns:a16="http://schemas.microsoft.com/office/drawing/2014/main" id="{5BB1BD70-4362-3F32-DD2E-7CF595EB17F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10661475" y="4123490"/>
            <a:ext cx="914400" cy="914400"/>
          </a:xfrm>
          <a:prstGeom prst="rect">
            <a:avLst/>
          </a:prstGeom>
        </p:spPr>
      </p:pic>
      <p:sp>
        <p:nvSpPr>
          <p:cNvPr id="13" name="TextBox 12">
            <a:extLst>
              <a:ext uri="{FF2B5EF4-FFF2-40B4-BE49-F238E27FC236}">
                <a16:creationId xmlns:a16="http://schemas.microsoft.com/office/drawing/2014/main" id="{BD445E86-EDE1-9A3B-D72B-8EFBDC1B29B6}"/>
              </a:ext>
            </a:extLst>
          </p:cNvPr>
          <p:cNvSpPr txBox="1"/>
          <p:nvPr/>
        </p:nvSpPr>
        <p:spPr>
          <a:xfrm>
            <a:off x="4968127" y="5183589"/>
            <a:ext cx="6094562" cy="307777"/>
          </a:xfrm>
          <a:prstGeom prst="rect">
            <a:avLst/>
          </a:prstGeom>
          <a:noFill/>
        </p:spPr>
        <p:txBody>
          <a:bodyPr wrap="square">
            <a:spAutoFit/>
          </a:bodyPr>
          <a:lstStyle/>
          <a:p>
            <a:pPr algn="r"/>
            <a:r>
              <a:rPr lang="en-US" sz="1400">
                <a:latin typeface="Arial Narrow" panose="020B0606020202030204" pitchFamily="34" charset="0"/>
              </a:rPr>
              <a:t>Citations </a:t>
            </a:r>
            <a:r>
              <a:rPr lang="en-US" sz="1400" err="1">
                <a:latin typeface="Arial Narrow" panose="020B0606020202030204" pitchFamily="34" charset="0"/>
              </a:rPr>
              <a:t>originales</a:t>
            </a:r>
            <a:r>
              <a:rPr lang="en-US" sz="1400">
                <a:latin typeface="Arial Narrow" panose="020B0606020202030204" pitchFamily="34" charset="0"/>
              </a:rPr>
              <a:t> des r</a:t>
            </a:r>
            <a:r>
              <a:rPr lang="en-IN" sz="1400" err="1">
                <a:latin typeface="Arial Narrow" panose="020B0606020202030204" pitchFamily="34" charset="0"/>
              </a:rPr>
              <a:t>ecommandations</a:t>
            </a:r>
            <a:r>
              <a:rPr lang="en-IN" sz="1400">
                <a:latin typeface="Arial Narrow" panose="020B0606020202030204" pitchFamily="34" charset="0"/>
              </a:rPr>
              <a:t> de la SSED (2023) </a:t>
            </a:r>
            <a:endParaRPr lang="en-CH" sz="1400">
              <a:latin typeface="Arial Narrow" panose="020B0606020202030204" pitchFamily="34" charset="0"/>
            </a:endParaRPr>
          </a:p>
        </p:txBody>
      </p:sp>
      <p:pic>
        <p:nvPicPr>
          <p:cNvPr id="12" name="Image 11" descr="Une image contenant texte">
            <a:extLst>
              <a:ext uri="{FF2B5EF4-FFF2-40B4-BE49-F238E27FC236}">
                <a16:creationId xmlns:a16="http://schemas.microsoft.com/office/drawing/2014/main" id="{9A8C26FD-8B56-8FB5-9139-671569F167C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11659" y="158719"/>
            <a:ext cx="2139177" cy="1307275"/>
          </a:xfrm>
          <a:prstGeom prst="rect">
            <a:avLst/>
          </a:prstGeom>
        </p:spPr>
      </p:pic>
    </p:spTree>
    <p:extLst>
      <p:ext uri="{BB962C8B-B14F-4D97-AF65-F5344CB8AC3E}">
        <p14:creationId xmlns:p14="http://schemas.microsoft.com/office/powerpoint/2010/main" val="455460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B34D78-7EB3-5A23-4F83-7251FD8A4F21}"/>
              </a:ext>
            </a:extLst>
          </p:cNvPr>
          <p:cNvSpPr>
            <a:spLocks noGrp="1"/>
          </p:cNvSpPr>
          <p:nvPr>
            <p:ph type="title" idx="4294967295"/>
          </p:nvPr>
        </p:nvSpPr>
        <p:spPr>
          <a:xfrm>
            <a:off x="176981" y="640080"/>
            <a:ext cx="5053780" cy="3566160"/>
          </a:xfrm>
        </p:spPr>
        <p:txBody>
          <a:bodyPr vert="horz" lIns="91440" tIns="45720" rIns="91440" bIns="45720" rtlCol="0" anchor="b">
            <a:normAutofit/>
          </a:bodyPr>
          <a:lstStyle/>
          <a:p>
            <a:br>
              <a:rPr lang="en-US" sz="3800" dirty="0"/>
            </a:br>
            <a:r>
              <a:rPr lang="en-US" sz="3800" dirty="0"/>
              <a:t>Les agonistes du </a:t>
            </a:r>
            <a:r>
              <a:rPr lang="en-US" sz="3800" dirty="0" err="1"/>
              <a:t>récepteur</a:t>
            </a:r>
            <a:r>
              <a:rPr lang="en-US" sz="3800" dirty="0"/>
              <a:t> du GLP-1 </a:t>
            </a:r>
            <a:br>
              <a:rPr lang="en-US" sz="3800" dirty="0"/>
            </a:br>
            <a:r>
              <a:rPr lang="en-US" sz="3800" dirty="0"/>
              <a:t>et le </a:t>
            </a:r>
            <a:r>
              <a:rPr lang="en-US" sz="3800" dirty="0" err="1"/>
              <a:t>tirzepatide</a:t>
            </a:r>
            <a:r>
              <a:rPr lang="en-US" sz="3800" dirty="0"/>
              <a:t> </a:t>
            </a:r>
            <a:br>
              <a:rPr lang="en-US" sz="3800" dirty="0"/>
            </a:br>
            <a:r>
              <a:rPr lang="en-US" sz="3800" b="1" dirty="0"/>
              <a:t>	</a:t>
            </a:r>
          </a:p>
        </p:txBody>
      </p:sp>
      <p:pic>
        <p:nvPicPr>
          <p:cNvPr id="10" name="Picture 4" descr="Tirzepatide - a game changer in diabetes treatment? - Dr Sue">
            <a:extLst>
              <a:ext uri="{FF2B5EF4-FFF2-40B4-BE49-F238E27FC236}">
                <a16:creationId xmlns:a16="http://schemas.microsoft.com/office/drawing/2014/main" id="{3E6F9B88-7230-AFF5-A0CA-A64CC4D417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029" r="10246" b="-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6" name="Espace réservé du numéro de diapositive 5">
            <a:extLst>
              <a:ext uri="{FF2B5EF4-FFF2-40B4-BE49-F238E27FC236}">
                <a16:creationId xmlns:a16="http://schemas.microsoft.com/office/drawing/2014/main" id="{BF31976B-7337-1808-55CE-147E106BF920}"/>
              </a:ext>
            </a:extLst>
          </p:cNvPr>
          <p:cNvSpPr>
            <a:spLocks noGrp="1"/>
          </p:cNvSpPr>
          <p:nvPr>
            <p:ph type="sldNum" sz="quarter" idx="12"/>
          </p:nvPr>
        </p:nvSpPr>
        <p:spPr>
          <a:xfrm>
            <a:off x="10591800" y="6356350"/>
            <a:ext cx="762000" cy="365125"/>
          </a:xfrm>
        </p:spPr>
        <p:txBody>
          <a:bodyPr vert="horz" lIns="91440" tIns="45720" rIns="91440" bIns="45720" rtlCol="0" anchor="ctr">
            <a:normAutofit/>
          </a:bodyPr>
          <a:lstStyle/>
          <a:p>
            <a:pPr>
              <a:spcAft>
                <a:spcPts val="600"/>
              </a:spcAft>
              <a:defRPr/>
            </a:pPr>
            <a:fld id="{F833CA52-3570-4153-8D96-EA8858E339A1}" type="slidenum">
              <a:rPr lang="en-US">
                <a:solidFill>
                  <a:srgbClr val="FFFFFF"/>
                </a:solidFill>
                <a:latin typeface="Calibri" panose="020F0502020204030204"/>
              </a:rPr>
              <a:pPr>
                <a:spcAft>
                  <a:spcPts val="600"/>
                </a:spcAft>
                <a:defRPr/>
              </a:pPr>
              <a:t>14</a:t>
            </a:fld>
            <a:endParaRPr lang="en-US">
              <a:solidFill>
                <a:srgbClr val="FFFFFF"/>
              </a:solidFill>
              <a:latin typeface="Calibri" panose="020F0502020204030204"/>
            </a:endParaRPr>
          </a:p>
        </p:txBody>
      </p:sp>
    </p:spTree>
    <p:extLst>
      <p:ext uri="{BB962C8B-B14F-4D97-AF65-F5344CB8AC3E}">
        <p14:creationId xmlns:p14="http://schemas.microsoft.com/office/powerpoint/2010/main" val="3653584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Oval 246"/>
          <p:cNvSpPr/>
          <p:nvPr/>
        </p:nvSpPr>
        <p:spPr bwMode="auto">
          <a:xfrm>
            <a:off x="6418772" y="2764711"/>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000" eaLnBrk="0" fontAlgn="base" hangingPunct="0">
              <a:spcBef>
                <a:spcPct val="0"/>
              </a:spcBef>
              <a:spcAft>
                <a:spcPct val="0"/>
              </a:spcAft>
              <a:defRPr/>
            </a:pPr>
            <a:endParaRPr lang="en-GB"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grpSp>
        <p:nvGrpSpPr>
          <p:cNvPr id="120" name="Group 119"/>
          <p:cNvGrpSpPr/>
          <p:nvPr/>
        </p:nvGrpSpPr>
        <p:grpSpPr>
          <a:xfrm>
            <a:off x="6381593" y="2767144"/>
            <a:ext cx="614603" cy="500687"/>
            <a:chOff x="7701131" y="1884585"/>
            <a:chExt cx="492883" cy="441063"/>
          </a:xfrm>
          <a:solidFill>
            <a:srgbClr val="002060"/>
          </a:solidFill>
        </p:grpSpPr>
        <p:sp>
          <p:nvSpPr>
            <p:cNvPr id="121" name="Oval 120"/>
            <p:cNvSpPr/>
            <p:nvPr/>
          </p:nvSpPr>
          <p:spPr>
            <a:xfrm>
              <a:off x="7728663" y="1884585"/>
              <a:ext cx="465351" cy="441063"/>
            </a:xfrm>
            <a:prstGeom prst="ellipse">
              <a:avLst/>
            </a:prstGeom>
            <a:grpFill/>
            <a:ln w="9525">
              <a:noFill/>
            </a:ln>
            <a:scene3d>
              <a:camera prst="orthographicFront"/>
              <a:lightRig rig="balanced" dir="t"/>
            </a:scene3d>
            <a:sp3d extrusionH="76200" contourW="12700">
              <a:bevelT w="1905000" h="1905000" prst="cross"/>
              <a:bevelB w="635000" h="635000" prst="artDeco"/>
              <a:extrusionClr>
                <a:schemeClr val="bg1"/>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3200">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23" name="TextBox 130"/>
            <p:cNvSpPr txBox="1"/>
            <p:nvPr/>
          </p:nvSpPr>
          <p:spPr>
            <a:xfrm>
              <a:off x="7701130" y="1921266"/>
              <a:ext cx="434817" cy="331530"/>
            </a:xfrm>
            <a:prstGeom prst="rect">
              <a:avLst/>
            </a:prstGeom>
            <a:noFill/>
          </p:spPr>
          <p:txBody>
            <a:bodyPr wrap="none">
              <a:spAutoFit/>
            </a:bodyPr>
            <a:lstStyle>
              <a:defPPr>
                <a:defRPr lang="en-US"/>
              </a:defPPr>
              <a:lvl1pPr algn="l" rtl="0" fontAlgn="base">
                <a:spcBef>
                  <a:spcPct val="0"/>
                </a:spcBef>
                <a:spcAft>
                  <a:spcPct val="0"/>
                </a:spcAft>
                <a:defRPr sz="24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Verdana" pitchFamily="34" charset="0"/>
                  <a:ea typeface="MS PGothic" pitchFamily="34" charset="-128"/>
                  <a:cs typeface="+mn-cs"/>
                </a:defRPr>
              </a:lvl5pPr>
              <a:lvl6pPr marL="2286000" algn="l" defTabSz="914400" rtl="0" eaLnBrk="1" latinLnBrk="0" hangingPunct="1">
                <a:defRPr sz="2400" kern="1200">
                  <a:solidFill>
                    <a:schemeClr val="tx1"/>
                  </a:solidFill>
                  <a:latin typeface="Verdana" pitchFamily="34" charset="0"/>
                  <a:ea typeface="MS PGothic" pitchFamily="34" charset="-128"/>
                  <a:cs typeface="+mn-cs"/>
                </a:defRPr>
              </a:lvl6pPr>
              <a:lvl7pPr marL="2743200" algn="l" defTabSz="914400" rtl="0" eaLnBrk="1" latinLnBrk="0" hangingPunct="1">
                <a:defRPr sz="2400" kern="1200">
                  <a:solidFill>
                    <a:schemeClr val="tx1"/>
                  </a:solidFill>
                  <a:latin typeface="Verdana" pitchFamily="34" charset="0"/>
                  <a:ea typeface="MS PGothic" pitchFamily="34" charset="-128"/>
                  <a:cs typeface="+mn-cs"/>
                </a:defRPr>
              </a:lvl7pPr>
              <a:lvl8pPr marL="3200400" algn="l" defTabSz="914400" rtl="0" eaLnBrk="1" latinLnBrk="0" hangingPunct="1">
                <a:defRPr sz="2400" kern="1200">
                  <a:solidFill>
                    <a:schemeClr val="tx1"/>
                  </a:solidFill>
                  <a:latin typeface="Verdana" pitchFamily="34" charset="0"/>
                  <a:ea typeface="MS PGothic" pitchFamily="34" charset="-128"/>
                  <a:cs typeface="+mn-cs"/>
                </a:defRPr>
              </a:lvl8pPr>
              <a:lvl9pPr marL="3657600" algn="l" defTabSz="914400" rtl="0" eaLnBrk="1" latinLnBrk="0" hangingPunct="1">
                <a:defRPr sz="2400" kern="1200">
                  <a:solidFill>
                    <a:schemeClr val="tx1"/>
                  </a:solidFill>
                  <a:latin typeface="Verdana" pitchFamily="34" charset="0"/>
                  <a:ea typeface="MS PGothic" pitchFamily="34" charset="-128"/>
                  <a:cs typeface="+mn-cs"/>
                </a:defRPr>
              </a:lvl9pPr>
            </a:lstStyle>
            <a:p>
              <a:pPr defTabSz="1218000" eaLnBrk="0" hangingPunct="0">
                <a:defRPr/>
              </a:pPr>
              <a:r>
                <a:rPr lang="fr-CH" sz="1867" b="0" i="0" strike="noStrike" cap="none" spc="0" baseline="0">
                  <a:solidFill>
                    <a:srgbClr val="FFFFFF"/>
                  </a:solidFill>
                  <a:effectLst/>
                  <a:latin typeface="Apis For Office"/>
                  <a:ea typeface="Apis For Office"/>
                  <a:cs typeface="Apis For Office"/>
                </a:rPr>
                <a:t>Aib</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grpSp>
      <p:sp>
        <p:nvSpPr>
          <p:cNvPr id="249" name="Oval 248"/>
          <p:cNvSpPr/>
          <p:nvPr/>
        </p:nvSpPr>
        <p:spPr bwMode="auto">
          <a:xfrm>
            <a:off x="5820536" y="2770005"/>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GB"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45" name="Oval 244"/>
          <p:cNvSpPr/>
          <p:nvPr/>
        </p:nvSpPr>
        <p:spPr bwMode="auto">
          <a:xfrm>
            <a:off x="8185735" y="2764661"/>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4" name="Oval 233"/>
          <p:cNvSpPr/>
          <p:nvPr/>
        </p:nvSpPr>
        <p:spPr bwMode="auto">
          <a:xfrm>
            <a:off x="10560385" y="2768718"/>
            <a:ext cx="580267"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2" name="Oval 231"/>
          <p:cNvSpPr/>
          <p:nvPr/>
        </p:nvSpPr>
        <p:spPr bwMode="auto">
          <a:xfrm>
            <a:off x="7011746" y="2764663"/>
            <a:ext cx="580268"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26" name="Oval 225"/>
          <p:cNvSpPr/>
          <p:nvPr/>
        </p:nvSpPr>
        <p:spPr bwMode="auto">
          <a:xfrm>
            <a:off x="7596516" y="2767141"/>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17" name="Oval 216"/>
          <p:cNvSpPr/>
          <p:nvPr/>
        </p:nvSpPr>
        <p:spPr bwMode="auto">
          <a:xfrm>
            <a:off x="9374179" y="2767138"/>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14" name="Oval 213"/>
          <p:cNvSpPr/>
          <p:nvPr/>
        </p:nvSpPr>
        <p:spPr bwMode="auto">
          <a:xfrm>
            <a:off x="8775692" y="2766777"/>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08" name="Oval 207"/>
          <p:cNvSpPr/>
          <p:nvPr/>
        </p:nvSpPr>
        <p:spPr bwMode="auto">
          <a:xfrm>
            <a:off x="9969475" y="2764659"/>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6" name="Rectangle: Top Corners Rounded 95">
            <a:extLst>
              <a:ext uri="{FF2B5EF4-FFF2-40B4-BE49-F238E27FC236}">
                <a16:creationId xmlns:a16="http://schemas.microsoft.com/office/drawing/2014/main" id="{1FEF0AA2-C193-45DC-992C-27BE99EA02BF}"/>
              </a:ext>
            </a:extLst>
          </p:cNvPr>
          <p:cNvSpPr/>
          <p:nvPr/>
        </p:nvSpPr>
        <p:spPr>
          <a:xfrm rot="16200000" flipV="1">
            <a:off x="2094068" y="-662730"/>
            <a:ext cx="1248241" cy="5440076"/>
          </a:xfrm>
          <a:prstGeom prst="round2SameRect">
            <a:avLst>
              <a:gd name="adj1" fmla="val 0"/>
              <a:gd name="adj2" fmla="val 0"/>
            </a:avLst>
          </a:prstGeom>
          <a:solidFill>
            <a:srgbClr val="CCDEF6"/>
          </a:solidFill>
          <a:ln w="9525">
            <a:noFill/>
          </a:ln>
        </p:spPr>
        <p:style>
          <a:lnRef idx="2">
            <a:schemeClr val="accent1">
              <a:shade val="50000"/>
            </a:schemeClr>
          </a:lnRef>
          <a:fillRef idx="1">
            <a:schemeClr val="accent1"/>
          </a:fillRef>
          <a:effectRef idx="0">
            <a:schemeClr val="accent1"/>
          </a:effectRef>
          <a:fontRef idx="minor">
            <a:schemeClr val="lt1"/>
          </a:fontRef>
        </p:style>
        <p:txBody>
          <a:bodyPr vert="vert270" tIns="121920" bIns="609600" rtlCol="0" anchor="ctr"/>
          <a:lstStyle/>
          <a:p>
            <a:pPr marL="304784" indent="-304784" defTabSz="913652">
              <a:buFont typeface="Arial" panose="020B0604020202020204" pitchFamily="34" charset="0"/>
              <a:buChar char="•"/>
              <a:defRPr/>
            </a:pPr>
            <a:r>
              <a:rPr lang="fr-CH" sz="2000" b="1" i="0" strike="noStrike" cap="none" spc="0" baseline="0">
                <a:solidFill>
                  <a:srgbClr val="001965"/>
                </a:solidFill>
                <a:effectLst/>
                <a:latin typeface="Apis For Office"/>
                <a:ea typeface="Apis For Office"/>
                <a:cs typeface="Apis For Office"/>
              </a:rPr>
              <a:t>94%</a:t>
            </a:r>
            <a:r>
              <a:rPr lang="fr-CH" sz="2000" b="0" i="0" strike="noStrike" cap="none" spc="0" baseline="0">
                <a:solidFill>
                  <a:srgbClr val="001965"/>
                </a:solidFill>
                <a:effectLst/>
                <a:latin typeface="Apis For Office"/>
                <a:ea typeface="Apis For Office"/>
                <a:cs typeface="Apis For Office"/>
              </a:rPr>
              <a:t> d’homologie avec le GLP-1 humain</a:t>
            </a:r>
            <a:r>
              <a:rPr lang="fr-CH" sz="2000" b="0" i="0" strike="noStrike" cap="none" spc="0" baseline="30000">
                <a:solidFill>
                  <a:srgbClr val="001965"/>
                </a:solidFill>
                <a:effectLst/>
                <a:latin typeface="Apis For Office"/>
                <a:ea typeface="Apis For Office"/>
                <a:cs typeface="Apis For Office"/>
              </a:rPr>
              <a:t>1</a:t>
            </a:r>
          </a:p>
          <a:p>
            <a:pPr marL="304784" indent="-304784" defTabSz="913652">
              <a:buFont typeface="Arial" panose="020B0604020202020204" pitchFamily="34" charset="0"/>
              <a:buChar char="•"/>
              <a:defRPr/>
            </a:pPr>
            <a:r>
              <a:rPr lang="fr-CH" sz="2000" b="0" i="0" strike="noStrike" cap="none" spc="0" baseline="0">
                <a:solidFill>
                  <a:srgbClr val="001965"/>
                </a:solidFill>
                <a:effectLst/>
                <a:latin typeface="Apis For Office"/>
                <a:ea typeface="Apis For Office"/>
                <a:cs typeface="Apis For Office"/>
              </a:rPr>
              <a:t>t</a:t>
            </a:r>
            <a:r>
              <a:rPr lang="fr-CH" sz="2000" b="0" i="0" strike="noStrike" cap="none" spc="0" baseline="-25000">
                <a:solidFill>
                  <a:srgbClr val="001965"/>
                </a:solidFill>
                <a:effectLst/>
                <a:latin typeface="Apis For Office"/>
                <a:ea typeface="Apis For Office"/>
                <a:cs typeface="Apis For Office"/>
              </a:rPr>
              <a:t>1⁄2</a:t>
            </a:r>
            <a:r>
              <a:rPr lang="fr-CH" sz="2000" b="0" i="0" strike="noStrike" cap="none" spc="0" baseline="0">
                <a:solidFill>
                  <a:srgbClr val="001965"/>
                </a:solidFill>
                <a:effectLst/>
                <a:latin typeface="Apis For Office"/>
                <a:ea typeface="Apis For Office"/>
                <a:cs typeface="Apis For Office"/>
              </a:rPr>
              <a:t> d’environ </a:t>
            </a:r>
            <a:r>
              <a:rPr lang="fr-CH" sz="2000" b="1" i="0" strike="noStrike" cap="none" spc="0" baseline="0">
                <a:solidFill>
                  <a:srgbClr val="001965"/>
                </a:solidFill>
                <a:effectLst/>
                <a:latin typeface="Apis For Office"/>
                <a:ea typeface="Apis For Office"/>
                <a:cs typeface="Apis For Office"/>
              </a:rPr>
              <a:t>1 semaine</a:t>
            </a:r>
            <a:r>
              <a:rPr lang="fr-CH" sz="2000" b="0" i="0" strike="noStrike" cap="none" spc="0" baseline="30000">
                <a:solidFill>
                  <a:srgbClr val="001965"/>
                </a:solidFill>
                <a:effectLst/>
                <a:latin typeface="Apis For Office"/>
                <a:ea typeface="Apis For Office"/>
                <a:cs typeface="Apis For Office"/>
              </a:rPr>
              <a:t>2,3</a:t>
            </a:r>
            <a:endParaRPr lang="en-GB" sz="20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22" name="Title 2"/>
          <p:cNvSpPr>
            <a:spLocks noGrp="1"/>
          </p:cNvSpPr>
          <p:nvPr>
            <p:ph type="title"/>
          </p:nvPr>
        </p:nvSpPr>
        <p:spPr>
          <a:xfrm>
            <a:off x="648000" y="648000"/>
            <a:ext cx="10896000" cy="1296000"/>
          </a:xfrm>
        </p:spPr>
        <p:txBody>
          <a:bodyPr/>
          <a:lstStyle/>
          <a:p>
            <a:r>
              <a:rPr lang="fr-CH" sz="3600" b="0" i="0" strike="noStrike" cap="none" spc="0" baseline="0">
                <a:solidFill>
                  <a:srgbClr val="001965"/>
                </a:solidFill>
                <a:effectLst/>
                <a:latin typeface="Apis For Office"/>
                <a:ea typeface="Apis For Office"/>
                <a:cs typeface="Apis For Office"/>
              </a:rPr>
              <a:t>Le sémaglutide est un analogue du GLP-1 humain</a:t>
            </a:r>
            <a:br>
              <a:rPr sz="3600"/>
            </a:br>
            <a:endParaRPr lang="en-GB"/>
          </a:p>
        </p:txBody>
      </p:sp>
      <p:sp>
        <p:nvSpPr>
          <p:cNvPr id="4" name="Text Placeholder 3">
            <a:extLst>
              <a:ext uri="{FF2B5EF4-FFF2-40B4-BE49-F238E27FC236}">
                <a16:creationId xmlns:a16="http://schemas.microsoft.com/office/drawing/2014/main" id="{2CECB5C6-E69F-4ADF-8D9B-C44363D98D51}"/>
              </a:ext>
            </a:extLst>
          </p:cNvPr>
          <p:cNvSpPr>
            <a:spLocks noGrp="1"/>
          </p:cNvSpPr>
          <p:nvPr>
            <p:ph type="body" sz="quarter" idx="13"/>
          </p:nvPr>
        </p:nvSpPr>
        <p:spPr>
          <a:xfrm>
            <a:off x="647999" y="6210000"/>
            <a:ext cx="8652000" cy="324000"/>
          </a:xfrm>
        </p:spPr>
        <p:txBody>
          <a:bodyPr/>
          <a:lstStyle/>
          <a:p>
            <a:r>
              <a:rPr lang="fr-CH" sz="700" b="0" i="1" strike="noStrike" cap="none" spc="0" baseline="0">
                <a:solidFill>
                  <a:srgbClr val="939AA7"/>
                </a:solidFill>
                <a:effectLst/>
                <a:latin typeface="Apis For Office"/>
                <a:ea typeface="Apis For Office"/>
                <a:cs typeface="Apis For Office"/>
              </a:rPr>
              <a:t>DPP-4: dipeptidyl peptidase-4; GLP-1: glucagon-like peptide-1; t1⁄2: demi-vie.</a:t>
            </a:r>
            <a:br>
              <a:rPr sz="700"/>
            </a:br>
            <a:r>
              <a:rPr lang="fr-CH" sz="700" b="0" i="1" strike="noStrike" cap="none" spc="0" baseline="0">
                <a:solidFill>
                  <a:srgbClr val="939AA7"/>
                </a:solidFill>
                <a:effectLst/>
                <a:latin typeface="Apis For Office"/>
                <a:ea typeface="Apis For Office"/>
                <a:cs typeface="Apis For Office"/>
              </a:rPr>
              <a:t>Lau et al. J Med Chem 2015;58:7370–80; Kapitza et al. J Clin Pharmacol 2015;55:497–504; Marbury et al. Clin Pharmacokinet 2017;56:1381–90.</a:t>
            </a:r>
          </a:p>
        </p:txBody>
      </p:sp>
      <p:sp>
        <p:nvSpPr>
          <p:cNvPr id="23624" name="TextBox 201" hidden="1"/>
          <p:cNvSpPr txBox="1">
            <a:spLocks noChangeArrowheads="1"/>
          </p:cNvSpPr>
          <p:nvPr/>
        </p:nvSpPr>
        <p:spPr bwMode="auto">
          <a:xfrm>
            <a:off x="5938833" y="3885920"/>
            <a:ext cx="54694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defTabSz="1218000" eaLnBrk="1" fontAlgn="base" hangingPunct="1">
              <a:spcBef>
                <a:spcPct val="0"/>
              </a:spcBef>
              <a:spcAft>
                <a:spcPct val="0"/>
              </a:spcAft>
              <a:defRPr/>
            </a:pPr>
            <a:r>
              <a:rPr lang="en-GB" sz="1867">
                <a:solidFill>
                  <a:srgbClr val="FFFFFF"/>
                </a:solidFill>
                <a:latin typeface="Apis For Office" panose="020B0504010101010104" pitchFamily="34" charset="0"/>
              </a:rPr>
              <a:t>Lys</a:t>
            </a:r>
          </a:p>
        </p:txBody>
      </p:sp>
      <p:sp>
        <p:nvSpPr>
          <p:cNvPr id="119" name="TextBox 11"/>
          <p:cNvSpPr txBox="1">
            <a:spLocks noChangeArrowheads="1"/>
          </p:cNvSpPr>
          <p:nvPr/>
        </p:nvSpPr>
        <p:spPr bwMode="auto">
          <a:xfrm>
            <a:off x="6202876" y="1665913"/>
            <a:ext cx="5557357" cy="823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round/>
                <a:headEnd/>
                <a:tailEnd type="arrow" w="med" len="me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defTabSz="1218000" eaLnBrk="1" fontAlgn="base" hangingPunct="1">
              <a:spcBef>
                <a:spcPct val="0"/>
              </a:spcBef>
              <a:spcAft>
                <a:spcPct val="0"/>
              </a:spcAft>
              <a:defRPr/>
            </a:pPr>
            <a:r>
              <a:rPr lang="fr-CH" sz="1600" b="1" i="0" strike="noStrike" cap="none" spc="0" baseline="0">
                <a:solidFill>
                  <a:srgbClr val="001965"/>
                </a:solidFill>
                <a:effectLst/>
                <a:latin typeface="Apis For Office"/>
                <a:ea typeface="Apis For Office"/>
                <a:cs typeface="Apis For Office"/>
              </a:rPr>
              <a:t>La substitution de l’acide aminé en position 8</a:t>
            </a:r>
          </a:p>
          <a:p>
            <a:pPr defTabSz="1218000" eaLnBrk="1" fontAlgn="base" hangingPunct="1">
              <a:spcBef>
                <a:spcPct val="0"/>
              </a:spcBef>
              <a:spcAft>
                <a:spcPct val="0"/>
              </a:spcAft>
              <a:defRPr/>
            </a:pPr>
            <a:r>
              <a:rPr lang="fr-CH" sz="1600" b="0" i="0" strike="noStrike" cap="none" spc="0" baseline="0">
                <a:solidFill>
                  <a:srgbClr val="001965"/>
                </a:solidFill>
                <a:effectLst/>
                <a:latin typeface="Apis For Office"/>
                <a:ea typeface="Apis For Office"/>
                <a:cs typeface="Apis For Office"/>
              </a:rPr>
              <a:t>(alanine remplacée par acide alpha-amino isobutyrique) </a:t>
            </a:r>
            <a:br>
              <a:rPr sz="1600"/>
            </a:br>
            <a:r>
              <a:rPr lang="fr-CH" sz="1600" b="0" i="0" strike="noStrike" cap="none" spc="0" baseline="0">
                <a:solidFill>
                  <a:srgbClr val="001965"/>
                </a:solidFill>
                <a:effectLst/>
                <a:latin typeface="Apis For Office"/>
                <a:ea typeface="Apis For Office"/>
                <a:cs typeface="Apis For Office"/>
              </a:rPr>
              <a:t>protège de la dégradation par la DPP-4</a:t>
            </a:r>
            <a:r>
              <a:rPr lang="fr-CH" sz="1600" b="0" i="0" strike="noStrike" cap="none" spc="0" baseline="30000">
                <a:solidFill>
                  <a:srgbClr val="001965"/>
                </a:solidFill>
                <a:effectLst/>
                <a:latin typeface="Apis For Office"/>
                <a:ea typeface="Apis For Office"/>
                <a:cs typeface="Apis For Office"/>
              </a:rPr>
              <a:t>1</a:t>
            </a:r>
            <a:endParaRPr lang="en-GB" sz="1600" b="1" baseline="300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32" name="TextBox 18"/>
          <p:cNvSpPr txBox="1">
            <a:spLocks noChangeArrowheads="1"/>
          </p:cNvSpPr>
          <p:nvPr/>
        </p:nvSpPr>
        <p:spPr bwMode="auto">
          <a:xfrm>
            <a:off x="547304" y="4361448"/>
            <a:ext cx="3982485"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defTabSz="1218000" eaLnBrk="1" fontAlgn="base" hangingPunct="1">
              <a:spcBef>
                <a:spcPct val="0"/>
              </a:spcBef>
              <a:spcAft>
                <a:spcPct val="0"/>
              </a:spcAft>
              <a:defRPr/>
            </a:pPr>
            <a:endParaRPr lang="en-GB" sz="1333" b="1">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87" name="Oval 186"/>
          <p:cNvSpPr/>
          <p:nvPr/>
        </p:nvSpPr>
        <p:spPr bwMode="auto">
          <a:xfrm>
            <a:off x="5987500" y="3846866"/>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01" name="TextBox 137">
            <a:extLst>
              <a:ext uri="{FF2B5EF4-FFF2-40B4-BE49-F238E27FC236}">
                <a16:creationId xmlns:a16="http://schemas.microsoft.com/office/drawing/2014/main" id="{AC4378E6-9D2B-428D-85D6-CD9899AD4BB1}"/>
              </a:ext>
            </a:extLst>
          </p:cNvPr>
          <p:cNvSpPr txBox="1">
            <a:spLocks noChangeArrowheads="1"/>
          </p:cNvSpPr>
          <p:nvPr/>
        </p:nvSpPr>
        <p:spPr bwMode="auto">
          <a:xfrm>
            <a:off x="5959876" y="3870962"/>
            <a:ext cx="718819"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Lys</a:t>
            </a:r>
          </a:p>
        </p:txBody>
      </p:sp>
      <p:sp>
        <p:nvSpPr>
          <p:cNvPr id="137" name="TextBox 249"/>
          <p:cNvSpPr txBox="1">
            <a:spLocks noChangeArrowheads="1"/>
          </p:cNvSpPr>
          <p:nvPr/>
        </p:nvSpPr>
        <p:spPr bwMode="auto">
          <a:xfrm>
            <a:off x="5982541" y="4288697"/>
            <a:ext cx="494524" cy="416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defTabSz="1218000" eaLnBrk="1" fontAlgn="base" hangingPunct="1">
              <a:spcBef>
                <a:spcPct val="0"/>
              </a:spcBef>
              <a:spcAft>
                <a:spcPct val="0"/>
              </a:spcAft>
              <a:defRPr/>
            </a:pPr>
            <a:r>
              <a:rPr lang="fr-CH" sz="2133" b="1" i="0" strike="noStrike" cap="none" spc="0" baseline="0">
                <a:solidFill>
                  <a:srgbClr val="001965"/>
                </a:solidFill>
                <a:effectLst/>
                <a:latin typeface="Apis For Office"/>
                <a:ea typeface="Apis For Office"/>
                <a:cs typeface="Apis For Office"/>
              </a:rPr>
              <a:t>26</a:t>
            </a:r>
            <a:endParaRPr lang="en-GB" sz="3200" b="1">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4" name="Oval 93">
            <a:extLst>
              <a:ext uri="{FF2B5EF4-FFF2-40B4-BE49-F238E27FC236}">
                <a16:creationId xmlns:a16="http://schemas.microsoft.com/office/drawing/2014/main" id="{70F189C1-ADC4-458B-8569-3376C5FD72E5}"/>
              </a:ext>
            </a:extLst>
          </p:cNvPr>
          <p:cNvSpPr/>
          <p:nvPr/>
        </p:nvSpPr>
        <p:spPr bwMode="auto">
          <a:xfrm>
            <a:off x="8848787" y="4899746"/>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8" name="Oval 97">
            <a:extLst>
              <a:ext uri="{FF2B5EF4-FFF2-40B4-BE49-F238E27FC236}">
                <a16:creationId xmlns:a16="http://schemas.microsoft.com/office/drawing/2014/main" id="{77BFECF8-07C2-48FA-B644-06EE95ED66B1}"/>
              </a:ext>
            </a:extLst>
          </p:cNvPr>
          <p:cNvSpPr/>
          <p:nvPr/>
        </p:nvSpPr>
        <p:spPr bwMode="auto">
          <a:xfrm>
            <a:off x="8848846" y="4896891"/>
            <a:ext cx="580269" cy="500687"/>
          </a:xfrm>
          <a:prstGeom prst="ellipse">
            <a:avLst/>
          </a:prstGeom>
          <a:solidFill>
            <a:srgbClr val="002060"/>
          </a:solidFill>
          <a:ln w="9525">
            <a:noFill/>
          </a:ln>
          <a:scene3d>
            <a:camera prst="orthographicFront"/>
            <a:lightRig rig="balanced" dir="t"/>
          </a:scene3d>
          <a:sp3d extrusionH="76200" contourW="12700">
            <a:bevelT w="1905000" h="1905000" prst="cross"/>
            <a:bevelB w="635000" h="635000" prst="artDeco"/>
            <a:extrusionClr>
              <a:schemeClr val="bg1"/>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3200">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9" name="TextBox 198">
            <a:extLst>
              <a:ext uri="{FF2B5EF4-FFF2-40B4-BE49-F238E27FC236}">
                <a16:creationId xmlns:a16="http://schemas.microsoft.com/office/drawing/2014/main" id="{A9482D1B-539B-4C51-A422-90C76EC173CF}"/>
              </a:ext>
            </a:extLst>
          </p:cNvPr>
          <p:cNvSpPr txBox="1"/>
          <p:nvPr/>
        </p:nvSpPr>
        <p:spPr bwMode="auto">
          <a:xfrm>
            <a:off x="8834492" y="4928392"/>
            <a:ext cx="578746" cy="376347"/>
          </a:xfrm>
          <a:prstGeom prst="rect">
            <a:avLst/>
          </a:prstGeom>
          <a:noFill/>
          <a:ln>
            <a:noFill/>
          </a:ln>
        </p:spPr>
        <p:txBody>
          <a:bodyPr wrap="none">
            <a:spAutoFit/>
          </a:bodyPr>
          <a:lstStyle>
            <a:defPPr>
              <a:defRPr lang="en-US"/>
            </a:defPPr>
            <a:lvl1pPr algn="l" rtl="0" fontAlgn="base">
              <a:spcBef>
                <a:spcPct val="0"/>
              </a:spcBef>
              <a:spcAft>
                <a:spcPct val="0"/>
              </a:spcAft>
              <a:defRPr sz="24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Verdana" pitchFamily="34" charset="0"/>
                <a:ea typeface="MS PGothic" pitchFamily="34" charset="-128"/>
                <a:cs typeface="+mn-cs"/>
              </a:defRPr>
            </a:lvl5pPr>
            <a:lvl6pPr marL="2286000" algn="l" defTabSz="914400" rtl="0" eaLnBrk="1" latinLnBrk="0" hangingPunct="1">
              <a:defRPr sz="2400" kern="1200">
                <a:solidFill>
                  <a:schemeClr val="tx1"/>
                </a:solidFill>
                <a:latin typeface="Verdana" pitchFamily="34" charset="0"/>
                <a:ea typeface="MS PGothic" pitchFamily="34" charset="-128"/>
                <a:cs typeface="+mn-cs"/>
              </a:defRPr>
            </a:lvl6pPr>
            <a:lvl7pPr marL="2743200" algn="l" defTabSz="914400" rtl="0" eaLnBrk="1" latinLnBrk="0" hangingPunct="1">
              <a:defRPr sz="2400" kern="1200">
                <a:solidFill>
                  <a:schemeClr val="tx1"/>
                </a:solidFill>
                <a:latin typeface="Verdana" pitchFamily="34" charset="0"/>
                <a:ea typeface="MS PGothic" pitchFamily="34" charset="-128"/>
                <a:cs typeface="+mn-cs"/>
              </a:defRPr>
            </a:lvl7pPr>
            <a:lvl8pPr marL="3200400" algn="l" defTabSz="914400" rtl="0" eaLnBrk="1" latinLnBrk="0" hangingPunct="1">
              <a:defRPr sz="2400" kern="1200">
                <a:solidFill>
                  <a:schemeClr val="tx1"/>
                </a:solidFill>
                <a:latin typeface="Verdana" pitchFamily="34" charset="0"/>
                <a:ea typeface="MS PGothic" pitchFamily="34" charset="-128"/>
                <a:cs typeface="+mn-cs"/>
              </a:defRPr>
            </a:lvl8pPr>
            <a:lvl9pPr marL="3657600" algn="l" defTabSz="914400" rtl="0" eaLnBrk="1" latinLnBrk="0" hangingPunct="1">
              <a:defRPr sz="2400" kern="1200">
                <a:solidFill>
                  <a:schemeClr val="tx1"/>
                </a:solidFill>
                <a:latin typeface="Verdana" pitchFamily="34" charset="0"/>
                <a:ea typeface="MS PGothic" pitchFamily="34" charset="-128"/>
                <a:cs typeface="+mn-cs"/>
              </a:defRPr>
            </a:lvl9pPr>
          </a:lstStyle>
          <a:p>
            <a:pPr defTabSz="1218000" eaLnBrk="0" hangingPunct="0">
              <a:defRPr/>
            </a:pPr>
            <a:r>
              <a:rPr lang="fr-CH" sz="1867" b="0" i="0" strike="noStrike" cap="none" spc="0" baseline="0">
                <a:solidFill>
                  <a:srgbClr val="FFFFFF"/>
                </a:solidFill>
                <a:effectLst/>
                <a:latin typeface="Apis For Office"/>
                <a:ea typeface="Apis For Office"/>
                <a:cs typeface="Apis For Office"/>
              </a:rPr>
              <a:t>Arg</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grpSp>
        <p:nvGrpSpPr>
          <p:cNvPr id="3" name="Group 2">
            <a:extLst>
              <a:ext uri="{FF2B5EF4-FFF2-40B4-BE49-F238E27FC236}">
                <a16:creationId xmlns:a16="http://schemas.microsoft.com/office/drawing/2014/main" id="{E177510E-9767-4295-8E5B-57658481A4E6}"/>
              </a:ext>
            </a:extLst>
          </p:cNvPr>
          <p:cNvGrpSpPr/>
          <p:nvPr/>
        </p:nvGrpSpPr>
        <p:grpSpPr>
          <a:xfrm>
            <a:off x="5959874" y="3849644"/>
            <a:ext cx="605605" cy="500687"/>
            <a:chOff x="4469906" y="2887230"/>
            <a:chExt cx="454204" cy="375515"/>
          </a:xfrm>
        </p:grpSpPr>
        <p:sp>
          <p:nvSpPr>
            <p:cNvPr id="139" name="Oval 138"/>
            <p:cNvSpPr/>
            <p:nvPr/>
          </p:nvSpPr>
          <p:spPr bwMode="auto">
            <a:xfrm>
              <a:off x="4488908" y="2887230"/>
              <a:ext cx="435202" cy="375515"/>
            </a:xfrm>
            <a:prstGeom prst="ellipse">
              <a:avLst/>
            </a:prstGeom>
            <a:solidFill>
              <a:srgbClr val="002060"/>
            </a:solidFill>
            <a:ln w="9525">
              <a:noFill/>
            </a:ln>
            <a:scene3d>
              <a:camera prst="orthographicFront"/>
              <a:lightRig rig="balanced" dir="t"/>
            </a:scene3d>
            <a:sp3d extrusionH="76200" contourW="12700">
              <a:bevelT w="1905000" h="1905000" prst="cross"/>
              <a:bevelB w="635000" h="635000" prst="artDeco"/>
              <a:extrusionClr>
                <a:schemeClr val="bg1"/>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90" name="TextBox 137">
              <a:extLst>
                <a:ext uri="{FF2B5EF4-FFF2-40B4-BE49-F238E27FC236}">
                  <a16:creationId xmlns:a16="http://schemas.microsoft.com/office/drawing/2014/main" id="{A4B531B7-991C-46A3-B5D1-1B4769C5C186}"/>
                </a:ext>
              </a:extLst>
            </p:cNvPr>
            <p:cNvSpPr txBox="1">
              <a:spLocks noChangeArrowheads="1"/>
            </p:cNvSpPr>
            <p:nvPr/>
          </p:nvSpPr>
          <p:spPr bwMode="auto">
            <a:xfrm>
              <a:off x="4469906" y="2909415"/>
              <a:ext cx="406648" cy="282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Lys</a:t>
              </a:r>
            </a:p>
          </p:txBody>
        </p:sp>
      </p:grpSp>
      <p:sp>
        <p:nvSpPr>
          <p:cNvPr id="129" name="TextBox 16"/>
          <p:cNvSpPr txBox="1">
            <a:spLocks noChangeArrowheads="1"/>
          </p:cNvSpPr>
          <p:nvPr/>
        </p:nvSpPr>
        <p:spPr bwMode="auto">
          <a:xfrm>
            <a:off x="8848807" y="4530365"/>
            <a:ext cx="494524" cy="416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defTabSz="1218000" eaLnBrk="1" fontAlgn="base" hangingPunct="1">
              <a:spcBef>
                <a:spcPct val="0"/>
              </a:spcBef>
              <a:spcAft>
                <a:spcPct val="0"/>
              </a:spcAft>
              <a:defRPr/>
            </a:pPr>
            <a:r>
              <a:rPr lang="fr-CH" sz="2133" b="1" i="0" strike="noStrike" cap="none" spc="0" baseline="0">
                <a:solidFill>
                  <a:srgbClr val="001965"/>
                </a:solidFill>
                <a:effectLst/>
                <a:latin typeface="Apis For Office"/>
                <a:ea typeface="Apis For Office"/>
                <a:cs typeface="Apis For Office"/>
              </a:rPr>
              <a:t>34</a:t>
            </a:r>
            <a:endParaRPr lang="en-GB" sz="3200" b="1">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00" name="TextBox 130">
            <a:extLst>
              <a:ext uri="{FF2B5EF4-FFF2-40B4-BE49-F238E27FC236}">
                <a16:creationId xmlns:a16="http://schemas.microsoft.com/office/drawing/2014/main" id="{4310E458-E945-4503-B601-1FE227425131}"/>
              </a:ext>
            </a:extLst>
          </p:cNvPr>
          <p:cNvSpPr txBox="1"/>
          <p:nvPr/>
        </p:nvSpPr>
        <p:spPr bwMode="auto">
          <a:xfrm>
            <a:off x="6381213" y="2809517"/>
            <a:ext cx="542197" cy="376347"/>
          </a:xfrm>
          <a:prstGeom prst="rect">
            <a:avLst/>
          </a:prstGeom>
          <a:noFill/>
        </p:spPr>
        <p:txBody>
          <a:bodyPr wrap="none">
            <a:spAutoFit/>
          </a:bodyPr>
          <a:lstStyle>
            <a:defPPr>
              <a:defRPr lang="en-US"/>
            </a:defPPr>
            <a:lvl1pPr algn="l" rtl="0" fontAlgn="base">
              <a:spcBef>
                <a:spcPct val="0"/>
              </a:spcBef>
              <a:spcAft>
                <a:spcPct val="0"/>
              </a:spcAft>
              <a:defRPr sz="24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Verdana" pitchFamily="34" charset="0"/>
                <a:ea typeface="MS PGothic" pitchFamily="34" charset="-128"/>
                <a:cs typeface="+mn-cs"/>
              </a:defRPr>
            </a:lvl5pPr>
            <a:lvl6pPr marL="2286000" algn="l" defTabSz="914400" rtl="0" eaLnBrk="1" latinLnBrk="0" hangingPunct="1">
              <a:defRPr sz="2400" kern="1200">
                <a:solidFill>
                  <a:schemeClr val="tx1"/>
                </a:solidFill>
                <a:latin typeface="Verdana" pitchFamily="34" charset="0"/>
                <a:ea typeface="MS PGothic" pitchFamily="34" charset="-128"/>
                <a:cs typeface="+mn-cs"/>
              </a:defRPr>
            </a:lvl6pPr>
            <a:lvl7pPr marL="2743200" algn="l" defTabSz="914400" rtl="0" eaLnBrk="1" latinLnBrk="0" hangingPunct="1">
              <a:defRPr sz="2400" kern="1200">
                <a:solidFill>
                  <a:schemeClr val="tx1"/>
                </a:solidFill>
                <a:latin typeface="Verdana" pitchFamily="34" charset="0"/>
                <a:ea typeface="MS PGothic" pitchFamily="34" charset="-128"/>
                <a:cs typeface="+mn-cs"/>
              </a:defRPr>
            </a:lvl7pPr>
            <a:lvl8pPr marL="3200400" algn="l" defTabSz="914400" rtl="0" eaLnBrk="1" latinLnBrk="0" hangingPunct="1">
              <a:defRPr sz="2400" kern="1200">
                <a:solidFill>
                  <a:schemeClr val="tx1"/>
                </a:solidFill>
                <a:latin typeface="Verdana" pitchFamily="34" charset="0"/>
                <a:ea typeface="MS PGothic" pitchFamily="34" charset="-128"/>
                <a:cs typeface="+mn-cs"/>
              </a:defRPr>
            </a:lvl8pPr>
            <a:lvl9pPr marL="3657600" algn="l" defTabSz="914400" rtl="0" eaLnBrk="1" latinLnBrk="0" hangingPunct="1">
              <a:defRPr sz="2400" kern="1200">
                <a:solidFill>
                  <a:schemeClr val="tx1"/>
                </a:solidFill>
                <a:latin typeface="Verdana" pitchFamily="34" charset="0"/>
                <a:ea typeface="MS PGothic" pitchFamily="34" charset="-128"/>
                <a:cs typeface="+mn-cs"/>
              </a:defRPr>
            </a:lvl9pPr>
          </a:lstStyle>
          <a:p>
            <a:pPr defTabSz="1218000" eaLnBrk="0" hangingPunct="0">
              <a:defRPr/>
            </a:pPr>
            <a:r>
              <a:rPr lang="fr-CH" sz="1867" b="0" i="0" strike="noStrike" cap="none" spc="0" baseline="0">
                <a:solidFill>
                  <a:srgbClr val="FFFFFF"/>
                </a:solidFill>
                <a:effectLst/>
                <a:latin typeface="Apis For Office"/>
                <a:ea typeface="Apis For Office"/>
                <a:cs typeface="Apis For Office"/>
              </a:rPr>
              <a:t>Aib</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43" name="Oval 242"/>
          <p:cNvSpPr/>
          <p:nvPr/>
        </p:nvSpPr>
        <p:spPr bwMode="auto">
          <a:xfrm>
            <a:off x="6578446" y="3849895"/>
            <a:ext cx="580268"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40" name="Oval 239"/>
          <p:cNvSpPr/>
          <p:nvPr/>
        </p:nvSpPr>
        <p:spPr bwMode="auto">
          <a:xfrm>
            <a:off x="7172802" y="3846945"/>
            <a:ext cx="580268"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8" name="Oval 237"/>
          <p:cNvSpPr/>
          <p:nvPr/>
        </p:nvSpPr>
        <p:spPr bwMode="auto">
          <a:xfrm>
            <a:off x="6465689" y="4890798"/>
            <a:ext cx="580268"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 name="Oval 235"/>
          <p:cNvSpPr/>
          <p:nvPr/>
        </p:nvSpPr>
        <p:spPr bwMode="auto">
          <a:xfrm>
            <a:off x="10026940" y="4892173"/>
            <a:ext cx="580267"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0" name="Oval 229"/>
          <p:cNvSpPr/>
          <p:nvPr/>
        </p:nvSpPr>
        <p:spPr bwMode="auto">
          <a:xfrm>
            <a:off x="8947373" y="3847565"/>
            <a:ext cx="580268"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28" name="Oval 227"/>
          <p:cNvSpPr/>
          <p:nvPr/>
        </p:nvSpPr>
        <p:spPr bwMode="auto">
          <a:xfrm>
            <a:off x="5429454" y="4034189"/>
            <a:ext cx="580268"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24" name="Oval 223"/>
          <p:cNvSpPr/>
          <p:nvPr/>
        </p:nvSpPr>
        <p:spPr bwMode="auto">
          <a:xfrm>
            <a:off x="8356652" y="3849533"/>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22" name="Oval 221"/>
          <p:cNvSpPr/>
          <p:nvPr/>
        </p:nvSpPr>
        <p:spPr bwMode="auto">
          <a:xfrm>
            <a:off x="10619858" y="4891418"/>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20" name="Oval 219"/>
          <p:cNvSpPr/>
          <p:nvPr/>
        </p:nvSpPr>
        <p:spPr bwMode="auto">
          <a:xfrm>
            <a:off x="9435350" y="4890719"/>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11" name="Oval 210"/>
          <p:cNvSpPr/>
          <p:nvPr/>
        </p:nvSpPr>
        <p:spPr bwMode="auto">
          <a:xfrm>
            <a:off x="5438226" y="4551903"/>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05" name="Oval 204"/>
          <p:cNvSpPr/>
          <p:nvPr/>
        </p:nvSpPr>
        <p:spPr bwMode="auto">
          <a:xfrm>
            <a:off x="10719180" y="3840245"/>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02" name="Oval 201"/>
          <p:cNvSpPr/>
          <p:nvPr/>
        </p:nvSpPr>
        <p:spPr bwMode="auto">
          <a:xfrm>
            <a:off x="11148783" y="3490170"/>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96" name="Oval 195"/>
          <p:cNvSpPr/>
          <p:nvPr/>
        </p:nvSpPr>
        <p:spPr bwMode="auto">
          <a:xfrm>
            <a:off x="11102859" y="2975727"/>
            <a:ext cx="580272"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93" name="Oval 192"/>
          <p:cNvSpPr/>
          <p:nvPr/>
        </p:nvSpPr>
        <p:spPr bwMode="auto">
          <a:xfrm>
            <a:off x="8251647" y="4893915"/>
            <a:ext cx="580272"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84" name="Oval 183"/>
          <p:cNvSpPr/>
          <p:nvPr/>
        </p:nvSpPr>
        <p:spPr bwMode="auto">
          <a:xfrm>
            <a:off x="7766147" y="3847283"/>
            <a:ext cx="580268"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81" name="Oval 180"/>
          <p:cNvSpPr/>
          <p:nvPr/>
        </p:nvSpPr>
        <p:spPr bwMode="auto">
          <a:xfrm>
            <a:off x="9541954" y="3847309"/>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78" name="Oval 177"/>
          <p:cNvSpPr/>
          <p:nvPr/>
        </p:nvSpPr>
        <p:spPr bwMode="auto">
          <a:xfrm>
            <a:off x="10134125" y="3847201"/>
            <a:ext cx="580272"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75" name="Oval 174"/>
          <p:cNvSpPr/>
          <p:nvPr/>
        </p:nvSpPr>
        <p:spPr bwMode="auto">
          <a:xfrm>
            <a:off x="7661410" y="4892478"/>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72" name="Oval 171"/>
          <p:cNvSpPr/>
          <p:nvPr/>
        </p:nvSpPr>
        <p:spPr bwMode="auto">
          <a:xfrm>
            <a:off x="5870978" y="4893230"/>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69" name="Oval 168"/>
          <p:cNvSpPr/>
          <p:nvPr/>
        </p:nvSpPr>
        <p:spPr bwMode="auto">
          <a:xfrm>
            <a:off x="7065674" y="4890794"/>
            <a:ext cx="580269" cy="500687"/>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defTabSz="1218000" eaLnBrk="0" hangingPunct="0">
              <a:defRPr/>
            </a:pPr>
            <a:endParaRPr lang="en-US" sz="26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712" name="TextBox 4"/>
          <p:cNvSpPr txBox="1">
            <a:spLocks noChangeArrowheads="1"/>
          </p:cNvSpPr>
          <p:nvPr/>
        </p:nvSpPr>
        <p:spPr bwMode="auto">
          <a:xfrm>
            <a:off x="5807355" y="2821668"/>
            <a:ext cx="535694" cy="376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67" tIns="45719" rIns="91367" bIns="45719">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His</a:t>
            </a:r>
          </a:p>
        </p:txBody>
      </p:sp>
      <p:sp>
        <p:nvSpPr>
          <p:cNvPr id="23708" name="TextBox 132"/>
          <p:cNvSpPr txBox="1">
            <a:spLocks noChangeArrowheads="1"/>
          </p:cNvSpPr>
          <p:nvPr/>
        </p:nvSpPr>
        <p:spPr bwMode="auto">
          <a:xfrm>
            <a:off x="8182042" y="2803635"/>
            <a:ext cx="559677"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Thr</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704" name="TextBox 137"/>
          <p:cNvSpPr txBox="1">
            <a:spLocks noChangeArrowheads="1"/>
          </p:cNvSpPr>
          <p:nvPr/>
        </p:nvSpPr>
        <p:spPr bwMode="auto">
          <a:xfrm>
            <a:off x="6575959" y="3888871"/>
            <a:ext cx="529484"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Ala</a:t>
            </a:r>
          </a:p>
        </p:txBody>
      </p:sp>
      <p:sp>
        <p:nvSpPr>
          <p:cNvPr id="23700" name="TextBox 140"/>
          <p:cNvSpPr txBox="1">
            <a:spLocks noChangeArrowheads="1"/>
          </p:cNvSpPr>
          <p:nvPr/>
        </p:nvSpPr>
        <p:spPr bwMode="auto">
          <a:xfrm>
            <a:off x="7170316" y="3885920"/>
            <a:ext cx="529484"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Ala</a:t>
            </a:r>
          </a:p>
        </p:txBody>
      </p:sp>
      <p:sp>
        <p:nvSpPr>
          <p:cNvPr id="23696" name="TextBox 143"/>
          <p:cNvSpPr txBox="1">
            <a:spLocks noChangeArrowheads="1"/>
          </p:cNvSpPr>
          <p:nvPr/>
        </p:nvSpPr>
        <p:spPr bwMode="auto">
          <a:xfrm>
            <a:off x="6463201" y="4929774"/>
            <a:ext cx="529484"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Ala</a:t>
            </a:r>
          </a:p>
        </p:txBody>
      </p:sp>
      <p:sp>
        <p:nvSpPr>
          <p:cNvPr id="23692" name="TextBox 146"/>
          <p:cNvSpPr txBox="1">
            <a:spLocks noChangeArrowheads="1"/>
          </p:cNvSpPr>
          <p:nvPr/>
        </p:nvSpPr>
        <p:spPr bwMode="auto">
          <a:xfrm>
            <a:off x="10021195" y="4931147"/>
            <a:ext cx="578746"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Arg</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88" name="TextBox 149"/>
          <p:cNvSpPr txBox="1">
            <a:spLocks noChangeArrowheads="1"/>
          </p:cNvSpPr>
          <p:nvPr/>
        </p:nvSpPr>
        <p:spPr bwMode="auto">
          <a:xfrm>
            <a:off x="10557383" y="2807692"/>
            <a:ext cx="594637"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Asp</a:t>
            </a:r>
          </a:p>
        </p:txBody>
      </p:sp>
      <p:sp>
        <p:nvSpPr>
          <p:cNvPr id="23684" name="TextBox 152"/>
          <p:cNvSpPr txBox="1">
            <a:spLocks noChangeArrowheads="1"/>
          </p:cNvSpPr>
          <p:nvPr/>
        </p:nvSpPr>
        <p:spPr bwMode="auto">
          <a:xfrm>
            <a:off x="7006738" y="2803637"/>
            <a:ext cx="564444"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Glu</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80" name="TextBox 155"/>
          <p:cNvSpPr txBox="1">
            <a:spLocks noChangeArrowheads="1"/>
          </p:cNvSpPr>
          <p:nvPr/>
        </p:nvSpPr>
        <p:spPr bwMode="auto">
          <a:xfrm>
            <a:off x="8942364" y="3886540"/>
            <a:ext cx="564444"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Glu</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76" name="TextBox 158"/>
          <p:cNvSpPr txBox="1">
            <a:spLocks noChangeArrowheads="1"/>
          </p:cNvSpPr>
          <p:nvPr/>
        </p:nvSpPr>
        <p:spPr bwMode="auto">
          <a:xfrm>
            <a:off x="5424446" y="4073165"/>
            <a:ext cx="564444"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Glu</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72" name="TextBox 161"/>
          <p:cNvSpPr txBox="1">
            <a:spLocks noChangeArrowheads="1"/>
          </p:cNvSpPr>
          <p:nvPr/>
        </p:nvSpPr>
        <p:spPr bwMode="auto">
          <a:xfrm>
            <a:off x="7598880" y="2806115"/>
            <a:ext cx="539019"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Gly</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68" name="TextBox 164"/>
          <p:cNvSpPr txBox="1">
            <a:spLocks noChangeArrowheads="1"/>
          </p:cNvSpPr>
          <p:nvPr/>
        </p:nvSpPr>
        <p:spPr bwMode="auto">
          <a:xfrm>
            <a:off x="8359013" y="3888508"/>
            <a:ext cx="539019"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Gly</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64" name="TextBox 167"/>
          <p:cNvSpPr txBox="1">
            <a:spLocks noChangeArrowheads="1"/>
          </p:cNvSpPr>
          <p:nvPr/>
        </p:nvSpPr>
        <p:spPr bwMode="auto">
          <a:xfrm>
            <a:off x="10622219" y="4930392"/>
            <a:ext cx="539019"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Gly</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60" name="TextBox 170"/>
          <p:cNvSpPr txBox="1">
            <a:spLocks noChangeArrowheads="1"/>
          </p:cNvSpPr>
          <p:nvPr/>
        </p:nvSpPr>
        <p:spPr bwMode="auto">
          <a:xfrm>
            <a:off x="9437712" y="4929695"/>
            <a:ext cx="539019"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Gly</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56" name="TextBox 174"/>
          <p:cNvSpPr txBox="1">
            <a:spLocks noChangeArrowheads="1"/>
          </p:cNvSpPr>
          <p:nvPr/>
        </p:nvSpPr>
        <p:spPr bwMode="auto">
          <a:xfrm>
            <a:off x="9370486" y="2806112"/>
            <a:ext cx="559677"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Thr</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52" name="TextBox 177"/>
          <p:cNvSpPr txBox="1">
            <a:spLocks noChangeArrowheads="1"/>
          </p:cNvSpPr>
          <p:nvPr/>
        </p:nvSpPr>
        <p:spPr bwMode="auto">
          <a:xfrm>
            <a:off x="8768194" y="2805751"/>
            <a:ext cx="605760"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Phe</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48" name="TextBox 180"/>
          <p:cNvSpPr txBox="1">
            <a:spLocks noChangeArrowheads="1"/>
          </p:cNvSpPr>
          <p:nvPr/>
        </p:nvSpPr>
        <p:spPr bwMode="auto">
          <a:xfrm>
            <a:off x="5430729" y="4590879"/>
            <a:ext cx="605760"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Phe</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44" name="TextBox 183"/>
          <p:cNvSpPr txBox="1">
            <a:spLocks noChangeArrowheads="1"/>
          </p:cNvSpPr>
          <p:nvPr/>
        </p:nvSpPr>
        <p:spPr bwMode="auto">
          <a:xfrm>
            <a:off x="9977210" y="2803633"/>
            <a:ext cx="545375"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Ser</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40" name="TextBox 186"/>
          <p:cNvSpPr txBox="1">
            <a:spLocks noChangeArrowheads="1"/>
          </p:cNvSpPr>
          <p:nvPr/>
        </p:nvSpPr>
        <p:spPr bwMode="auto">
          <a:xfrm>
            <a:off x="10726914" y="3879221"/>
            <a:ext cx="545375"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Ser</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36" name="TextBox 189"/>
          <p:cNvSpPr txBox="1">
            <a:spLocks noChangeArrowheads="1"/>
          </p:cNvSpPr>
          <p:nvPr/>
        </p:nvSpPr>
        <p:spPr bwMode="auto">
          <a:xfrm>
            <a:off x="11156517" y="3529145"/>
            <a:ext cx="545375"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Ser</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32" name="TextBox 192"/>
          <p:cNvSpPr txBox="1">
            <a:spLocks noChangeArrowheads="1"/>
          </p:cNvSpPr>
          <p:nvPr/>
        </p:nvSpPr>
        <p:spPr bwMode="auto">
          <a:xfrm>
            <a:off x="11098487" y="3014703"/>
            <a:ext cx="521539"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Val</a:t>
            </a:r>
          </a:p>
        </p:txBody>
      </p:sp>
      <p:sp>
        <p:nvSpPr>
          <p:cNvPr id="23628" name="TextBox 195"/>
          <p:cNvSpPr txBox="1">
            <a:spLocks noChangeArrowheads="1"/>
          </p:cNvSpPr>
          <p:nvPr/>
        </p:nvSpPr>
        <p:spPr bwMode="auto">
          <a:xfrm>
            <a:off x="8247275" y="4932891"/>
            <a:ext cx="521539"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Val</a:t>
            </a:r>
          </a:p>
        </p:txBody>
      </p:sp>
      <p:sp>
        <p:nvSpPr>
          <p:cNvPr id="23620" name="TextBox 204"/>
          <p:cNvSpPr txBox="1">
            <a:spLocks noChangeArrowheads="1"/>
          </p:cNvSpPr>
          <p:nvPr/>
        </p:nvSpPr>
        <p:spPr bwMode="auto">
          <a:xfrm>
            <a:off x="7761140" y="3886259"/>
            <a:ext cx="564444"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Gln</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16" name="TextBox 207"/>
          <p:cNvSpPr txBox="1">
            <a:spLocks noChangeArrowheads="1"/>
          </p:cNvSpPr>
          <p:nvPr/>
        </p:nvSpPr>
        <p:spPr bwMode="auto">
          <a:xfrm>
            <a:off x="9537580" y="3886284"/>
            <a:ext cx="586691"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Leu</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12" name="TextBox 210"/>
          <p:cNvSpPr txBox="1">
            <a:spLocks noChangeArrowheads="1"/>
          </p:cNvSpPr>
          <p:nvPr/>
        </p:nvSpPr>
        <p:spPr bwMode="auto">
          <a:xfrm>
            <a:off x="10126132" y="3886176"/>
            <a:ext cx="534251"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Tyr</a:t>
            </a:r>
          </a:p>
        </p:txBody>
      </p:sp>
      <p:sp>
        <p:nvSpPr>
          <p:cNvPr id="23608" name="TextBox 213"/>
          <p:cNvSpPr txBox="1">
            <a:spLocks noChangeArrowheads="1"/>
          </p:cNvSpPr>
          <p:nvPr/>
        </p:nvSpPr>
        <p:spPr bwMode="auto">
          <a:xfrm>
            <a:off x="7657036" y="4931453"/>
            <a:ext cx="586691"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Leu</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3604" name="TextBox 216"/>
          <p:cNvSpPr txBox="1">
            <a:spLocks noChangeArrowheads="1"/>
          </p:cNvSpPr>
          <p:nvPr/>
        </p:nvSpPr>
        <p:spPr bwMode="auto">
          <a:xfrm>
            <a:off x="5913724" y="4944905"/>
            <a:ext cx="459564"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Ile</a:t>
            </a:r>
          </a:p>
        </p:txBody>
      </p:sp>
      <p:sp>
        <p:nvSpPr>
          <p:cNvPr id="23600" name="TextBox 219"/>
          <p:cNvSpPr txBox="1">
            <a:spLocks noChangeArrowheads="1"/>
          </p:cNvSpPr>
          <p:nvPr/>
        </p:nvSpPr>
        <p:spPr bwMode="auto">
          <a:xfrm>
            <a:off x="7049243" y="4929768"/>
            <a:ext cx="559677" cy="37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867" b="0" i="0" strike="noStrike" cap="none" spc="0" baseline="0">
                <a:solidFill>
                  <a:srgbClr val="FFFFFF"/>
                </a:solidFill>
                <a:effectLst/>
                <a:latin typeface="Apis For Office"/>
                <a:ea typeface="Apis For Office"/>
                <a:cs typeface="Apis For Office"/>
              </a:rPr>
              <a:t>Trp</a:t>
            </a:r>
            <a:endParaRPr lang="en-GB" sz="1867">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24" name="TextBox 247"/>
          <p:cNvSpPr txBox="1">
            <a:spLocks noChangeArrowheads="1"/>
          </p:cNvSpPr>
          <p:nvPr/>
        </p:nvSpPr>
        <p:spPr bwMode="auto">
          <a:xfrm>
            <a:off x="6484565" y="2401429"/>
            <a:ext cx="338793" cy="416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defTabSz="1218000" eaLnBrk="1" fontAlgn="base" hangingPunct="1">
              <a:spcBef>
                <a:spcPct val="0"/>
              </a:spcBef>
              <a:spcAft>
                <a:spcPct val="0"/>
              </a:spcAft>
              <a:defRPr/>
            </a:pPr>
            <a:r>
              <a:rPr lang="fr-CH" sz="2133" b="1" i="0" strike="noStrike" cap="none" spc="0" baseline="0">
                <a:solidFill>
                  <a:srgbClr val="001965"/>
                </a:solidFill>
                <a:effectLst/>
                <a:latin typeface="Apis For Office"/>
                <a:ea typeface="Apis For Office"/>
                <a:cs typeface="Apis For Office"/>
              </a:rPr>
              <a:t>8</a:t>
            </a:r>
            <a:endParaRPr lang="en-GB" sz="3200" b="1">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cxnSp>
        <p:nvCxnSpPr>
          <p:cNvPr id="131" name="Straight Arrow Connector 250"/>
          <p:cNvCxnSpPr>
            <a:cxnSpLocks noChangeShapeType="1"/>
          </p:cNvCxnSpPr>
          <p:nvPr/>
        </p:nvCxnSpPr>
        <p:spPr bwMode="auto">
          <a:xfrm flipH="1" flipV="1">
            <a:off x="2637281" y="4034102"/>
            <a:ext cx="0" cy="327345"/>
          </a:xfrm>
          <a:prstGeom prst="straightConnector1">
            <a:avLst/>
          </a:prstGeom>
          <a:noFill/>
          <a:ln w="34925">
            <a:solidFill>
              <a:schemeClr val="tx2"/>
            </a:solidFill>
            <a:round/>
            <a:headEnd type="none" w="med" len="med"/>
            <a:tailEnd type="triangle" w="med" len="med"/>
          </a:ln>
          <a:extLst>
            <a:ext uri="{909E8E84-426E-40DD-AFC4-6F175D3DCCD1}">
              <a14:hiddenFill xmlns:a14="http://schemas.microsoft.com/office/drawing/2010/main">
                <a:noFill/>
              </a14:hiddenFill>
            </a:ext>
          </a:extLst>
        </p:spPr>
      </p:cxnSp>
      <p:grpSp>
        <p:nvGrpSpPr>
          <p:cNvPr id="133" name="Group 117"/>
          <p:cNvGrpSpPr/>
          <p:nvPr/>
        </p:nvGrpSpPr>
        <p:grpSpPr>
          <a:xfrm>
            <a:off x="1809535" y="3455798"/>
            <a:ext cx="4264861" cy="908208"/>
            <a:chOff x="748787" y="2519922"/>
            <a:chExt cx="3419988" cy="800888"/>
          </a:xfrm>
        </p:grpSpPr>
        <p:sp>
          <p:nvSpPr>
            <p:cNvPr id="134" name="Oval 133"/>
            <p:cNvSpPr>
              <a:spLocks noChangeArrowheads="1"/>
            </p:cNvSpPr>
            <p:nvPr/>
          </p:nvSpPr>
          <p:spPr bwMode="auto">
            <a:xfrm>
              <a:off x="2846123" y="2742241"/>
              <a:ext cx="1322652" cy="268094"/>
            </a:xfrm>
            <a:prstGeom prst="ellipse">
              <a:avLst/>
            </a:prstGeom>
            <a:solidFill>
              <a:schemeClr val="accent6">
                <a:lumMod val="50000"/>
              </a:schemeClr>
            </a:solidFill>
            <a:ln w="12700">
              <a:noFill/>
              <a:round/>
              <a:headEnd type="none" w="sm" len="sm"/>
              <a:tailEnd type="none" w="sm" len="sm"/>
            </a:ln>
            <a:effectLst/>
          </p:spPr>
          <p:txBody>
            <a:bodyPr wrap="none" lIns="64000" tIns="64000" rIns="64000" bIns="64000" anchor="ctr"/>
            <a:lstStyle>
              <a:defPPr>
                <a:defRPr lang="en-US"/>
              </a:defPPr>
              <a:lvl1pPr algn="l" rtl="0" fontAlgn="base">
                <a:spcBef>
                  <a:spcPct val="0"/>
                </a:spcBef>
                <a:spcAft>
                  <a:spcPct val="0"/>
                </a:spcAft>
                <a:defRPr sz="24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24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24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24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2400" kern="1200">
                  <a:solidFill>
                    <a:schemeClr val="tx1"/>
                  </a:solidFill>
                  <a:latin typeface="Verdana" pitchFamily="34" charset="0"/>
                  <a:ea typeface="MS PGothic" pitchFamily="34" charset="-128"/>
                  <a:cs typeface="+mn-cs"/>
                </a:defRPr>
              </a:lvl5pPr>
              <a:lvl6pPr marL="2286000" algn="l" defTabSz="914400" rtl="0" eaLnBrk="1" latinLnBrk="0" hangingPunct="1">
                <a:defRPr sz="2400" kern="1200">
                  <a:solidFill>
                    <a:schemeClr val="tx1"/>
                  </a:solidFill>
                  <a:latin typeface="Verdana" pitchFamily="34" charset="0"/>
                  <a:ea typeface="MS PGothic" pitchFamily="34" charset="-128"/>
                  <a:cs typeface="+mn-cs"/>
                </a:defRPr>
              </a:lvl6pPr>
              <a:lvl7pPr marL="2743200" algn="l" defTabSz="914400" rtl="0" eaLnBrk="1" latinLnBrk="0" hangingPunct="1">
                <a:defRPr sz="2400" kern="1200">
                  <a:solidFill>
                    <a:schemeClr val="tx1"/>
                  </a:solidFill>
                  <a:latin typeface="Verdana" pitchFamily="34" charset="0"/>
                  <a:ea typeface="MS PGothic" pitchFamily="34" charset="-128"/>
                  <a:cs typeface="+mn-cs"/>
                </a:defRPr>
              </a:lvl7pPr>
              <a:lvl8pPr marL="3200400" algn="l" defTabSz="914400" rtl="0" eaLnBrk="1" latinLnBrk="0" hangingPunct="1">
                <a:defRPr sz="2400" kern="1200">
                  <a:solidFill>
                    <a:schemeClr val="tx1"/>
                  </a:solidFill>
                  <a:latin typeface="Verdana" pitchFamily="34" charset="0"/>
                  <a:ea typeface="MS PGothic" pitchFamily="34" charset="-128"/>
                  <a:cs typeface="+mn-cs"/>
                </a:defRPr>
              </a:lvl8pPr>
              <a:lvl9pPr marL="3657600" algn="l" defTabSz="914400" rtl="0" eaLnBrk="1" latinLnBrk="0" hangingPunct="1">
                <a:defRPr sz="2400" kern="1200">
                  <a:solidFill>
                    <a:schemeClr val="tx1"/>
                  </a:solidFill>
                  <a:latin typeface="Verdana" pitchFamily="34" charset="0"/>
                  <a:ea typeface="MS PGothic" pitchFamily="34" charset="-128"/>
                  <a:cs typeface="+mn-cs"/>
                </a:defRPr>
              </a:lvl9pPr>
            </a:lstStyle>
            <a:p>
              <a:pPr algn="ctr" defTabSz="1218000" eaLnBrk="0" hangingPunct="0">
                <a:defRPr/>
              </a:pPr>
              <a:r>
                <a:rPr lang="fr-CH" sz="1600" b="0" i="0" strike="noStrike" cap="none" spc="0" baseline="0">
                  <a:solidFill>
                    <a:srgbClr val="FFFFFF"/>
                  </a:solidFill>
                  <a:effectLst/>
                  <a:latin typeface="Apis For Office"/>
                  <a:ea typeface="Apis For Office"/>
                  <a:cs typeface="Apis For Office"/>
                </a:rPr>
                <a:t>espaceur</a:t>
              </a:r>
            </a:p>
          </p:txBody>
        </p:sp>
        <p:sp>
          <p:nvSpPr>
            <p:cNvPr id="135" name="Freeform 253"/>
            <p:cNvSpPr/>
            <p:nvPr/>
          </p:nvSpPr>
          <p:spPr bwMode="auto">
            <a:xfrm rot="10800000">
              <a:off x="988971" y="2872980"/>
              <a:ext cx="1857129" cy="109565"/>
            </a:xfrm>
            <a:custGeom>
              <a:avLst/>
              <a:gdLst>
                <a:gd name="T0" fmla="*/ 0 w 2499360"/>
                <a:gd name="T1" fmla="*/ 0 h 286702"/>
                <a:gd name="T2" fmla="*/ 1 w 2499360"/>
                <a:gd name="T3" fmla="*/ 0 h 286702"/>
                <a:gd name="T4" fmla="*/ 1 w 2499360"/>
                <a:gd name="T5" fmla="*/ 0 h 286702"/>
                <a:gd name="T6" fmla="*/ 1 w 2499360"/>
                <a:gd name="T7" fmla="*/ 0 h 286702"/>
                <a:gd name="T8" fmla="*/ 1 w 2499360"/>
                <a:gd name="T9" fmla="*/ 0 h 286702"/>
                <a:gd name="T10" fmla="*/ 1 w 2499360"/>
                <a:gd name="T11" fmla="*/ 0 h 286702"/>
                <a:gd name="T12" fmla="*/ 1 w 2499360"/>
                <a:gd name="T13" fmla="*/ 0 h 286702"/>
                <a:gd name="T14" fmla="*/ 1 w 2499360"/>
                <a:gd name="T15" fmla="*/ 0 h 286702"/>
                <a:gd name="T16" fmla="*/ 1 w 2499360"/>
                <a:gd name="T17" fmla="*/ 0 h 286702"/>
                <a:gd name="T18" fmla="*/ 1 w 2499360"/>
                <a:gd name="T19" fmla="*/ 0 h 286702"/>
                <a:gd name="T20" fmla="*/ 1 w 2499360"/>
                <a:gd name="T21" fmla="*/ 0 h 286702"/>
                <a:gd name="T22" fmla="*/ 1 w 2499360"/>
                <a:gd name="T23" fmla="*/ 0 h 286702"/>
                <a:gd name="T24" fmla="*/ 1 w 2499360"/>
                <a:gd name="T25" fmla="*/ 0 h 286702"/>
                <a:gd name="T26" fmla="*/ 1 w 2499360"/>
                <a:gd name="T27" fmla="*/ 0 h 286702"/>
                <a:gd name="T28" fmla="*/ 1 w 2499360"/>
                <a:gd name="T29" fmla="*/ 0 h 286702"/>
                <a:gd name="T30" fmla="*/ 1 w 2499360"/>
                <a:gd name="T31" fmla="*/ 0 h 286702"/>
                <a:gd name="T32" fmla="*/ 1 w 2499360"/>
                <a:gd name="T33" fmla="*/ 0 h 286702"/>
                <a:gd name="T34" fmla="*/ 1 w 2499360"/>
                <a:gd name="T35" fmla="*/ 0 h 286702"/>
                <a:gd name="T36" fmla="*/ 1 w 2499360"/>
                <a:gd name="T37" fmla="*/ 0 h 28670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99360"/>
                <a:gd name="T58" fmla="*/ 0 h 286702"/>
                <a:gd name="T59" fmla="*/ 2499360 w 2499360"/>
                <a:gd name="T60" fmla="*/ 286702 h 28670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99360" h="286702">
                  <a:moveTo>
                    <a:pt x="0" y="286702"/>
                  </a:moveTo>
                  <a:lnTo>
                    <a:pt x="91440" y="0"/>
                  </a:lnTo>
                  <a:lnTo>
                    <a:pt x="233680" y="285750"/>
                  </a:lnTo>
                  <a:lnTo>
                    <a:pt x="355600" y="0"/>
                  </a:lnTo>
                  <a:lnTo>
                    <a:pt x="518160" y="285750"/>
                  </a:lnTo>
                  <a:lnTo>
                    <a:pt x="650240" y="0"/>
                  </a:lnTo>
                  <a:lnTo>
                    <a:pt x="802640" y="285750"/>
                  </a:lnTo>
                  <a:lnTo>
                    <a:pt x="934720" y="0"/>
                  </a:lnTo>
                  <a:lnTo>
                    <a:pt x="1087120" y="285750"/>
                  </a:lnTo>
                  <a:lnTo>
                    <a:pt x="1239520" y="0"/>
                  </a:lnTo>
                  <a:lnTo>
                    <a:pt x="1361440" y="285750"/>
                  </a:lnTo>
                  <a:lnTo>
                    <a:pt x="1513840" y="0"/>
                  </a:lnTo>
                  <a:lnTo>
                    <a:pt x="1645920" y="285750"/>
                  </a:lnTo>
                  <a:lnTo>
                    <a:pt x="1808480" y="0"/>
                  </a:lnTo>
                  <a:lnTo>
                    <a:pt x="1930400" y="285750"/>
                  </a:lnTo>
                  <a:lnTo>
                    <a:pt x="2062480" y="0"/>
                  </a:lnTo>
                  <a:lnTo>
                    <a:pt x="2214880" y="285750"/>
                  </a:lnTo>
                  <a:lnTo>
                    <a:pt x="2377440" y="0"/>
                  </a:lnTo>
                  <a:lnTo>
                    <a:pt x="2499360" y="285750"/>
                  </a:lnTo>
                </a:path>
              </a:pathLst>
            </a:custGeom>
            <a:noFill/>
            <a:ln w="25400" cap="flat" cmpd="sng">
              <a:solidFill>
                <a:schemeClr val="accent6"/>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defTabSz="1218000" eaLnBrk="0" fontAlgn="base" hangingPunct="0">
                <a:spcBef>
                  <a:spcPct val="0"/>
                </a:spcBef>
                <a:spcAft>
                  <a:spcPct val="0"/>
                </a:spcAft>
                <a:defRPr/>
              </a:pPr>
              <a:endParaRPr lang="en-US" sz="24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36" name="TextBox 83"/>
            <p:cNvSpPr txBox="1">
              <a:spLocks noChangeArrowheads="1"/>
            </p:cNvSpPr>
            <p:nvPr/>
          </p:nvSpPr>
          <p:spPr bwMode="auto">
            <a:xfrm rot="16200000">
              <a:off x="482508" y="2785801"/>
              <a:ext cx="801689" cy="269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defTabSz="1218000" eaLnBrk="1" fontAlgn="base" hangingPunct="1">
                <a:spcBef>
                  <a:spcPct val="0"/>
                </a:spcBef>
                <a:spcAft>
                  <a:spcPct val="0"/>
                </a:spcAft>
                <a:defRPr/>
              </a:pPr>
              <a:r>
                <a:rPr lang="fr-CH" sz="1600" b="0" i="0" strike="noStrike" cap="none" spc="0" baseline="0">
                  <a:solidFill>
                    <a:srgbClr val="001965"/>
                  </a:solidFill>
                  <a:effectLst/>
                  <a:latin typeface="Apis For Office"/>
                  <a:ea typeface="Apis For Office"/>
                  <a:cs typeface="Apis For Office"/>
                </a:rPr>
                <a:t>COOH</a:t>
              </a:r>
            </a:p>
          </p:txBody>
        </p:sp>
      </p:grpSp>
      <p:sp>
        <p:nvSpPr>
          <p:cNvPr id="8" name="Rectangle 7"/>
          <p:cNvSpPr/>
          <p:nvPr/>
        </p:nvSpPr>
        <p:spPr>
          <a:xfrm>
            <a:off x="392231" y="4407337"/>
            <a:ext cx="5035085" cy="854212"/>
          </a:xfrm>
          <a:prstGeom prst="rect">
            <a:avLst/>
          </a:prstGeom>
        </p:spPr>
        <p:txBody>
          <a:bodyPr wrap="square" lIns="121837" tIns="60919" rIns="121837" bIns="60919">
            <a:spAutoFit/>
          </a:bodyPr>
          <a:lstStyle/>
          <a:p>
            <a:pPr defTabSz="1218180" eaLnBrk="0" fontAlgn="base" hangingPunct="0">
              <a:spcBef>
                <a:spcPct val="0"/>
              </a:spcBef>
              <a:spcAft>
                <a:spcPct val="0"/>
              </a:spcAft>
              <a:defRPr/>
            </a:pPr>
            <a:r>
              <a:rPr lang="fr-CH" sz="1600" b="1" i="0" strike="noStrike" cap="none" spc="0" baseline="0">
                <a:solidFill>
                  <a:srgbClr val="001965"/>
                </a:solidFill>
                <a:effectLst/>
                <a:latin typeface="Apis For Office"/>
                <a:ea typeface="Apis For Office"/>
                <a:cs typeface="Apis For Office"/>
              </a:rPr>
              <a:t>L’espaceur et la chaîne de di-acide gras en C-18 sur la lysine en position 26 </a:t>
            </a:r>
            <a:r>
              <a:rPr lang="fr-CH" sz="1600" b="0" i="0" strike="noStrike" cap="none" spc="0" baseline="0">
                <a:solidFill>
                  <a:srgbClr val="001965"/>
                </a:solidFill>
                <a:effectLst/>
                <a:latin typeface="Apis For Office"/>
                <a:ea typeface="Apis For Office"/>
                <a:cs typeface="Apis For Office"/>
              </a:rPr>
              <a:t>assurent une forte liaison à l’albumine</a:t>
            </a:r>
            <a:r>
              <a:rPr lang="fr-CH" sz="1600" b="0" i="0" strike="noStrike" cap="none" spc="0" baseline="30000">
                <a:solidFill>
                  <a:srgbClr val="001965"/>
                </a:solidFill>
                <a:effectLst/>
                <a:latin typeface="Apis For Office"/>
                <a:ea typeface="Apis For Office"/>
                <a:cs typeface="Apis For Office"/>
              </a:rPr>
              <a:t>1</a:t>
            </a:r>
            <a:endParaRPr lang="en-GB" sz="1600" b="1" baseline="300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125" name="TextBox 245"/>
          <p:cNvSpPr txBox="1">
            <a:spLocks noChangeArrowheads="1"/>
          </p:cNvSpPr>
          <p:nvPr/>
        </p:nvSpPr>
        <p:spPr bwMode="auto">
          <a:xfrm>
            <a:off x="3517988" y="5359672"/>
            <a:ext cx="7332531" cy="823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round/>
                <a:headEnd/>
                <a:tailEnd type="arrow" w="med" len="med"/>
              </a14:hiddenLine>
            </a:ext>
          </a:extLst>
        </p:spPr>
        <p:txBody>
          <a:bodyPr wrap="square">
            <a:spAutoFit/>
          </a:bodyPr>
          <a:lstStyle>
            <a:lvl1pPr eaLnBrk="0" hangingPunct="0">
              <a:defRPr sz="2400">
                <a:solidFill>
                  <a:schemeClr val="tx1"/>
                </a:solidFill>
                <a:latin typeface="Verdana" pitchFamily="34" charset="0"/>
                <a:ea typeface="MS PGothic" pitchFamily="34" charset="-128"/>
              </a:defRPr>
            </a:lvl1pPr>
            <a:lvl2pPr marL="742950" indent="-285750" eaLnBrk="0" hangingPunct="0">
              <a:defRPr sz="2400">
                <a:solidFill>
                  <a:schemeClr val="tx1"/>
                </a:solidFill>
                <a:latin typeface="Verdana" pitchFamily="34" charset="0"/>
                <a:ea typeface="MS PGothic" pitchFamily="34" charset="-128"/>
              </a:defRPr>
            </a:lvl2pPr>
            <a:lvl3pPr marL="1143000" indent="-228600" eaLnBrk="0" hangingPunct="0">
              <a:defRPr sz="2400">
                <a:solidFill>
                  <a:schemeClr val="tx1"/>
                </a:solidFill>
                <a:latin typeface="Verdana" pitchFamily="34" charset="0"/>
                <a:ea typeface="MS PGothic" pitchFamily="34" charset="-128"/>
              </a:defRPr>
            </a:lvl3pPr>
            <a:lvl4pPr marL="1600200" indent="-228600" eaLnBrk="0" hangingPunct="0">
              <a:defRPr sz="2400">
                <a:solidFill>
                  <a:schemeClr val="tx1"/>
                </a:solidFill>
                <a:latin typeface="Verdana" pitchFamily="34" charset="0"/>
                <a:ea typeface="MS PGothic" pitchFamily="34" charset="-128"/>
              </a:defRPr>
            </a:lvl4pPr>
            <a:lvl5pPr marL="2057400" indent="-228600" eaLnBrk="0" hangingPunct="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r" defTabSz="1218000" eaLnBrk="1" fontAlgn="base" hangingPunct="1">
              <a:spcBef>
                <a:spcPct val="0"/>
              </a:spcBef>
              <a:spcAft>
                <a:spcPct val="0"/>
              </a:spcAft>
              <a:defRPr/>
            </a:pPr>
            <a:r>
              <a:rPr lang="fr-CH" sz="1600" b="1" i="0" strike="noStrike" cap="none" spc="0" baseline="0">
                <a:solidFill>
                  <a:srgbClr val="001965"/>
                </a:solidFill>
                <a:effectLst/>
                <a:latin typeface="Apis For Office"/>
                <a:ea typeface="Apis For Office"/>
                <a:cs typeface="Apis For Office"/>
              </a:rPr>
              <a:t>La substitution de l’acide aminé en position 34</a:t>
            </a:r>
          </a:p>
          <a:p>
            <a:pPr algn="r" defTabSz="1218000" eaLnBrk="1" fontAlgn="base" hangingPunct="1">
              <a:spcBef>
                <a:spcPct val="0"/>
              </a:spcBef>
              <a:spcAft>
                <a:spcPct val="0"/>
              </a:spcAft>
              <a:defRPr/>
            </a:pPr>
            <a:r>
              <a:rPr lang="fr-CH" sz="1600" b="0" i="0" strike="noStrike" cap="none" spc="0" baseline="0">
                <a:solidFill>
                  <a:srgbClr val="001965"/>
                </a:solidFill>
                <a:effectLst/>
                <a:latin typeface="Apis For Office"/>
                <a:ea typeface="Apis For Office"/>
                <a:cs typeface="Apis For Office"/>
              </a:rPr>
              <a:t>(lysine remplacée par arginine) empêche la liaison du di-acide gras en C-18 au mauvais site</a:t>
            </a:r>
            <a:r>
              <a:rPr lang="fr-CH" sz="1600" b="0" i="0" strike="noStrike" cap="none" spc="0" baseline="30000">
                <a:solidFill>
                  <a:srgbClr val="001965"/>
                </a:solidFill>
                <a:effectLst/>
                <a:latin typeface="Apis For Office"/>
                <a:ea typeface="Apis For Office"/>
                <a:cs typeface="Apis For Office"/>
              </a:rPr>
              <a:t>1</a:t>
            </a:r>
          </a:p>
        </p:txBody>
      </p:sp>
      <p:pic>
        <p:nvPicPr>
          <p:cNvPr id="2" name="Image 1" descr="Une image contenant texte">
            <a:extLst>
              <a:ext uri="{FF2B5EF4-FFF2-40B4-BE49-F238E27FC236}">
                <a16:creationId xmlns:a16="http://schemas.microsoft.com/office/drawing/2014/main" id="{2F7A98A6-A244-0BC1-1C86-1B8E09BF21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52823" y="77160"/>
            <a:ext cx="2139177" cy="1307275"/>
          </a:xfrm>
          <a:prstGeom prst="rect">
            <a:avLst/>
          </a:prstGeom>
        </p:spPr>
      </p:pic>
    </p:spTree>
    <p:extLst>
      <p:ext uri="{BB962C8B-B14F-4D97-AF65-F5344CB8AC3E}">
        <p14:creationId xmlns:p14="http://schemas.microsoft.com/office/powerpoint/2010/main" val="22711157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500"/>
                                        <p:tgtEl>
                                          <p:spTgt spid="119"/>
                                        </p:tgtEl>
                                      </p:cBhvr>
                                    </p:animEffect>
                                  </p:childTnLst>
                                </p:cTn>
                              </p:par>
                              <p:par>
                                <p:cTn id="8" presetID="10" presetClass="entr" presetSubtype="0" fill="hold" nodeType="withEffect">
                                  <p:stCondLst>
                                    <p:cond delay="0"/>
                                  </p:stCondLst>
                                  <p:childTnLst>
                                    <p:set>
                                      <p:cBhvr>
                                        <p:cTn id="9" dur="1" fill="hold">
                                          <p:stCondLst>
                                            <p:cond delay="0"/>
                                          </p:stCondLst>
                                        </p:cTn>
                                        <p:tgtEl>
                                          <p:spTgt spid="120"/>
                                        </p:tgtEl>
                                        <p:attrNameLst>
                                          <p:attrName>style.visibility</p:attrName>
                                        </p:attrNameLst>
                                      </p:cBhvr>
                                      <p:to>
                                        <p:strVal val="visible"/>
                                      </p:to>
                                    </p:set>
                                    <p:animEffect transition="in" filter="fade">
                                      <p:cBhvr>
                                        <p:cTn id="10" dur="500"/>
                                        <p:tgtEl>
                                          <p:spTgt spid="120"/>
                                        </p:tgtEl>
                                      </p:cBhvr>
                                    </p:animEffect>
                                  </p:childTnLst>
                                </p:cTn>
                              </p:par>
                            </p:childTnLst>
                          </p:cTn>
                        </p:par>
                      </p:childTnLst>
                    </p:cTn>
                  </p:par>
                  <p:par>
                    <p:cTn id="11" fill="hold" nodeType="clickPar">
                      <p:stCondLst>
                        <p:cond delay="indefinite"/>
                      </p:stCondLst>
                      <p:childTnLst>
                        <p:par>
                          <p:cTn id="12" fill="hold" nodeType="after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5"/>
                                        </p:tgtEl>
                                        <p:attrNameLst>
                                          <p:attrName>style.visibility</p:attrName>
                                        </p:attrNameLst>
                                      </p:cBhvr>
                                      <p:to>
                                        <p:strVal val="visible"/>
                                      </p:to>
                                    </p:set>
                                    <p:animEffect transition="in" filter="fade">
                                      <p:cBhvr>
                                        <p:cTn id="15" dur="500"/>
                                        <p:tgtEl>
                                          <p:spTgt spid="1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8"/>
                                        </p:tgtEl>
                                        <p:attrNameLst>
                                          <p:attrName>style.visibility</p:attrName>
                                        </p:attrNameLst>
                                      </p:cBhvr>
                                      <p:to>
                                        <p:strVal val="visible"/>
                                      </p:to>
                                    </p:set>
                                    <p:animEffect transition="in" filter="fade">
                                      <p:cBhvr>
                                        <p:cTn id="18" dur="500"/>
                                        <p:tgtEl>
                                          <p:spTgt spid="98"/>
                                        </p:tgtEl>
                                      </p:cBhvr>
                                    </p:animEffect>
                                  </p:childTnLst>
                                </p:cTn>
                              </p:par>
                            </p:childTnLst>
                          </p:cTn>
                        </p:par>
                      </p:childTnLst>
                    </p:cTn>
                  </p:par>
                  <p:par>
                    <p:cTn id="19" fill="hold" nodeType="clickPar">
                      <p:stCondLst>
                        <p:cond delay="indefinite"/>
                      </p:stCondLst>
                      <p:childTnLst>
                        <p:par>
                          <p:cTn id="20" fill="hold" nodeType="after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nodeType="withEffect">
                                  <p:stCondLst>
                                    <p:cond delay="0"/>
                                  </p:stCondLst>
                                  <p:childTnLst>
                                    <p:set>
                                      <p:cBhvr>
                                        <p:cTn id="28" dur="1" fill="hold">
                                          <p:stCondLst>
                                            <p:cond delay="0"/>
                                          </p:stCondLst>
                                        </p:cTn>
                                        <p:tgtEl>
                                          <p:spTgt spid="131"/>
                                        </p:tgtEl>
                                        <p:attrNameLst>
                                          <p:attrName>style.visibility</p:attrName>
                                        </p:attrNameLst>
                                      </p:cBhvr>
                                      <p:to>
                                        <p:strVal val="visible"/>
                                      </p:to>
                                    </p:set>
                                    <p:animEffect transition="in" filter="fade">
                                      <p:cBhvr>
                                        <p:cTn id="29"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98" grpId="0" animBg="1"/>
      <p:bldP spid="8" grpId="0"/>
      <p:bldP spid="1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31">
            <a:extLst>
              <a:ext uri="{FF2B5EF4-FFF2-40B4-BE49-F238E27FC236}">
                <a16:creationId xmlns:a16="http://schemas.microsoft.com/office/drawing/2014/main" id="{355524E1-E1BE-97BB-28A8-7B6B76ADA238}"/>
              </a:ext>
            </a:extLst>
          </p:cNvPr>
          <p:cNvSpPr/>
          <p:nvPr/>
        </p:nvSpPr>
        <p:spPr bwMode="gray">
          <a:xfrm>
            <a:off x="0" y="1743672"/>
            <a:ext cx="12192000" cy="4618409"/>
          </a:xfrm>
          <a:prstGeom prst="rect">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a:ln>
                <a:noFill/>
              </a:ln>
              <a:solidFill>
                <a:prstClr val="white"/>
              </a:solidFill>
              <a:effectLst/>
              <a:uLnTx/>
              <a:uFillTx/>
              <a:latin typeface="Arial"/>
              <a:ea typeface="+mn-ea"/>
              <a:cs typeface="+mn-cs"/>
            </a:endParaRPr>
          </a:p>
        </p:txBody>
      </p:sp>
      <p:sp>
        <p:nvSpPr>
          <p:cNvPr id="6" name="Rectangle 5">
            <a:extLst>
              <a:ext uri="{FF2B5EF4-FFF2-40B4-BE49-F238E27FC236}">
                <a16:creationId xmlns:a16="http://schemas.microsoft.com/office/drawing/2014/main" id="{71CDF65D-458D-1644-8801-E299916D9E42}"/>
              </a:ext>
            </a:extLst>
          </p:cNvPr>
          <p:cNvSpPr/>
          <p:nvPr/>
        </p:nvSpPr>
        <p:spPr>
          <a:xfrm>
            <a:off x="457200" y="2836478"/>
            <a:ext cx="1643063" cy="244744"/>
          </a:xfrm>
          <a:prstGeom prst="rect">
            <a:avLst/>
          </a:prstGeom>
        </p:spPr>
        <p:txBody>
          <a:bodyPr wrap="square" lIns="0" tIns="0" rIns="0" bIns="0" anchor="ctr">
            <a:noAutofit/>
          </a:bodyPr>
          <a:lstStyle/>
          <a:p>
            <a:pPr marL="0" marR="0" lvl="0" indent="0" algn="l" defTabSz="914377" rtl="0" eaLnBrk="1" fontAlgn="base" latinLnBrk="0" hangingPunct="1">
              <a:lnSpc>
                <a:spcPct val="90000"/>
              </a:lnSpc>
              <a:spcBef>
                <a:spcPts val="0"/>
              </a:spcBef>
              <a:spcAft>
                <a:spcPts val="1200"/>
              </a:spcAft>
              <a:buClr>
                <a:srgbClr val="FA4242"/>
              </a:buClr>
              <a:buSzTx/>
              <a:buFontTx/>
              <a:buNone/>
              <a:tabLst/>
              <a:defRPr/>
            </a:pPr>
            <a:r>
              <a:rPr kumimoji="0" lang="en-US" sz="1800" b="1" i="0" u="none" strike="noStrike" kern="1200" cap="none" spc="-30" normalizeH="0" baseline="0" noProof="0">
                <a:ln>
                  <a:noFill/>
                </a:ln>
                <a:solidFill>
                  <a:srgbClr val="FB4C4C"/>
                </a:solidFill>
                <a:effectLst/>
                <a:uLnTx/>
                <a:uFillTx/>
                <a:latin typeface="Arial" panose="020B0604020202020204"/>
                <a:ea typeface="+mn-ea"/>
                <a:cs typeface="+mn-cs"/>
              </a:rPr>
              <a:t>Structure</a:t>
            </a:r>
          </a:p>
        </p:txBody>
      </p:sp>
      <p:sp>
        <p:nvSpPr>
          <p:cNvPr id="8" name="Rectangle 7">
            <a:extLst>
              <a:ext uri="{FF2B5EF4-FFF2-40B4-BE49-F238E27FC236}">
                <a16:creationId xmlns:a16="http://schemas.microsoft.com/office/drawing/2014/main" id="{61D221AC-3046-284A-BABD-3AB8E0430FFE}"/>
              </a:ext>
            </a:extLst>
          </p:cNvPr>
          <p:cNvSpPr/>
          <p:nvPr/>
        </p:nvSpPr>
        <p:spPr>
          <a:xfrm>
            <a:off x="2458278" y="2865841"/>
            <a:ext cx="3404639" cy="244744"/>
          </a:xfrm>
          <a:prstGeom prst="rect">
            <a:avLst/>
          </a:prstGeom>
        </p:spPr>
        <p:txBody>
          <a:bodyPr wrap="square" lIns="0" tIns="0" rIns="0" bIns="0">
            <a:noAutofit/>
          </a:bodyPr>
          <a:lstStyle/>
          <a:p>
            <a:pPr marL="0" marR="0" lvl="0" indent="0" algn="l" defTabSz="914377" rtl="0" eaLnBrk="1" fontAlgn="base" latinLnBrk="0" hangingPunct="1">
              <a:lnSpc>
                <a:spcPct val="90000"/>
              </a:lnSpc>
              <a:spcBef>
                <a:spcPts val="0"/>
              </a:spcBef>
              <a:spcAft>
                <a:spcPts val="1200"/>
              </a:spcAft>
              <a:buClr>
                <a:srgbClr val="FA4242"/>
              </a:buClr>
              <a:buSzTx/>
              <a:buFontTx/>
              <a:buNone/>
              <a:tabLst/>
              <a:defRPr/>
            </a:pPr>
            <a:r>
              <a:rPr kumimoji="0" lang="fr-FR" sz="1500" b="0" i="0" u="none" strike="noStrike" kern="1200" cap="none" spc="-30" normalizeH="0" baseline="0" noProof="0">
                <a:ln>
                  <a:noFill/>
                </a:ln>
                <a:solidFill>
                  <a:srgbClr val="000000">
                    <a:lumMod val="85000"/>
                    <a:lumOff val="15000"/>
                  </a:srgbClr>
                </a:solidFill>
                <a:effectLst/>
                <a:uLnTx/>
                <a:uFillTx/>
                <a:latin typeface="Arial" panose="020B0604020202020204"/>
                <a:ea typeface="+mn-ea"/>
                <a:cs typeface="+mn-cs"/>
              </a:rPr>
              <a:t>Basé sur la séquence du GIP native</a:t>
            </a:r>
            <a:r>
              <a:rPr kumimoji="0" lang="en-US" sz="1500" b="0" i="0" u="none" strike="noStrike" kern="1200" cap="none" spc="-30" normalizeH="0" baseline="30000" noProof="0">
                <a:ln>
                  <a:noFill/>
                </a:ln>
                <a:solidFill>
                  <a:srgbClr val="000000">
                    <a:lumMod val="85000"/>
                    <a:lumOff val="15000"/>
                  </a:srgbClr>
                </a:solidFill>
                <a:effectLst/>
                <a:uLnTx/>
                <a:uFillTx/>
                <a:latin typeface="Arial" panose="020B0604020202020204"/>
                <a:ea typeface="+mn-ea"/>
                <a:cs typeface="+mn-cs"/>
              </a:rPr>
              <a:t>1,2</a:t>
            </a:r>
          </a:p>
        </p:txBody>
      </p:sp>
      <p:sp>
        <p:nvSpPr>
          <p:cNvPr id="9" name="Rectangle 8">
            <a:extLst>
              <a:ext uri="{FF2B5EF4-FFF2-40B4-BE49-F238E27FC236}">
                <a16:creationId xmlns:a16="http://schemas.microsoft.com/office/drawing/2014/main" id="{3A4709CD-1668-BF49-9995-C7E825A871DC}"/>
              </a:ext>
            </a:extLst>
          </p:cNvPr>
          <p:cNvSpPr/>
          <p:nvPr/>
        </p:nvSpPr>
        <p:spPr>
          <a:xfrm>
            <a:off x="457200" y="3605725"/>
            <a:ext cx="1788059" cy="517942"/>
          </a:xfrm>
          <a:prstGeom prst="rect">
            <a:avLst/>
          </a:prstGeom>
        </p:spPr>
        <p:txBody>
          <a:bodyPr wrap="square" lIns="0" tIns="0" rIns="0" bIns="0" anchor="ctr">
            <a:noAutofit/>
          </a:bodyPr>
          <a:lstStyle/>
          <a:p>
            <a:pPr marL="0" marR="0" lvl="0" indent="0" algn="l" defTabSz="914377" rtl="0" eaLnBrk="1" fontAlgn="base" latinLnBrk="0" hangingPunct="1">
              <a:lnSpc>
                <a:spcPct val="90000"/>
              </a:lnSpc>
              <a:spcBef>
                <a:spcPts val="0"/>
              </a:spcBef>
              <a:spcAft>
                <a:spcPts val="1200"/>
              </a:spcAft>
              <a:buClr>
                <a:srgbClr val="FA4242"/>
              </a:buClr>
              <a:buSzTx/>
              <a:buFontTx/>
              <a:buNone/>
              <a:tabLst/>
              <a:defRPr/>
            </a:pPr>
            <a:r>
              <a:rPr kumimoji="0" lang="en-US" sz="1800" b="1" i="0" u="none" strike="noStrike" kern="1200" cap="none" spc="-30" normalizeH="0" baseline="0" noProof="0" err="1">
                <a:ln>
                  <a:noFill/>
                </a:ln>
                <a:solidFill>
                  <a:srgbClr val="FB4C4C"/>
                </a:solidFill>
                <a:effectLst/>
                <a:uLnTx/>
                <a:uFillTx/>
                <a:latin typeface="Arial" charset="0"/>
                <a:ea typeface="+mn-ea"/>
                <a:cs typeface="+mn-cs"/>
              </a:rPr>
              <a:t>Activité</a:t>
            </a:r>
            <a:r>
              <a:rPr kumimoji="0" lang="en-US" sz="1800" b="1" i="0" u="none" strike="noStrike" kern="1200" cap="none" spc="-30" normalizeH="0" baseline="0" noProof="0">
                <a:ln>
                  <a:noFill/>
                </a:ln>
                <a:solidFill>
                  <a:srgbClr val="FB4C4C"/>
                </a:solidFill>
                <a:effectLst/>
                <a:uLnTx/>
                <a:uFillTx/>
                <a:latin typeface="Arial" charset="0"/>
                <a:ea typeface="+mn-ea"/>
                <a:cs typeface="+mn-cs"/>
              </a:rPr>
              <a:t> des </a:t>
            </a:r>
            <a:r>
              <a:rPr kumimoji="0" lang="en-US" sz="1800" b="1" i="0" u="none" strike="noStrike" kern="1200" cap="none" spc="-30" normalizeH="0" baseline="0" noProof="0" err="1">
                <a:ln>
                  <a:noFill/>
                </a:ln>
                <a:solidFill>
                  <a:srgbClr val="FB4C4C"/>
                </a:solidFill>
                <a:effectLst/>
                <a:uLnTx/>
                <a:uFillTx/>
                <a:latin typeface="Arial" charset="0"/>
                <a:ea typeface="+mn-ea"/>
                <a:cs typeface="+mn-cs"/>
              </a:rPr>
              <a:t>récepteurs</a:t>
            </a:r>
            <a:endParaRPr kumimoji="0" lang="en-US" sz="1800" b="0" i="0" u="none" strike="noStrike" kern="1200" cap="none" spc="-30" normalizeH="0" baseline="30000" noProof="0">
              <a:ln>
                <a:noFill/>
              </a:ln>
              <a:solidFill>
                <a:srgbClr val="FB4C4C"/>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99D3E684-F7C6-2B42-BC54-1E5B022B8825}"/>
              </a:ext>
            </a:extLst>
          </p:cNvPr>
          <p:cNvSpPr/>
          <p:nvPr/>
        </p:nvSpPr>
        <p:spPr>
          <a:xfrm>
            <a:off x="2458278" y="3366251"/>
            <a:ext cx="3404639" cy="996889"/>
          </a:xfrm>
          <a:prstGeom prst="rect">
            <a:avLst/>
          </a:prstGeom>
        </p:spPr>
        <p:txBody>
          <a:bodyPr wrap="square" lIns="0" tIns="0" rIns="0" bIns="0">
            <a:noAutofit/>
          </a:bodyPr>
          <a:lstStyle/>
          <a:p>
            <a:pPr marL="0" marR="0" lvl="0" indent="0" algn="l" defTabSz="914377" rtl="0" eaLnBrk="1" fontAlgn="base" latinLnBrk="0" hangingPunct="1">
              <a:lnSpc>
                <a:spcPct val="90000"/>
              </a:lnSpc>
              <a:spcBef>
                <a:spcPts val="0"/>
              </a:spcBef>
              <a:spcAft>
                <a:spcPts val="1200"/>
              </a:spcAft>
              <a:buClr>
                <a:srgbClr val="FA4242"/>
              </a:buClr>
              <a:buSzTx/>
              <a:buFontTx/>
              <a:buNone/>
              <a:tabLst/>
              <a:defRPr/>
            </a:pPr>
            <a:r>
              <a:rPr kumimoji="0" lang="fr-FR" sz="1500" b="0" i="0" u="none" strike="noStrike" kern="1200" cap="none" spc="-30" normalizeH="0" baseline="0" noProof="0" dirty="0">
                <a:ln>
                  <a:noFill/>
                </a:ln>
                <a:solidFill>
                  <a:srgbClr val="000000">
                    <a:lumMod val="85000"/>
                    <a:lumOff val="15000"/>
                  </a:srgbClr>
                </a:solidFill>
                <a:effectLst/>
                <a:uLnTx/>
                <a:uFillTx/>
                <a:latin typeface="Arial" charset="0"/>
                <a:ea typeface="+mn-ea"/>
                <a:cs typeface="+mn-cs"/>
              </a:rPr>
              <a:t>L'activité sur le récepteur GIP est similaire à celle de l'hormone GIP native, tandis que l'activité du </a:t>
            </a:r>
            <a:r>
              <a:rPr kumimoji="0" lang="fr-FR" sz="1500" b="0" i="0" u="none" strike="noStrike" kern="1200" cap="none" spc="-30" normalizeH="0" baseline="0" noProof="0" dirty="0" err="1">
                <a:ln>
                  <a:noFill/>
                </a:ln>
                <a:solidFill>
                  <a:srgbClr val="000000">
                    <a:lumMod val="85000"/>
                    <a:lumOff val="15000"/>
                  </a:srgbClr>
                </a:solidFill>
                <a:effectLst/>
                <a:uLnTx/>
                <a:uFillTx/>
                <a:latin typeface="Arial" charset="0"/>
                <a:ea typeface="+mn-ea"/>
                <a:cs typeface="+mn-cs"/>
              </a:rPr>
              <a:t>tirzepatide</a:t>
            </a:r>
            <a:r>
              <a:rPr kumimoji="0" lang="fr-FR" sz="1500" b="0" i="0" u="none" strike="noStrike" kern="1200" cap="none" spc="-30" normalizeH="0" baseline="0" noProof="0" dirty="0">
                <a:ln>
                  <a:noFill/>
                </a:ln>
                <a:solidFill>
                  <a:srgbClr val="000000">
                    <a:lumMod val="85000"/>
                    <a:lumOff val="15000"/>
                  </a:srgbClr>
                </a:solidFill>
                <a:effectLst/>
                <a:uLnTx/>
                <a:uFillTx/>
                <a:latin typeface="Arial" charset="0"/>
                <a:ea typeface="+mn-ea"/>
                <a:cs typeface="+mn-cs"/>
              </a:rPr>
              <a:t> sur le récepteur GLP-1 est inférieure à celle de l'hormone GLP-1 native</a:t>
            </a:r>
            <a:r>
              <a:rPr kumimoji="0" lang="de-DE" sz="1500" b="0" i="0" u="none" strike="noStrike" kern="1200" cap="none" spc="-30" normalizeH="0" baseline="30000" noProof="0" dirty="0">
                <a:ln>
                  <a:noFill/>
                </a:ln>
                <a:solidFill>
                  <a:srgbClr val="000000">
                    <a:lumMod val="85000"/>
                    <a:lumOff val="15000"/>
                  </a:srgbClr>
                </a:solidFill>
                <a:effectLst/>
                <a:uLnTx/>
                <a:uFillTx/>
                <a:latin typeface="Arial" charset="0"/>
                <a:ea typeface="+mn-ea"/>
                <a:cs typeface="+mn-cs"/>
              </a:rPr>
              <a:t>2,3</a:t>
            </a:r>
          </a:p>
        </p:txBody>
      </p:sp>
      <p:sp>
        <p:nvSpPr>
          <p:cNvPr id="11" name="Rectangle 10">
            <a:extLst>
              <a:ext uri="{FF2B5EF4-FFF2-40B4-BE49-F238E27FC236}">
                <a16:creationId xmlns:a16="http://schemas.microsoft.com/office/drawing/2014/main" id="{CBEF0C09-6584-DA48-B91F-C7651AD15260}"/>
              </a:ext>
            </a:extLst>
          </p:cNvPr>
          <p:cNvSpPr/>
          <p:nvPr/>
        </p:nvSpPr>
        <p:spPr>
          <a:xfrm>
            <a:off x="457200" y="4695027"/>
            <a:ext cx="1643063" cy="529359"/>
          </a:xfrm>
          <a:prstGeom prst="rect">
            <a:avLst/>
          </a:prstGeom>
        </p:spPr>
        <p:txBody>
          <a:bodyPr wrap="square" lIns="0" tIns="0" rIns="0" bIns="0" anchor="ctr">
            <a:noAutofit/>
          </a:bodyPr>
          <a:lstStyle/>
          <a:p>
            <a:pPr marL="0" marR="0" lvl="0" indent="0" algn="l" defTabSz="914377" rtl="0" eaLnBrk="1" fontAlgn="base" latinLnBrk="0" hangingPunct="1">
              <a:lnSpc>
                <a:spcPct val="90000"/>
              </a:lnSpc>
              <a:spcBef>
                <a:spcPts val="0"/>
              </a:spcBef>
              <a:spcAft>
                <a:spcPts val="1200"/>
              </a:spcAft>
              <a:buClr>
                <a:srgbClr val="FA4242"/>
              </a:buClr>
              <a:buSzTx/>
              <a:buFontTx/>
              <a:buNone/>
              <a:tabLst/>
              <a:defRPr/>
            </a:pPr>
            <a:r>
              <a:rPr kumimoji="0" lang="en-US" sz="1800" b="1" i="0" u="none" strike="noStrike" kern="1200" cap="none" spc="-30" normalizeH="0" baseline="0" noProof="0">
                <a:ln>
                  <a:noFill/>
                </a:ln>
                <a:solidFill>
                  <a:srgbClr val="FB4C4C"/>
                </a:solidFill>
                <a:effectLst/>
                <a:uLnTx/>
                <a:uFillTx/>
                <a:latin typeface="Arial" charset="0"/>
                <a:ea typeface="+mn-ea"/>
                <a:cs typeface="+mn-cs"/>
              </a:rPr>
              <a:t>Demi-vie </a:t>
            </a:r>
            <a:r>
              <a:rPr kumimoji="0" lang="en-US" sz="1800" b="1" i="0" u="none" strike="noStrike" kern="1200" cap="none" spc="-30" normalizeH="0" baseline="0" noProof="0" err="1">
                <a:ln>
                  <a:noFill/>
                </a:ln>
                <a:solidFill>
                  <a:srgbClr val="FB4C4C"/>
                </a:solidFill>
                <a:effectLst/>
                <a:uLnTx/>
                <a:uFillTx/>
                <a:latin typeface="Arial" charset="0"/>
                <a:ea typeface="+mn-ea"/>
                <a:cs typeface="+mn-cs"/>
              </a:rPr>
              <a:t>moyenne</a:t>
            </a:r>
            <a:endParaRPr kumimoji="0" lang="en-US" sz="1800" b="1" i="0" u="none" strike="noStrike" kern="1200" cap="none" spc="-30" normalizeH="0" baseline="0" noProof="0">
              <a:ln>
                <a:noFill/>
              </a:ln>
              <a:solidFill>
                <a:srgbClr val="FB4C4C"/>
              </a:solidFill>
              <a:effectLst/>
              <a:uLnTx/>
              <a:uFillTx/>
              <a:latin typeface="Arial" charset="0"/>
              <a:ea typeface="+mn-ea"/>
              <a:cs typeface="+mn-cs"/>
            </a:endParaRPr>
          </a:p>
        </p:txBody>
      </p:sp>
      <p:sp>
        <p:nvSpPr>
          <p:cNvPr id="12" name="Rectangle 11">
            <a:extLst>
              <a:ext uri="{FF2B5EF4-FFF2-40B4-BE49-F238E27FC236}">
                <a16:creationId xmlns:a16="http://schemas.microsoft.com/office/drawing/2014/main" id="{7D20E3E8-C93D-F848-B11D-845F23BBCC02}"/>
              </a:ext>
            </a:extLst>
          </p:cNvPr>
          <p:cNvSpPr/>
          <p:nvPr/>
        </p:nvSpPr>
        <p:spPr>
          <a:xfrm>
            <a:off x="2458279" y="4753395"/>
            <a:ext cx="3404638" cy="529359"/>
          </a:xfrm>
          <a:prstGeom prst="rect">
            <a:avLst/>
          </a:prstGeom>
        </p:spPr>
        <p:txBody>
          <a:bodyPr wrap="square" lIns="0" tIns="0" rIns="0" bIns="0">
            <a:noAutofit/>
          </a:bodyPr>
          <a:lstStyle/>
          <a:p>
            <a:pPr marL="0" marR="0" lvl="0" indent="0" algn="l" defTabSz="914377" rtl="0" eaLnBrk="1" fontAlgn="base" latinLnBrk="0" hangingPunct="1">
              <a:lnSpc>
                <a:spcPct val="90000"/>
              </a:lnSpc>
              <a:spcBef>
                <a:spcPts val="0"/>
              </a:spcBef>
              <a:spcAft>
                <a:spcPts val="1200"/>
              </a:spcAft>
              <a:buClr>
                <a:srgbClr val="FA4242"/>
              </a:buClr>
              <a:buSzTx/>
              <a:buFontTx/>
              <a:buNone/>
              <a:tabLst/>
              <a:defRPr/>
            </a:pPr>
            <a:r>
              <a:rPr kumimoji="0" lang="fr-FR" sz="1500" b="0" i="0" u="none" strike="noStrike" kern="1200" cap="none" spc="-30" normalizeH="0" baseline="0" noProof="0" dirty="0">
                <a:ln>
                  <a:noFill/>
                </a:ln>
                <a:solidFill>
                  <a:srgbClr val="000000">
                    <a:lumMod val="85000"/>
                    <a:lumOff val="15000"/>
                  </a:srgbClr>
                </a:solidFill>
                <a:effectLst/>
                <a:uLnTx/>
                <a:uFillTx/>
                <a:latin typeface="Arial" charset="0"/>
                <a:ea typeface="+mn-ea"/>
                <a:cs typeface="+mn-cs"/>
              </a:rPr>
              <a:t>Environ 5 jours, permet une administration une fois par semaine</a:t>
            </a:r>
            <a:r>
              <a:rPr lang="de-DE" sz="1500" spc="-30" baseline="30000" dirty="0">
                <a:solidFill>
                  <a:srgbClr val="000000">
                    <a:lumMod val="85000"/>
                    <a:lumOff val="15000"/>
                  </a:srgbClr>
                </a:solidFill>
                <a:latin typeface="Arial" charset="0"/>
              </a:rPr>
              <a:t>1</a:t>
            </a:r>
            <a:endParaRPr kumimoji="0" lang="de-DE" sz="1500" b="0" i="0" u="none" strike="noStrike" kern="1200" cap="none" spc="-30" normalizeH="0" baseline="30000" noProof="0" dirty="0">
              <a:ln>
                <a:noFill/>
              </a:ln>
              <a:solidFill>
                <a:srgbClr val="000000">
                  <a:lumMod val="85000"/>
                  <a:lumOff val="15000"/>
                </a:srgbClr>
              </a:solidFill>
              <a:effectLst/>
              <a:uLnTx/>
              <a:uFillTx/>
              <a:latin typeface="Arial" charset="0"/>
              <a:ea typeface="+mn-ea"/>
              <a:cs typeface="+mn-cs"/>
            </a:endParaRPr>
          </a:p>
        </p:txBody>
      </p:sp>
      <p:cxnSp>
        <p:nvCxnSpPr>
          <p:cNvPr id="19" name="Straight Connector 18">
            <a:extLst>
              <a:ext uri="{FF2B5EF4-FFF2-40B4-BE49-F238E27FC236}">
                <a16:creationId xmlns:a16="http://schemas.microsoft.com/office/drawing/2014/main" id="{9C76502B-C947-894C-AE26-718DD403ABE5}"/>
              </a:ext>
            </a:extLst>
          </p:cNvPr>
          <p:cNvCxnSpPr>
            <a:cxnSpLocks/>
          </p:cNvCxnSpPr>
          <p:nvPr/>
        </p:nvCxnSpPr>
        <p:spPr>
          <a:xfrm>
            <a:off x="457199" y="3233501"/>
            <a:ext cx="5405716" cy="0"/>
          </a:xfrm>
          <a:prstGeom prst="line">
            <a:avLst/>
          </a:prstGeom>
          <a:ln w="444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8563CFB-2917-404F-A6A7-37598EC213AB}"/>
              </a:ext>
            </a:extLst>
          </p:cNvPr>
          <p:cNvCxnSpPr>
            <a:cxnSpLocks/>
          </p:cNvCxnSpPr>
          <p:nvPr/>
        </p:nvCxnSpPr>
        <p:spPr>
          <a:xfrm>
            <a:off x="457199" y="4441870"/>
            <a:ext cx="5405716" cy="0"/>
          </a:xfrm>
          <a:prstGeom prst="line">
            <a:avLst/>
          </a:prstGeom>
          <a:ln w="444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7" name="Picture 16" descr="A picture containing decorated, several&#10;&#10;Description automatically generated">
            <a:extLst>
              <a:ext uri="{FF2B5EF4-FFF2-40B4-BE49-F238E27FC236}">
                <a16:creationId xmlns:a16="http://schemas.microsoft.com/office/drawing/2014/main" id="{63E30DBE-2AFE-70C4-A038-40EB016A4D7F}"/>
              </a:ext>
            </a:extLst>
          </p:cNvPr>
          <p:cNvPicPr>
            <a:picLocks noChangeAspect="1"/>
          </p:cNvPicPr>
          <p:nvPr/>
        </p:nvPicPr>
        <p:blipFill>
          <a:blip r:embed="rId3"/>
          <a:stretch>
            <a:fillRect/>
          </a:stretch>
        </p:blipFill>
        <p:spPr>
          <a:xfrm>
            <a:off x="6557720" y="2590181"/>
            <a:ext cx="5043730" cy="2837098"/>
          </a:xfrm>
          <a:prstGeom prst="rect">
            <a:avLst/>
          </a:prstGeom>
          <a:ln>
            <a:noFill/>
          </a:ln>
          <a:effectLst>
            <a:outerShdw blurRad="292100" dist="139700" dir="2700000" algn="tl" rotWithShape="0">
              <a:srgbClr val="333333">
                <a:alpha val="65000"/>
              </a:srgbClr>
            </a:outerShdw>
          </a:effectLst>
        </p:spPr>
      </p:pic>
      <p:sp>
        <p:nvSpPr>
          <p:cNvPr id="18" name="Title 1">
            <a:extLst>
              <a:ext uri="{FF2B5EF4-FFF2-40B4-BE49-F238E27FC236}">
                <a16:creationId xmlns:a16="http://schemas.microsoft.com/office/drawing/2014/main" id="{23DBDAD6-0D10-9DFE-8702-8C83A97F3745}"/>
              </a:ext>
            </a:extLst>
          </p:cNvPr>
          <p:cNvSpPr txBox="1">
            <a:spLocks/>
          </p:cNvSpPr>
          <p:nvPr/>
        </p:nvSpPr>
        <p:spPr>
          <a:xfrm>
            <a:off x="348033" y="279216"/>
            <a:ext cx="11342889" cy="990597"/>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800"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sz="2400" b="1" dirty="0" err="1">
                <a:solidFill>
                  <a:schemeClr val="tx1"/>
                </a:solidFill>
                <a:latin typeface="Arial" panose="020B0604020202020204"/>
              </a:rPr>
              <a:t>Tirzepatide</a:t>
            </a:r>
            <a:r>
              <a:rPr kumimoji="0" lang="en-GB" sz="2400" b="1" i="0" u="none" strike="noStrike" kern="1200" cap="none" spc="0" normalizeH="0" baseline="0" noProof="0" dirty="0">
                <a:ln>
                  <a:noFill/>
                </a:ln>
                <a:solidFill>
                  <a:schemeClr val="tx1"/>
                </a:solidFill>
                <a:effectLst/>
                <a:uLnTx/>
                <a:uFillTx/>
                <a:latin typeface="Arial" panose="020B0604020202020204"/>
                <a:ea typeface="+mj-ea"/>
                <a:cs typeface="+mj-cs"/>
              </a:rPr>
              <a:t>: </a:t>
            </a:r>
            <a:r>
              <a:rPr kumimoji="0" lang="fr-FR" sz="2400" b="1" i="0" u="none" strike="noStrike" kern="1200" cap="none" spc="0" normalizeH="0" baseline="0" noProof="0" dirty="0">
                <a:ln>
                  <a:noFill/>
                </a:ln>
                <a:solidFill>
                  <a:schemeClr val="tx1"/>
                </a:solidFill>
                <a:effectLst/>
                <a:uLnTx/>
                <a:uFillTx/>
                <a:latin typeface="Arial" panose="020B0604020202020204"/>
                <a:ea typeface="+mj-ea"/>
                <a:cs typeface="+mj-cs"/>
              </a:rPr>
              <a:t>premier et unique agoniste des récepteurs GIP/GLP-1</a:t>
            </a:r>
            <a:r>
              <a:rPr kumimoji="0" lang="en-GB" sz="2400" b="1" i="0" u="none" strike="noStrike" kern="1200" cap="none" spc="0" normalizeH="0" baseline="30000" noProof="0" dirty="0">
                <a:ln>
                  <a:noFill/>
                </a:ln>
                <a:solidFill>
                  <a:schemeClr val="tx1"/>
                </a:solidFill>
                <a:effectLst/>
                <a:uLnTx/>
                <a:uFillTx/>
                <a:latin typeface="Arial" panose="020B0604020202020204"/>
                <a:ea typeface="+mj-ea"/>
                <a:cs typeface="+mj-cs"/>
              </a:rPr>
              <a:t>1</a:t>
            </a:r>
            <a:br>
              <a:rPr kumimoji="0" lang="en-GB" sz="3200" b="1" i="0" u="none" strike="noStrike" kern="1200" cap="none" spc="0" normalizeH="0" baseline="0" noProof="0" dirty="0">
                <a:ln>
                  <a:noFill/>
                </a:ln>
                <a:solidFill>
                  <a:schemeClr val="tx1"/>
                </a:solidFill>
                <a:effectLst/>
                <a:uLnTx/>
                <a:uFillTx/>
                <a:latin typeface="Arial" panose="020B0604020202020204"/>
                <a:ea typeface="+mj-ea"/>
                <a:cs typeface="+mj-cs"/>
              </a:rPr>
            </a:br>
            <a:r>
              <a:rPr kumimoji="0" lang="fr-FR" sz="1800" b="0" i="0" u="none" strike="noStrike" kern="1200" cap="none" spc="0" normalizeH="0" baseline="0" noProof="0" dirty="0">
                <a:ln>
                  <a:noFill/>
                </a:ln>
                <a:solidFill>
                  <a:schemeClr val="tx1"/>
                </a:solidFill>
                <a:effectLst/>
                <a:uLnTx/>
                <a:uFillTx/>
                <a:latin typeface="Arial" panose="020B0604020202020204"/>
                <a:ea typeface="+mj-ea"/>
                <a:cs typeface="+mj-cs"/>
              </a:rPr>
              <a:t>Une seule molécule capable d'activer les récepteurs GIP/GLP-1</a:t>
            </a:r>
            <a:r>
              <a:rPr kumimoji="0" lang="de-DE" sz="1800" b="0" i="0" u="none" strike="noStrike" kern="1200" cap="none" spc="0" normalizeH="0" baseline="30000" noProof="0" dirty="0">
                <a:ln>
                  <a:noFill/>
                </a:ln>
                <a:solidFill>
                  <a:schemeClr val="tx1"/>
                </a:solidFill>
                <a:effectLst/>
                <a:uLnTx/>
                <a:uFillTx/>
                <a:latin typeface="Arial" panose="020B0604020202020204"/>
                <a:ea typeface="+mj-ea"/>
                <a:cs typeface="+mj-cs"/>
              </a:rPr>
              <a:t>2,3</a:t>
            </a:r>
            <a:endParaRPr kumimoji="0" lang="en-GB" sz="1600" b="0" i="0" u="none" strike="noStrike" kern="1200" cap="none" spc="0" normalizeH="0" baseline="30000" noProof="0" dirty="0">
              <a:ln>
                <a:noFill/>
              </a:ln>
              <a:solidFill>
                <a:schemeClr val="tx1"/>
              </a:solidFill>
              <a:effectLst/>
              <a:uLnTx/>
              <a:uFillTx/>
              <a:latin typeface="Arial" panose="020B0604020202020204"/>
              <a:ea typeface="+mj-ea"/>
              <a:cs typeface="+mj-cs"/>
            </a:endParaRPr>
          </a:p>
        </p:txBody>
      </p:sp>
      <p:sp>
        <p:nvSpPr>
          <p:cNvPr id="25" name="ZoneTexte 22">
            <a:extLst>
              <a:ext uri="{FF2B5EF4-FFF2-40B4-BE49-F238E27FC236}">
                <a16:creationId xmlns:a16="http://schemas.microsoft.com/office/drawing/2014/main" id="{6E182F51-BF2D-28E2-BC01-D52BE65B9C70}"/>
              </a:ext>
            </a:extLst>
          </p:cNvPr>
          <p:cNvSpPr txBox="1"/>
          <p:nvPr/>
        </p:nvSpPr>
        <p:spPr>
          <a:xfrm>
            <a:off x="348033" y="6397670"/>
            <a:ext cx="10597873" cy="424732"/>
          </a:xfrm>
          <a:prstGeom prst="rect">
            <a:avLst/>
          </a:prstGeom>
          <a:noFill/>
        </p:spPr>
        <p:txBody>
          <a:bodyPr wrap="square">
            <a:spAutoFit/>
          </a:body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1. Information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professionnelle</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Tirzepatide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Mounjaro</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www.swissmedicinfo.ch.</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 Coskun T, Sloop KW,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Loghin</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C, et al.. Mol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Metab</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2018;18:3-14.</a:t>
            </a:r>
          </a:p>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3. Willard FS,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Douros</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JD, Gabe MB, et al. JCI Insight. 2020;5(17):e140532.</a:t>
            </a:r>
          </a:p>
        </p:txBody>
      </p:sp>
      <p:sp>
        <p:nvSpPr>
          <p:cNvPr id="2" name="Text Placeholder 6">
            <a:extLst>
              <a:ext uri="{FF2B5EF4-FFF2-40B4-BE49-F238E27FC236}">
                <a16:creationId xmlns:a16="http://schemas.microsoft.com/office/drawing/2014/main" id="{F205D2F1-602E-2300-62E8-21EC06CA08E9}"/>
              </a:ext>
            </a:extLst>
          </p:cNvPr>
          <p:cNvSpPr txBox="1">
            <a:spLocks/>
          </p:cNvSpPr>
          <p:nvPr/>
        </p:nvSpPr>
        <p:spPr>
          <a:xfrm>
            <a:off x="4667003" y="6512509"/>
            <a:ext cx="3087584" cy="277870"/>
          </a:xfrm>
          <a:prstGeom prst="rect">
            <a:avLst/>
          </a:prstGeom>
          <a:solidFill>
            <a:schemeClr val="bg1"/>
          </a:solidFill>
        </p:spPr>
        <p:txBody>
          <a:bodyPr vert="horz" lIns="0" tIns="0" rIns="0" bIns="0" rtlCol="0" anchor="b"/>
          <a:lstStyle>
            <a:defPPr>
              <a:defRPr lang="en-US"/>
            </a:defPPr>
            <a:lvl1pPr marL="0" algn="r" defTabSz="653110" rtl="0" eaLnBrk="1" latinLnBrk="0" hangingPunct="1">
              <a:defRPr sz="1100" b="0" i="0" kern="1200">
                <a:solidFill>
                  <a:schemeClr val="accent2"/>
                </a:solidFill>
                <a:latin typeface="DIN Pro Regular" charset="0"/>
                <a:ea typeface="+mn-ea"/>
                <a:cs typeface="DIN Pro Regular" charset="0"/>
              </a:defRPr>
            </a:lvl1pPr>
            <a:lvl2pPr marL="653110" algn="l" defTabSz="653110" rtl="0" eaLnBrk="1" latinLnBrk="0" hangingPunct="1">
              <a:defRPr sz="2600" kern="1200">
                <a:solidFill>
                  <a:schemeClr val="tx1"/>
                </a:solidFill>
                <a:latin typeface="+mn-lt"/>
                <a:ea typeface="+mn-ea"/>
                <a:cs typeface="+mn-cs"/>
              </a:defRPr>
            </a:lvl2pPr>
            <a:lvl3pPr marL="1306220" algn="l" defTabSz="653110" rtl="0" eaLnBrk="1" latinLnBrk="0" hangingPunct="1">
              <a:defRPr sz="2600" kern="1200">
                <a:solidFill>
                  <a:schemeClr val="tx1"/>
                </a:solidFill>
                <a:latin typeface="+mn-lt"/>
                <a:ea typeface="+mn-ea"/>
                <a:cs typeface="+mn-cs"/>
              </a:defRPr>
            </a:lvl3pPr>
            <a:lvl4pPr marL="1959331" algn="l" defTabSz="653110" rtl="0" eaLnBrk="1" latinLnBrk="0" hangingPunct="1">
              <a:defRPr sz="2600" kern="1200">
                <a:solidFill>
                  <a:schemeClr val="tx1"/>
                </a:solidFill>
                <a:latin typeface="+mn-lt"/>
                <a:ea typeface="+mn-ea"/>
                <a:cs typeface="+mn-cs"/>
              </a:defRPr>
            </a:lvl4pPr>
            <a:lvl5pPr marL="2612441" algn="l" defTabSz="653110" rtl="0" eaLnBrk="1" latinLnBrk="0" hangingPunct="1">
              <a:defRPr sz="2600" kern="1200">
                <a:solidFill>
                  <a:schemeClr val="tx1"/>
                </a:solidFill>
                <a:latin typeface="+mn-lt"/>
                <a:ea typeface="+mn-ea"/>
                <a:cs typeface="+mn-cs"/>
              </a:defRPr>
            </a:lvl5pPr>
            <a:lvl6pPr marL="3265551" algn="l" defTabSz="653110" rtl="0" eaLnBrk="1" latinLnBrk="0" hangingPunct="1">
              <a:defRPr sz="2600" kern="1200">
                <a:solidFill>
                  <a:schemeClr val="tx1"/>
                </a:solidFill>
                <a:latin typeface="+mn-lt"/>
                <a:ea typeface="+mn-ea"/>
                <a:cs typeface="+mn-cs"/>
              </a:defRPr>
            </a:lvl6pPr>
            <a:lvl7pPr marL="3918661" algn="l" defTabSz="653110" rtl="0" eaLnBrk="1" latinLnBrk="0" hangingPunct="1">
              <a:defRPr sz="2600" kern="1200">
                <a:solidFill>
                  <a:schemeClr val="tx1"/>
                </a:solidFill>
                <a:latin typeface="+mn-lt"/>
                <a:ea typeface="+mn-ea"/>
                <a:cs typeface="+mn-cs"/>
              </a:defRPr>
            </a:lvl7pPr>
            <a:lvl8pPr marL="4571771" algn="l" defTabSz="653110" rtl="0" eaLnBrk="1" latinLnBrk="0" hangingPunct="1">
              <a:defRPr sz="2600" kern="1200">
                <a:solidFill>
                  <a:schemeClr val="tx1"/>
                </a:solidFill>
                <a:latin typeface="+mn-lt"/>
                <a:ea typeface="+mn-ea"/>
                <a:cs typeface="+mn-cs"/>
              </a:defRPr>
            </a:lvl8pPr>
            <a:lvl9pPr marL="5224882" algn="l" defTabSz="653110" rtl="0" eaLnBrk="1" latinLnBrk="0" hangingPunct="1">
              <a:defRPr sz="2600" kern="1200">
                <a:solidFill>
                  <a:schemeClr val="tx1"/>
                </a:solidFill>
                <a:latin typeface="+mn-lt"/>
                <a:ea typeface="+mn-ea"/>
                <a:cs typeface="+mn-cs"/>
              </a:defRPr>
            </a:lvl9pPr>
          </a:lstStyle>
          <a:p>
            <a:pPr marL="0" marR="0" lvl="0" indent="0" algn="ctr" defTabSz="544237" rtl="0" eaLnBrk="1" fontAlgn="auto" latinLnBrk="0" hangingPunct="1">
              <a:lnSpc>
                <a:spcPct val="100000"/>
              </a:lnSpc>
              <a:spcBef>
                <a:spcPts val="0"/>
              </a:spcBef>
              <a:spcAft>
                <a:spcPts val="0"/>
              </a:spcAft>
              <a:buClrTx/>
              <a:buSzPct val="100000"/>
              <a:buFontTx/>
              <a:buNone/>
              <a:tabLst/>
              <a:defRPr sz="1000">
                <a:latin typeface="DIN Pro Regular"/>
                <a:ea typeface="DIN Pro Regular"/>
                <a:cs typeface="DIN Pro Regular"/>
                <a:sym typeface="DIN Pro"/>
              </a:defRPr>
            </a:pPr>
            <a:r>
              <a:rPr kumimoji="0" lang="de-DE" sz="800" b="0" i="0" u="none" strike="noStrike" kern="1200" cap="none" spc="0" normalizeH="0" baseline="0" noProof="0">
                <a:ln>
                  <a:noFill/>
                </a:ln>
                <a:solidFill>
                  <a:prstClr val="black">
                    <a:lumMod val="50000"/>
                    <a:lumOff val="50000"/>
                  </a:prstClr>
                </a:solidFill>
                <a:effectLst/>
                <a:uLnTx/>
                <a:uFillTx/>
                <a:latin typeface="Arial" panose="020B0604020202020204"/>
                <a:ea typeface="DIN Pro Regular" charset="0"/>
                <a:sym typeface="DIN Pro"/>
              </a:rPr>
              <a:t>© 2023 Eli Lilly and Company</a:t>
            </a:r>
          </a:p>
        </p:txBody>
      </p:sp>
      <p:pic>
        <p:nvPicPr>
          <p:cNvPr id="3" name="Image 2" descr="Une image contenant texte">
            <a:extLst>
              <a:ext uri="{FF2B5EF4-FFF2-40B4-BE49-F238E27FC236}">
                <a16:creationId xmlns:a16="http://schemas.microsoft.com/office/drawing/2014/main" id="{E80693BC-4EF9-917A-CDDB-79144CF1C2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9469" y="35598"/>
            <a:ext cx="1870592" cy="1143140"/>
          </a:xfrm>
          <a:prstGeom prst="rect">
            <a:avLst/>
          </a:prstGeom>
        </p:spPr>
      </p:pic>
    </p:spTree>
    <p:extLst>
      <p:ext uri="{BB962C8B-B14F-4D97-AF65-F5344CB8AC3E}">
        <p14:creationId xmlns:p14="http://schemas.microsoft.com/office/powerpoint/2010/main" val="2953876626"/>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36E9547-CBBD-4EB8-8B0A-A0FBAC30B4F1}"/>
              </a:ext>
            </a:extLst>
          </p:cNvPr>
          <p:cNvSpPr/>
          <p:nvPr/>
        </p:nvSpPr>
        <p:spPr>
          <a:xfrm>
            <a:off x="3202360" y="4230225"/>
            <a:ext cx="1511039" cy="830997"/>
          </a:xfrm>
          <a:prstGeom prst="rect">
            <a:avLst/>
          </a:prstGeom>
        </p:spPr>
        <p:txBody>
          <a:bodyPr wrap="none" lIns="0" tIns="0" rIns="0" bIns="0" anchor="ctr">
            <a:no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600" b="1" i="0" u="none" strike="noStrike" kern="1200" cap="none" spc="-60" normalizeH="0" baseline="0" noProof="0" err="1">
                <a:ln>
                  <a:noFill/>
                </a:ln>
                <a:solidFill>
                  <a:srgbClr val="666666"/>
                </a:solidFill>
                <a:effectLst/>
                <a:uLnTx/>
                <a:uFillTx/>
                <a:latin typeface="Arial" charset="0"/>
                <a:ea typeface="+mn-ea"/>
                <a:cs typeface="+mn-cs"/>
              </a:rPr>
              <a:t>Activité</a:t>
            </a:r>
            <a:r>
              <a:rPr kumimoji="0" lang="en-US" sz="1600" b="1" i="0" u="none" strike="noStrike" kern="1200" cap="none" spc="-60" normalizeH="0" baseline="0" noProof="0">
                <a:ln>
                  <a:noFill/>
                </a:ln>
                <a:solidFill>
                  <a:srgbClr val="666666"/>
                </a:solidFill>
                <a:effectLst/>
                <a:uLnTx/>
                <a:uFillTx/>
                <a:latin typeface="Arial" charset="0"/>
                <a:ea typeface="+mn-ea"/>
                <a:cs typeface="+mn-cs"/>
              </a:rPr>
              <a:t> du GIP</a:t>
            </a:r>
            <a:r>
              <a:rPr kumimoji="0" lang="en-US" sz="1600" b="1" i="0" u="none" strike="noStrike" kern="1200" cap="none" spc="-60" normalizeH="0" baseline="0" noProof="0">
                <a:ln>
                  <a:noFill/>
                </a:ln>
                <a:solidFill>
                  <a:srgbClr val="666666"/>
                </a:solidFill>
                <a:effectLst/>
                <a:uLnTx/>
                <a:uFillTx/>
                <a:latin typeface="Arial"/>
                <a:ea typeface="+mn-ea"/>
                <a:cs typeface="Arial"/>
              </a:rPr>
              <a:t>*</a:t>
            </a: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err="1">
                <a:ln>
                  <a:noFill/>
                </a:ln>
                <a:solidFill>
                  <a:srgbClr val="666666"/>
                </a:solidFill>
                <a:effectLst/>
                <a:uLnTx/>
                <a:uFillTx/>
                <a:latin typeface="Arial"/>
                <a:ea typeface="+mn-ea"/>
                <a:cs typeface="Arial"/>
              </a:rPr>
              <a:t>Sensibilité</a:t>
            </a:r>
            <a:r>
              <a:rPr kumimoji="0" lang="en-US" sz="1600" b="0" i="0" u="none" strike="noStrike" kern="1200" cap="none" spc="-60" normalizeH="0" baseline="0" noProof="0">
                <a:ln>
                  <a:noFill/>
                </a:ln>
                <a:solidFill>
                  <a:srgbClr val="666666"/>
                </a:solidFill>
                <a:effectLst/>
                <a:uLnTx/>
                <a:uFillTx/>
                <a:latin typeface="Arial"/>
                <a:ea typeface="+mn-ea"/>
                <a:cs typeface="Arial"/>
              </a:rPr>
              <a:t> à </a:t>
            </a:r>
            <a:r>
              <a:rPr kumimoji="0" lang="en-US" sz="1600" b="0" i="0" u="none" strike="noStrike" kern="1200" cap="none" spc="-60" normalizeH="0" baseline="0" noProof="0" err="1">
                <a:ln>
                  <a:noFill/>
                </a:ln>
                <a:solidFill>
                  <a:srgbClr val="666666"/>
                </a:solidFill>
                <a:effectLst/>
                <a:uLnTx/>
                <a:uFillTx/>
                <a:latin typeface="Arial"/>
                <a:ea typeface="+mn-ea"/>
                <a:cs typeface="Arial"/>
              </a:rPr>
              <a:t>l'insuline</a:t>
            </a:r>
            <a:endParaRPr kumimoji="0" lang="en-US" sz="1600" b="0" i="0" u="none" strike="noStrike" kern="1200" cap="none" spc="-60" normalizeH="0" baseline="0" noProof="0">
              <a:ln>
                <a:noFill/>
              </a:ln>
              <a:solidFill>
                <a:srgbClr val="666666"/>
              </a:solidFill>
              <a:effectLst/>
              <a:uLnTx/>
              <a:uFillTx/>
              <a:latin typeface="Arial"/>
              <a:ea typeface="+mn-ea"/>
              <a:cs typeface="Arial"/>
            </a:endParaRP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err="1">
                <a:ln>
                  <a:noFill/>
                </a:ln>
                <a:solidFill>
                  <a:srgbClr val="666666"/>
                </a:solidFill>
                <a:effectLst/>
                <a:uLnTx/>
                <a:uFillTx/>
                <a:latin typeface="Arial"/>
                <a:ea typeface="+mn-ea"/>
                <a:cs typeface="Arial"/>
              </a:rPr>
              <a:t>Capacité</a:t>
            </a:r>
            <a:r>
              <a:rPr kumimoji="0" lang="en-US" sz="1600" b="0" i="0" u="none" strike="noStrike" kern="1200" cap="none" spc="-60" normalizeH="0" baseline="0" noProof="0">
                <a:ln>
                  <a:noFill/>
                </a:ln>
                <a:solidFill>
                  <a:srgbClr val="666666"/>
                </a:solidFill>
                <a:effectLst/>
                <a:uLnTx/>
                <a:uFillTx/>
                <a:latin typeface="Arial"/>
                <a:ea typeface="+mn-ea"/>
                <a:cs typeface="Arial"/>
              </a:rPr>
              <a:t> tampon des lipides</a:t>
            </a: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err="1">
                <a:ln>
                  <a:noFill/>
                </a:ln>
                <a:solidFill>
                  <a:srgbClr val="666666"/>
                </a:solidFill>
                <a:effectLst/>
                <a:uLnTx/>
                <a:uFillTx/>
                <a:latin typeface="Arial"/>
                <a:ea typeface="+mn-ea"/>
                <a:cs typeface="Arial"/>
              </a:rPr>
              <a:t>Capacité</a:t>
            </a:r>
            <a:r>
              <a:rPr kumimoji="0" lang="en-US" sz="1600" b="0" i="0" u="none" strike="noStrike" kern="1200" cap="none" spc="-60" normalizeH="0" baseline="0" noProof="0">
                <a:ln>
                  <a:noFill/>
                </a:ln>
                <a:solidFill>
                  <a:srgbClr val="666666"/>
                </a:solidFill>
                <a:effectLst/>
                <a:uLnTx/>
                <a:uFillTx/>
                <a:latin typeface="Arial"/>
                <a:ea typeface="+mn-ea"/>
                <a:cs typeface="Arial"/>
              </a:rPr>
              <a:t> de stockage</a:t>
            </a:r>
            <a:endParaRPr kumimoji="0" lang="en-US" sz="1600" b="0" i="0" u="none" strike="noStrike" kern="1200" cap="none" spc="-60" normalizeH="0" baseline="0" noProof="0">
              <a:ln>
                <a:noFill/>
              </a:ln>
              <a:solidFill>
                <a:srgbClr val="666666"/>
              </a:solidFill>
              <a:effectLst/>
              <a:uLnTx/>
              <a:uFillTx/>
              <a:latin typeface="Arial" charset="0"/>
              <a:ea typeface="+mn-ea"/>
              <a:cs typeface="Arial"/>
            </a:endParaRPr>
          </a:p>
        </p:txBody>
      </p:sp>
      <p:sp>
        <p:nvSpPr>
          <p:cNvPr id="37" name="TextBox 36">
            <a:extLst>
              <a:ext uri="{FF2B5EF4-FFF2-40B4-BE49-F238E27FC236}">
                <a16:creationId xmlns:a16="http://schemas.microsoft.com/office/drawing/2014/main" id="{563DA61A-D27B-4F29-AEA2-3D9A040D34D6}"/>
              </a:ext>
            </a:extLst>
          </p:cNvPr>
          <p:cNvSpPr txBox="1"/>
          <p:nvPr/>
        </p:nvSpPr>
        <p:spPr>
          <a:xfrm>
            <a:off x="981819" y="3408786"/>
            <a:ext cx="1525099" cy="4001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err="1">
                <a:ln>
                  <a:noFill/>
                </a:ln>
                <a:solidFill>
                  <a:srgbClr val="002060"/>
                </a:solidFill>
                <a:effectLst/>
                <a:uLnTx/>
                <a:uFillTx/>
                <a:latin typeface="Arial" charset="0"/>
                <a:ea typeface="+mn-ea"/>
                <a:cs typeface="+mn-cs"/>
              </a:rPr>
              <a:t>Cerveau</a:t>
            </a:r>
            <a:endParaRPr kumimoji="0" lang="en-US" sz="2000" b="1" i="0" u="none" strike="noStrike" kern="1200" cap="none" spc="0" normalizeH="0" baseline="0" noProof="0">
              <a:ln>
                <a:noFill/>
              </a:ln>
              <a:solidFill>
                <a:srgbClr val="002060"/>
              </a:solidFill>
              <a:effectLst/>
              <a:uLnTx/>
              <a:uFillTx/>
              <a:latin typeface="Arial" charset="0"/>
              <a:ea typeface="+mn-ea"/>
              <a:cs typeface="+mn-cs"/>
            </a:endParaRPr>
          </a:p>
        </p:txBody>
      </p:sp>
      <p:sp>
        <p:nvSpPr>
          <p:cNvPr id="39" name="TextBox 38">
            <a:extLst>
              <a:ext uri="{FF2B5EF4-FFF2-40B4-BE49-F238E27FC236}">
                <a16:creationId xmlns:a16="http://schemas.microsoft.com/office/drawing/2014/main" id="{3022D72F-1803-4776-8B32-C543F063E1F7}"/>
              </a:ext>
            </a:extLst>
          </p:cNvPr>
          <p:cNvSpPr txBox="1"/>
          <p:nvPr/>
        </p:nvSpPr>
        <p:spPr>
          <a:xfrm>
            <a:off x="2946234" y="3257736"/>
            <a:ext cx="3308183" cy="707886"/>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err="1">
                <a:ln>
                  <a:noFill/>
                </a:ln>
                <a:solidFill>
                  <a:srgbClr val="002060"/>
                </a:solidFill>
                <a:effectLst/>
                <a:uLnTx/>
                <a:uFillTx/>
                <a:latin typeface="Arial" charset="0"/>
                <a:ea typeface="+mn-ea"/>
                <a:cs typeface="+mn-cs"/>
              </a:rPr>
              <a:t>Tissu</a:t>
            </a:r>
            <a:r>
              <a:rPr kumimoji="0" lang="en-US" sz="2000" b="1" i="0" u="none" strike="noStrike" kern="1200" cap="none" spc="0" normalizeH="0" baseline="0" noProof="0">
                <a:ln>
                  <a:noFill/>
                </a:ln>
                <a:solidFill>
                  <a:srgbClr val="002060"/>
                </a:solidFill>
                <a:effectLst/>
                <a:uLnTx/>
                <a:uFillTx/>
                <a:latin typeface="Arial" charset="0"/>
                <a:ea typeface="+mn-ea"/>
                <a:cs typeface="+mn-cs"/>
              </a:rPr>
              <a:t> </a:t>
            </a:r>
            <a:r>
              <a:rPr kumimoji="0" lang="en-US" sz="2000" b="1" i="0" u="none" strike="noStrike" kern="1200" cap="none" spc="0" normalizeH="0" baseline="0" noProof="0" err="1">
                <a:ln>
                  <a:noFill/>
                </a:ln>
                <a:solidFill>
                  <a:srgbClr val="002060"/>
                </a:solidFill>
                <a:effectLst/>
                <a:uLnTx/>
                <a:uFillTx/>
                <a:latin typeface="Arial" charset="0"/>
                <a:ea typeface="+mn-ea"/>
                <a:cs typeface="+mn-cs"/>
              </a:rPr>
              <a:t>adipeux</a:t>
            </a:r>
            <a:r>
              <a:rPr kumimoji="0" lang="en-US" sz="2000" b="1" i="0" u="none" strike="noStrike" kern="1200" cap="none" spc="0" normalizeH="0" baseline="0" noProof="0">
                <a:ln>
                  <a:noFill/>
                </a:ln>
                <a:solidFill>
                  <a:srgbClr val="002060"/>
                </a:solidFill>
                <a:effectLst/>
                <a:uLnTx/>
                <a:uFillTx/>
                <a:latin typeface="Arial" charset="0"/>
                <a:ea typeface="+mn-ea"/>
                <a:cs typeface="+mn-cs"/>
              </a:rPr>
              <a:t> </a:t>
            </a:r>
            <a:r>
              <a:rPr kumimoji="0" lang="en-US" sz="2000" b="1" i="0" u="none" strike="noStrike" kern="1200" cap="none" spc="0" normalizeH="0" baseline="0" noProof="0" err="1">
                <a:ln>
                  <a:noFill/>
                </a:ln>
                <a:solidFill>
                  <a:srgbClr val="002060"/>
                </a:solidFill>
                <a:effectLst/>
                <a:uLnTx/>
                <a:uFillTx/>
                <a:latin typeface="Arial" charset="0"/>
                <a:ea typeface="+mn-ea"/>
                <a:cs typeface="+mn-cs"/>
              </a:rPr>
              <a:t>blanc</a:t>
            </a:r>
            <a:r>
              <a:rPr kumimoji="0" lang="en-US" sz="2000" b="1" i="0" u="none" strike="noStrike" kern="1200" cap="none" spc="0" normalizeH="0" baseline="0" noProof="0">
                <a:ln>
                  <a:noFill/>
                </a:ln>
                <a:solidFill>
                  <a:srgbClr val="002060"/>
                </a:solidFill>
                <a:effectLst/>
                <a:uLnTx/>
                <a:uFillTx/>
                <a:latin typeface="Arial" charset="0"/>
                <a:ea typeface="+mn-ea"/>
                <a:cs typeface="+mn-cs"/>
              </a:rPr>
              <a:t> sous-</a:t>
            </a:r>
            <a:r>
              <a:rPr kumimoji="0" lang="en-US" sz="2000" b="1" i="0" u="none" strike="noStrike" kern="1200" cap="none" spc="0" normalizeH="0" baseline="0" noProof="0" err="1">
                <a:ln>
                  <a:noFill/>
                </a:ln>
                <a:solidFill>
                  <a:srgbClr val="002060"/>
                </a:solidFill>
                <a:effectLst/>
                <a:uLnTx/>
                <a:uFillTx/>
                <a:latin typeface="Arial" charset="0"/>
                <a:ea typeface="+mn-ea"/>
                <a:cs typeface="+mn-cs"/>
              </a:rPr>
              <a:t>cutané</a:t>
            </a:r>
            <a:endParaRPr kumimoji="0" lang="en-US" sz="2000" b="1" i="0" u="none" strike="noStrike" kern="1200" cap="none" spc="0" normalizeH="0" baseline="0" noProof="0">
              <a:ln>
                <a:noFill/>
              </a:ln>
              <a:solidFill>
                <a:srgbClr val="002060"/>
              </a:solidFill>
              <a:effectLst/>
              <a:uLnTx/>
              <a:uFillTx/>
              <a:latin typeface="Arial" charset="0"/>
              <a:ea typeface="+mn-ea"/>
              <a:cs typeface="+mn-cs"/>
            </a:endParaRPr>
          </a:p>
        </p:txBody>
      </p:sp>
      <p:sp>
        <p:nvSpPr>
          <p:cNvPr id="40" name="TextBox 39">
            <a:extLst>
              <a:ext uri="{FF2B5EF4-FFF2-40B4-BE49-F238E27FC236}">
                <a16:creationId xmlns:a16="http://schemas.microsoft.com/office/drawing/2014/main" id="{7C1021DE-C093-41A5-AEDE-7803FFB25672}"/>
              </a:ext>
            </a:extLst>
          </p:cNvPr>
          <p:cNvSpPr txBox="1"/>
          <p:nvPr/>
        </p:nvSpPr>
        <p:spPr>
          <a:xfrm>
            <a:off x="6445310" y="3403875"/>
            <a:ext cx="2391828" cy="4001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err="1">
                <a:ln>
                  <a:noFill/>
                </a:ln>
                <a:solidFill>
                  <a:srgbClr val="002060"/>
                </a:solidFill>
                <a:effectLst/>
                <a:uLnTx/>
                <a:uFillTx/>
                <a:latin typeface="Arial" charset="0"/>
                <a:ea typeface="+mn-ea"/>
                <a:cs typeface="+mn-cs"/>
              </a:rPr>
              <a:t>Pancréas</a:t>
            </a:r>
            <a:endParaRPr kumimoji="0" lang="en-US" sz="2000" b="1" i="0" u="none" strike="noStrike" kern="1200" cap="none" spc="0" normalizeH="0" baseline="0" noProof="0">
              <a:ln>
                <a:noFill/>
              </a:ln>
              <a:solidFill>
                <a:srgbClr val="002060"/>
              </a:solidFill>
              <a:effectLst/>
              <a:uLnTx/>
              <a:uFillTx/>
              <a:latin typeface="Arial" charset="0"/>
              <a:ea typeface="+mn-ea"/>
              <a:cs typeface="+mn-cs"/>
            </a:endParaRPr>
          </a:p>
        </p:txBody>
      </p:sp>
      <p:sp>
        <p:nvSpPr>
          <p:cNvPr id="41" name="TextBox 40">
            <a:extLst>
              <a:ext uri="{FF2B5EF4-FFF2-40B4-BE49-F238E27FC236}">
                <a16:creationId xmlns:a16="http://schemas.microsoft.com/office/drawing/2014/main" id="{FAD84B72-A1CC-43A1-84B8-D5385F7E789C}"/>
              </a:ext>
            </a:extLst>
          </p:cNvPr>
          <p:cNvSpPr txBox="1"/>
          <p:nvPr/>
        </p:nvSpPr>
        <p:spPr>
          <a:xfrm>
            <a:off x="9107810" y="3403875"/>
            <a:ext cx="2391828" cy="4001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err="1">
                <a:ln>
                  <a:noFill/>
                </a:ln>
                <a:solidFill>
                  <a:srgbClr val="002060"/>
                </a:solidFill>
                <a:effectLst/>
                <a:uLnTx/>
                <a:uFillTx/>
                <a:latin typeface="Arial" charset="0"/>
                <a:ea typeface="+mn-ea"/>
                <a:cs typeface="+mn-cs"/>
              </a:rPr>
              <a:t>Estomac</a:t>
            </a:r>
            <a:endParaRPr kumimoji="0" lang="en-US" sz="2000" b="1" i="0" u="none" strike="noStrike" kern="1200" cap="none" spc="0" normalizeH="0" baseline="0" noProof="0">
              <a:ln>
                <a:noFill/>
              </a:ln>
              <a:solidFill>
                <a:srgbClr val="002060"/>
              </a:solidFill>
              <a:effectLst/>
              <a:uLnTx/>
              <a:uFillTx/>
              <a:latin typeface="Arial" charset="0"/>
              <a:ea typeface="+mn-ea"/>
              <a:cs typeface="+mn-cs"/>
            </a:endParaRPr>
          </a:p>
        </p:txBody>
      </p:sp>
      <p:sp>
        <p:nvSpPr>
          <p:cNvPr id="44" name="Rectangle 43">
            <a:extLst>
              <a:ext uri="{FF2B5EF4-FFF2-40B4-BE49-F238E27FC236}">
                <a16:creationId xmlns:a16="http://schemas.microsoft.com/office/drawing/2014/main" id="{5CF84D40-36DF-4CF6-A911-32C0CD9F60A4}"/>
              </a:ext>
            </a:extLst>
          </p:cNvPr>
          <p:cNvSpPr/>
          <p:nvPr/>
        </p:nvSpPr>
        <p:spPr>
          <a:xfrm>
            <a:off x="6812810" y="4061684"/>
            <a:ext cx="2295000" cy="830997"/>
          </a:xfrm>
          <a:prstGeom prst="rect">
            <a:avLst/>
          </a:prstGeom>
        </p:spPr>
        <p:txBody>
          <a:bodyPr wrap="none" lIns="0" tIns="0" rIns="0" bIns="0" anchor="ctr">
            <a:no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600" b="1" i="0" u="none" strike="noStrike" kern="1200" cap="none" spc="-60" normalizeH="0" baseline="0" noProof="0" err="1">
                <a:ln>
                  <a:noFill/>
                </a:ln>
                <a:solidFill>
                  <a:srgbClr val="666666"/>
                </a:solidFill>
                <a:effectLst/>
                <a:uLnTx/>
                <a:uFillTx/>
                <a:latin typeface="Arial" charset="0"/>
                <a:ea typeface="+mn-ea"/>
                <a:cs typeface="+mn-cs"/>
              </a:rPr>
              <a:t>Activité</a:t>
            </a:r>
            <a:r>
              <a:rPr kumimoji="0" lang="en-US" sz="1600" b="1" i="0" u="none" strike="noStrike" kern="1200" cap="none" spc="-60" normalizeH="0" baseline="0" noProof="0">
                <a:ln>
                  <a:noFill/>
                </a:ln>
                <a:solidFill>
                  <a:srgbClr val="666666"/>
                </a:solidFill>
                <a:effectLst/>
                <a:uLnTx/>
                <a:uFillTx/>
                <a:latin typeface="Arial" charset="0"/>
                <a:ea typeface="+mn-ea"/>
                <a:cs typeface="+mn-cs"/>
              </a:rPr>
              <a:t> du GIP</a:t>
            </a:r>
            <a:r>
              <a:rPr kumimoji="0" lang="en-US" sz="1600" b="1" i="0" u="none" strike="noStrike" kern="1200" cap="none" spc="-60" normalizeH="0" baseline="0" noProof="0">
                <a:ln>
                  <a:noFill/>
                </a:ln>
                <a:solidFill>
                  <a:srgbClr val="666666"/>
                </a:solidFill>
                <a:effectLst/>
                <a:uLnTx/>
                <a:uFillTx/>
                <a:latin typeface="Arial"/>
                <a:ea typeface="+mn-ea"/>
                <a:cs typeface="Arial"/>
              </a:rPr>
              <a:t>*</a:t>
            </a: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err="1">
                <a:ln>
                  <a:noFill/>
                </a:ln>
                <a:solidFill>
                  <a:srgbClr val="666666"/>
                </a:solidFill>
                <a:effectLst/>
                <a:uLnTx/>
                <a:uFillTx/>
                <a:latin typeface="Arial"/>
                <a:ea typeface="+mn-ea"/>
                <a:cs typeface="Arial"/>
              </a:rPr>
              <a:t>Insuline</a:t>
            </a:r>
            <a:r>
              <a:rPr kumimoji="0" lang="en-US" sz="1600" b="0" i="0" u="none" strike="noStrike" kern="1200" cap="none" spc="-60" normalizeH="0" baseline="0" noProof="0">
                <a:ln>
                  <a:noFill/>
                </a:ln>
                <a:solidFill>
                  <a:srgbClr val="666666"/>
                </a:solidFill>
                <a:effectLst/>
                <a:uLnTx/>
                <a:uFillTx/>
                <a:latin typeface="Arial"/>
                <a:ea typeface="+mn-ea"/>
                <a:cs typeface="Arial"/>
              </a:rPr>
              <a:t> </a:t>
            </a:r>
            <a:endParaRPr kumimoji="0" lang="en-US" sz="1600" b="0" i="0" u="none" strike="noStrike" kern="1200" cap="none" spc="-60" normalizeH="0" baseline="0" noProof="0">
              <a:ln>
                <a:noFill/>
              </a:ln>
              <a:solidFill>
                <a:srgbClr val="666666"/>
              </a:solidFill>
              <a:effectLst/>
              <a:uLnTx/>
              <a:uFillTx/>
              <a:latin typeface="Arial" charset="0"/>
              <a:ea typeface="+mn-ea"/>
              <a:cs typeface="Arial"/>
            </a:endParaRP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a:ln>
                  <a:noFill/>
                </a:ln>
                <a:solidFill>
                  <a:srgbClr val="666666"/>
                </a:solidFill>
                <a:effectLst/>
                <a:uLnTx/>
                <a:uFillTx/>
                <a:latin typeface="Arial" charset="0"/>
                <a:ea typeface="+mn-ea"/>
                <a:cs typeface="+mn-cs"/>
              </a:rPr>
              <a:t>Glucagon</a:t>
            </a:r>
          </a:p>
        </p:txBody>
      </p:sp>
      <p:sp>
        <p:nvSpPr>
          <p:cNvPr id="52" name="Rectangle 51">
            <a:extLst>
              <a:ext uri="{FF2B5EF4-FFF2-40B4-BE49-F238E27FC236}">
                <a16:creationId xmlns:a16="http://schemas.microsoft.com/office/drawing/2014/main" id="{14D57DE0-035C-4750-8BCE-033061F68CAA}"/>
              </a:ext>
            </a:extLst>
          </p:cNvPr>
          <p:cNvSpPr/>
          <p:nvPr/>
        </p:nvSpPr>
        <p:spPr>
          <a:xfrm>
            <a:off x="722354" y="3910467"/>
            <a:ext cx="1511039" cy="830997"/>
          </a:xfrm>
          <a:prstGeom prst="rect">
            <a:avLst/>
          </a:prstGeom>
        </p:spPr>
        <p:txBody>
          <a:bodyPr wrap="none" lIns="0" tIns="0" rIns="0" bIns="0" anchor="ctr">
            <a:no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600" b="1" i="0" u="none" strike="noStrike" kern="1200" cap="none" spc="-60" normalizeH="0" baseline="0" noProof="0" err="1">
                <a:ln>
                  <a:noFill/>
                </a:ln>
                <a:solidFill>
                  <a:srgbClr val="666666"/>
                </a:solidFill>
                <a:effectLst/>
                <a:uLnTx/>
                <a:uFillTx/>
                <a:latin typeface="Arial" charset="0"/>
                <a:ea typeface="+mn-ea"/>
                <a:cs typeface="+mn-cs"/>
              </a:rPr>
              <a:t>Activité</a:t>
            </a:r>
            <a:r>
              <a:rPr kumimoji="0" lang="en-US" sz="1600" b="1" i="0" u="none" strike="noStrike" kern="1200" cap="none" spc="-60" normalizeH="0" baseline="0" noProof="0">
                <a:ln>
                  <a:noFill/>
                </a:ln>
                <a:solidFill>
                  <a:srgbClr val="666666"/>
                </a:solidFill>
                <a:effectLst/>
                <a:uLnTx/>
                <a:uFillTx/>
                <a:latin typeface="Arial" charset="0"/>
                <a:ea typeface="+mn-ea"/>
                <a:cs typeface="+mn-cs"/>
              </a:rPr>
              <a:t> du GIP*</a:t>
            </a: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a:ln>
                  <a:noFill/>
                </a:ln>
                <a:solidFill>
                  <a:srgbClr val="666666"/>
                </a:solidFill>
                <a:effectLst/>
                <a:uLnTx/>
                <a:uFillTx/>
                <a:latin typeface="Arial" charset="0"/>
                <a:ea typeface="+mn-ea"/>
                <a:cs typeface="+mn-cs"/>
              </a:rPr>
              <a:t> </a:t>
            </a:r>
            <a:r>
              <a:rPr kumimoji="0" lang="en-US" sz="1600" b="0" i="0" u="none" strike="noStrike" kern="1200" cap="none" spc="-60" normalizeH="0" baseline="0" noProof="0" err="1">
                <a:ln>
                  <a:noFill/>
                </a:ln>
                <a:solidFill>
                  <a:srgbClr val="666666"/>
                </a:solidFill>
                <a:effectLst/>
                <a:uLnTx/>
                <a:uFillTx/>
                <a:latin typeface="Arial" charset="0"/>
                <a:ea typeface="+mn-ea"/>
                <a:cs typeface="+mn-cs"/>
              </a:rPr>
              <a:t>Prise</a:t>
            </a:r>
            <a:r>
              <a:rPr kumimoji="0" lang="en-US" sz="1600" b="0" i="0" u="none" strike="noStrike" kern="1200" cap="none" spc="-60" normalizeH="0" baseline="0" noProof="0">
                <a:ln>
                  <a:noFill/>
                </a:ln>
                <a:solidFill>
                  <a:srgbClr val="666666"/>
                </a:solidFill>
                <a:effectLst/>
                <a:uLnTx/>
                <a:uFillTx/>
                <a:latin typeface="Arial" charset="0"/>
                <a:ea typeface="+mn-ea"/>
                <a:cs typeface="+mn-cs"/>
              </a:rPr>
              <a:t> de </a:t>
            </a:r>
            <a:r>
              <a:rPr kumimoji="0" lang="en-US" sz="1600" b="0" i="0" u="none" strike="noStrike" kern="1200" cap="none" spc="-60" normalizeH="0" baseline="0" noProof="0" err="1">
                <a:ln>
                  <a:noFill/>
                </a:ln>
                <a:solidFill>
                  <a:srgbClr val="666666"/>
                </a:solidFill>
                <a:effectLst/>
                <a:uLnTx/>
                <a:uFillTx/>
                <a:latin typeface="Arial" charset="0"/>
                <a:ea typeface="+mn-ea"/>
                <a:cs typeface="+mn-cs"/>
              </a:rPr>
              <a:t>nourriture</a:t>
            </a:r>
            <a:endParaRPr kumimoji="0" lang="en-US" sz="1600" b="0" i="0" u="none" strike="noStrike" kern="1200" cap="none" spc="-60" normalizeH="0" baseline="0" noProof="0">
              <a:ln>
                <a:noFill/>
              </a:ln>
              <a:solidFill>
                <a:srgbClr val="666666"/>
              </a:solidFill>
              <a:effectLst/>
              <a:uLnTx/>
              <a:uFillTx/>
              <a:latin typeface="Arial" charset="0"/>
              <a:ea typeface="+mn-ea"/>
              <a:cs typeface="+mn-cs"/>
            </a:endParaRPr>
          </a:p>
        </p:txBody>
      </p:sp>
      <p:sp>
        <p:nvSpPr>
          <p:cNvPr id="59" name="Rectangle 58">
            <a:extLst>
              <a:ext uri="{FF2B5EF4-FFF2-40B4-BE49-F238E27FC236}">
                <a16:creationId xmlns:a16="http://schemas.microsoft.com/office/drawing/2014/main" id="{672A67FD-DCED-4BBF-B145-75604E7683C4}"/>
              </a:ext>
            </a:extLst>
          </p:cNvPr>
          <p:cNvSpPr/>
          <p:nvPr/>
        </p:nvSpPr>
        <p:spPr>
          <a:xfrm>
            <a:off x="6812810" y="5257759"/>
            <a:ext cx="1511039" cy="830997"/>
          </a:xfrm>
          <a:prstGeom prst="rect">
            <a:avLst/>
          </a:prstGeom>
        </p:spPr>
        <p:txBody>
          <a:bodyPr wrap="none" lIns="0" tIns="0" rIns="0" bIns="0" anchor="ctr">
            <a:no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600" b="1" i="0" u="none" strike="noStrike" kern="1200" cap="none" spc="-60" normalizeH="0" baseline="0" noProof="0" err="1">
                <a:ln>
                  <a:noFill/>
                </a:ln>
                <a:solidFill>
                  <a:srgbClr val="666666"/>
                </a:solidFill>
                <a:effectLst/>
                <a:uLnTx/>
                <a:uFillTx/>
                <a:latin typeface="Arial" charset="0"/>
                <a:ea typeface="+mn-ea"/>
                <a:cs typeface="+mn-cs"/>
              </a:rPr>
              <a:t>Activité</a:t>
            </a:r>
            <a:r>
              <a:rPr kumimoji="0" lang="en-US" sz="1600" b="1" i="0" u="none" strike="noStrike" kern="1200" cap="none" spc="-60" normalizeH="0" baseline="0" noProof="0">
                <a:ln>
                  <a:noFill/>
                </a:ln>
                <a:solidFill>
                  <a:srgbClr val="666666"/>
                </a:solidFill>
                <a:effectLst/>
                <a:uLnTx/>
                <a:uFillTx/>
                <a:latin typeface="Arial" charset="0"/>
                <a:ea typeface="+mn-ea"/>
                <a:cs typeface="+mn-cs"/>
              </a:rPr>
              <a:t> du GLP-1</a:t>
            </a: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err="1">
                <a:ln>
                  <a:noFill/>
                </a:ln>
                <a:solidFill>
                  <a:srgbClr val="666666"/>
                </a:solidFill>
                <a:effectLst/>
                <a:uLnTx/>
                <a:uFillTx/>
                <a:latin typeface="Arial"/>
                <a:ea typeface="+mn-ea"/>
                <a:cs typeface="Arial"/>
              </a:rPr>
              <a:t>Insuline</a:t>
            </a:r>
            <a:endParaRPr kumimoji="0" lang="en-US" sz="1600" b="0" i="0" u="none" strike="noStrike" kern="1200" cap="none" spc="-60" normalizeH="0" baseline="0" noProof="0">
              <a:ln>
                <a:noFill/>
              </a:ln>
              <a:solidFill>
                <a:srgbClr val="666666"/>
              </a:solidFill>
              <a:effectLst/>
              <a:uLnTx/>
              <a:uFillTx/>
              <a:latin typeface="Arial" charset="0"/>
              <a:ea typeface="+mn-ea"/>
              <a:cs typeface="Arial"/>
            </a:endParaRP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a:ln>
                  <a:noFill/>
                </a:ln>
                <a:solidFill>
                  <a:srgbClr val="666666"/>
                </a:solidFill>
                <a:effectLst/>
                <a:uLnTx/>
                <a:uFillTx/>
                <a:latin typeface="Arial" charset="0"/>
                <a:ea typeface="+mn-ea"/>
                <a:cs typeface="+mn-cs"/>
              </a:rPr>
              <a:t>Glucagon</a:t>
            </a: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endParaRPr kumimoji="0" lang="en-US" sz="1600" b="1" i="0" u="none" strike="noStrike" kern="1200" cap="none" spc="-60" normalizeH="0" baseline="0" noProof="0">
              <a:ln>
                <a:noFill/>
              </a:ln>
              <a:solidFill>
                <a:srgbClr val="666666"/>
              </a:solidFill>
              <a:effectLst/>
              <a:uLnTx/>
              <a:uFillTx/>
              <a:latin typeface="Arial" charset="0"/>
              <a:ea typeface="+mn-ea"/>
              <a:cs typeface="+mn-cs"/>
            </a:endParaRPr>
          </a:p>
        </p:txBody>
      </p:sp>
      <p:sp>
        <p:nvSpPr>
          <p:cNvPr id="60" name="Rectangle 59">
            <a:extLst>
              <a:ext uri="{FF2B5EF4-FFF2-40B4-BE49-F238E27FC236}">
                <a16:creationId xmlns:a16="http://schemas.microsoft.com/office/drawing/2014/main" id="{B4E770C7-3BB3-457A-B302-546898F86351}"/>
              </a:ext>
            </a:extLst>
          </p:cNvPr>
          <p:cNvSpPr/>
          <p:nvPr/>
        </p:nvSpPr>
        <p:spPr>
          <a:xfrm>
            <a:off x="9398865" y="4061683"/>
            <a:ext cx="1511039" cy="830997"/>
          </a:xfrm>
          <a:prstGeom prst="rect">
            <a:avLst/>
          </a:prstGeom>
        </p:spPr>
        <p:txBody>
          <a:bodyPr wrap="none" lIns="0" tIns="0" rIns="0" bIns="0" anchor="ctr">
            <a:no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600" b="1" i="0" u="none" strike="noStrike" kern="1200" cap="none" spc="-60" normalizeH="0" baseline="0" noProof="0" err="1">
                <a:ln>
                  <a:noFill/>
                </a:ln>
                <a:solidFill>
                  <a:srgbClr val="666666"/>
                </a:solidFill>
                <a:effectLst/>
                <a:uLnTx/>
                <a:uFillTx/>
                <a:latin typeface="Arial" charset="0"/>
                <a:ea typeface="+mn-ea"/>
                <a:cs typeface="+mn-cs"/>
              </a:rPr>
              <a:t>Activité</a:t>
            </a:r>
            <a:r>
              <a:rPr kumimoji="0" lang="en-US" sz="1600" b="1" i="0" u="none" strike="noStrike" kern="1200" cap="none" spc="-60" normalizeH="0" baseline="0" noProof="0">
                <a:ln>
                  <a:noFill/>
                </a:ln>
                <a:solidFill>
                  <a:srgbClr val="666666"/>
                </a:solidFill>
                <a:effectLst/>
                <a:uLnTx/>
                <a:uFillTx/>
                <a:latin typeface="Arial" charset="0"/>
                <a:ea typeface="+mn-ea"/>
                <a:cs typeface="+mn-cs"/>
              </a:rPr>
              <a:t> du GLP-1</a:t>
            </a: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err="1">
                <a:ln>
                  <a:noFill/>
                </a:ln>
                <a:solidFill>
                  <a:srgbClr val="666666"/>
                </a:solidFill>
                <a:effectLst/>
                <a:uLnTx/>
                <a:uFillTx/>
                <a:latin typeface="Arial" charset="0"/>
                <a:ea typeface="+mn-ea"/>
                <a:cs typeface="+mn-cs"/>
              </a:rPr>
              <a:t>Vidange</a:t>
            </a:r>
            <a:r>
              <a:rPr kumimoji="0" lang="en-US" sz="1600" b="0" i="0" u="none" strike="noStrike" kern="1200" cap="none" spc="-60" normalizeH="0" baseline="0" noProof="0">
                <a:ln>
                  <a:noFill/>
                </a:ln>
                <a:solidFill>
                  <a:srgbClr val="666666"/>
                </a:solidFill>
                <a:effectLst/>
                <a:uLnTx/>
                <a:uFillTx/>
                <a:latin typeface="Arial" charset="0"/>
                <a:ea typeface="+mn-ea"/>
                <a:cs typeface="+mn-cs"/>
              </a:rPr>
              <a:t> de </a:t>
            </a:r>
            <a:r>
              <a:rPr kumimoji="0" lang="en-US" sz="1600" b="0" i="0" u="none" strike="noStrike" kern="1200" cap="none" spc="-60" normalizeH="0" baseline="0" noProof="0" err="1">
                <a:ln>
                  <a:noFill/>
                </a:ln>
                <a:solidFill>
                  <a:srgbClr val="666666"/>
                </a:solidFill>
                <a:effectLst/>
                <a:uLnTx/>
                <a:uFillTx/>
                <a:latin typeface="Arial" charset="0"/>
                <a:ea typeface="+mn-ea"/>
                <a:cs typeface="+mn-cs"/>
              </a:rPr>
              <a:t>l'estomac</a:t>
            </a:r>
            <a:endParaRPr kumimoji="0" lang="en-US" sz="1600" b="0" i="0" u="none" strike="noStrike" kern="1200" cap="none" spc="-60" normalizeH="0" baseline="0" noProof="0">
              <a:ln>
                <a:noFill/>
              </a:ln>
              <a:solidFill>
                <a:srgbClr val="666666"/>
              </a:solidFill>
              <a:effectLst/>
              <a:uLnTx/>
              <a:uFillTx/>
              <a:latin typeface="Arial" charset="0"/>
              <a:ea typeface="+mn-ea"/>
              <a:cs typeface="+mn-cs"/>
            </a:endParaRP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endParaRPr kumimoji="0" lang="en-US" sz="1600" b="1" i="0" u="none" strike="noStrike" kern="1200" cap="none" spc="-60" normalizeH="0" baseline="0" noProof="0">
              <a:ln>
                <a:noFill/>
              </a:ln>
              <a:solidFill>
                <a:srgbClr val="666666"/>
              </a:solidFill>
              <a:effectLst/>
              <a:uLnTx/>
              <a:uFillTx/>
              <a:latin typeface="Arial" charset="0"/>
              <a:ea typeface="+mn-ea"/>
              <a:cs typeface="+mn-cs"/>
            </a:endParaRPr>
          </a:p>
        </p:txBody>
      </p:sp>
      <p:pic>
        <p:nvPicPr>
          <p:cNvPr id="4" name="Picture 3" descr="A picture containing diagram&#10;&#10;Description automatically generated">
            <a:extLst>
              <a:ext uri="{FF2B5EF4-FFF2-40B4-BE49-F238E27FC236}">
                <a16:creationId xmlns:a16="http://schemas.microsoft.com/office/drawing/2014/main" id="{A19A2CD0-C1EC-3662-7AF3-C9A94778EDEE}"/>
              </a:ext>
            </a:extLst>
          </p:cNvPr>
          <p:cNvPicPr>
            <a:picLocks noChangeAspect="1"/>
          </p:cNvPicPr>
          <p:nvPr/>
        </p:nvPicPr>
        <p:blipFill>
          <a:blip r:embed="rId3"/>
          <a:stretch>
            <a:fillRect/>
          </a:stretch>
        </p:blipFill>
        <p:spPr>
          <a:xfrm>
            <a:off x="3575121" y="1786110"/>
            <a:ext cx="2029673" cy="1396428"/>
          </a:xfrm>
          <a:prstGeom prst="rect">
            <a:avLst/>
          </a:prstGeom>
        </p:spPr>
      </p:pic>
      <p:pic>
        <p:nvPicPr>
          <p:cNvPr id="6" name="Picture 5" descr="Diagram&#10;&#10;Description automatically generated">
            <a:extLst>
              <a:ext uri="{FF2B5EF4-FFF2-40B4-BE49-F238E27FC236}">
                <a16:creationId xmlns:a16="http://schemas.microsoft.com/office/drawing/2014/main" id="{622AB61C-E7F2-FA44-9A6B-ACC448ACE3E0}"/>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28013" t="6312" r="52087" b="77906"/>
          <a:stretch/>
        </p:blipFill>
        <p:spPr>
          <a:xfrm>
            <a:off x="579300" y="1526795"/>
            <a:ext cx="2366934" cy="1877079"/>
          </a:xfrm>
          <a:prstGeom prst="rect">
            <a:avLst/>
          </a:prstGeom>
        </p:spPr>
      </p:pic>
      <p:pic>
        <p:nvPicPr>
          <p:cNvPr id="38" name="Picture 37" descr="Diagram&#10;&#10;Description automatically generated">
            <a:extLst>
              <a:ext uri="{FF2B5EF4-FFF2-40B4-BE49-F238E27FC236}">
                <a16:creationId xmlns:a16="http://schemas.microsoft.com/office/drawing/2014/main" id="{AE87599D-B6A5-E7A9-2202-384E6D57C40A}"/>
              </a:ext>
            </a:extLst>
          </p:cNvPr>
          <p:cNvPicPr>
            <a:picLocks noChangeAspect="1"/>
          </p:cNvPicPr>
          <p:nvPr/>
        </p:nvPicPr>
        <p:blipFill rotWithShape="1">
          <a:blip r:embed="rId6"/>
          <a:srcRect l="28573" t="28618" r="51527" b="54718"/>
          <a:stretch/>
        </p:blipFill>
        <p:spPr>
          <a:xfrm>
            <a:off x="6773908" y="1623234"/>
            <a:ext cx="2029673" cy="1699600"/>
          </a:xfrm>
          <a:prstGeom prst="rect">
            <a:avLst/>
          </a:prstGeom>
        </p:spPr>
      </p:pic>
      <p:pic>
        <p:nvPicPr>
          <p:cNvPr id="54" name="Picture 53" descr="Diagram&#10;&#10;Description automatically generated">
            <a:extLst>
              <a:ext uri="{FF2B5EF4-FFF2-40B4-BE49-F238E27FC236}">
                <a16:creationId xmlns:a16="http://schemas.microsoft.com/office/drawing/2014/main" id="{50F34ACB-DACF-D3AA-31F0-06D4A26ADFB4}"/>
              </a:ext>
            </a:extLst>
          </p:cNvPr>
          <p:cNvPicPr>
            <a:picLocks noChangeAspect="1"/>
          </p:cNvPicPr>
          <p:nvPr/>
        </p:nvPicPr>
        <p:blipFill rotWithShape="1">
          <a:blip r:embed="rId6"/>
          <a:srcRect l="54043" t="50404" r="26057" b="32932"/>
          <a:stretch/>
        </p:blipFill>
        <p:spPr>
          <a:xfrm>
            <a:off x="9469965" y="1623234"/>
            <a:ext cx="2029673" cy="1699600"/>
          </a:xfrm>
          <a:prstGeom prst="rect">
            <a:avLst/>
          </a:prstGeom>
        </p:spPr>
      </p:pic>
      <p:sp>
        <p:nvSpPr>
          <p:cNvPr id="25" name="TextBox 24">
            <a:extLst>
              <a:ext uri="{FF2B5EF4-FFF2-40B4-BE49-F238E27FC236}">
                <a16:creationId xmlns:a16="http://schemas.microsoft.com/office/drawing/2014/main" id="{EF29C828-52D6-12DE-7202-0B148CD9425D}"/>
              </a:ext>
            </a:extLst>
          </p:cNvPr>
          <p:cNvSpPr txBox="1"/>
          <p:nvPr/>
        </p:nvSpPr>
        <p:spPr>
          <a:xfrm>
            <a:off x="398405" y="6054024"/>
            <a:ext cx="6094674"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0" normalizeH="0" baseline="0" noProof="0">
                <a:ln>
                  <a:noFill/>
                </a:ln>
                <a:solidFill>
                  <a:srgbClr val="FFFFFF">
                    <a:lumMod val="50000"/>
                  </a:srgbClr>
                </a:solidFill>
                <a:effectLst/>
                <a:uLnTx/>
                <a:uFillTx/>
                <a:latin typeface="Arial" charset="0"/>
                <a:ea typeface="+mn-ea"/>
                <a:cs typeface="+mn-cs"/>
              </a:rPr>
              <a:t>*Démonstration dans la recherche préclinique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0" normalizeH="0" baseline="0" noProof="0">
                <a:ln>
                  <a:noFill/>
                </a:ln>
                <a:solidFill>
                  <a:srgbClr val="FFFFFF">
                    <a:lumMod val="50000"/>
                  </a:srgbClr>
                </a:solidFill>
                <a:effectLst/>
                <a:uLnTx/>
                <a:uFillTx/>
                <a:latin typeface="Arial" charset="0"/>
                <a:ea typeface="+mn-ea"/>
                <a:cs typeface="+mn-cs"/>
              </a:rPr>
              <a:t>GIP=peptide </a:t>
            </a:r>
            <a:r>
              <a:rPr kumimoji="0" lang="fr-FR" sz="800" b="0" i="0" u="none" strike="noStrike" kern="1200" cap="none" spc="0" normalizeH="0" baseline="0" noProof="0" err="1">
                <a:ln>
                  <a:noFill/>
                </a:ln>
                <a:solidFill>
                  <a:srgbClr val="FFFFFF">
                    <a:lumMod val="50000"/>
                  </a:srgbClr>
                </a:solidFill>
                <a:effectLst/>
                <a:uLnTx/>
                <a:uFillTx/>
                <a:latin typeface="Arial" charset="0"/>
                <a:ea typeface="+mn-ea"/>
                <a:cs typeface="+mn-cs"/>
              </a:rPr>
              <a:t>insulinotrope</a:t>
            </a:r>
            <a:r>
              <a:rPr kumimoji="0" lang="fr-FR" sz="800" b="0" i="0" u="none" strike="noStrike" kern="1200" cap="none" spc="0" normalizeH="0" baseline="0" noProof="0">
                <a:ln>
                  <a:noFill/>
                </a:ln>
                <a:solidFill>
                  <a:srgbClr val="FFFFFF">
                    <a:lumMod val="50000"/>
                  </a:srgbClr>
                </a:solidFill>
                <a:effectLst/>
                <a:uLnTx/>
                <a:uFillTx/>
                <a:latin typeface="Arial" charset="0"/>
                <a:ea typeface="+mn-ea"/>
                <a:cs typeface="+mn-cs"/>
              </a:rPr>
              <a:t> dépendant du glucose; GLP-1=Glucagon-Like Peptide 1</a:t>
            </a:r>
            <a:endParaRPr kumimoji="0" lang="de-DE" sz="800" b="0" i="0" u="none" strike="noStrike" kern="1200" cap="none" spc="0" normalizeH="0" baseline="0" noProof="0">
              <a:ln>
                <a:noFill/>
              </a:ln>
              <a:solidFill>
                <a:srgbClr val="FFFFFF">
                  <a:lumMod val="50000"/>
                </a:srgbClr>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800" b="0" i="0" u="none" strike="noStrike" kern="1200" cap="none" spc="0" normalizeH="0" baseline="0" noProof="0">
                <a:ln>
                  <a:noFill/>
                </a:ln>
                <a:solidFill>
                  <a:srgbClr val="FFFFFF">
                    <a:lumMod val="50000"/>
                  </a:srgbClr>
                </a:solidFill>
                <a:effectLst/>
                <a:uLnTx/>
                <a:uFillTx/>
                <a:latin typeface="Arial" charset="0"/>
                <a:ea typeface="+mn-ea"/>
                <a:cs typeface="+mn-cs"/>
              </a:rPr>
              <a:t> .</a:t>
            </a:r>
          </a:p>
        </p:txBody>
      </p:sp>
      <p:sp>
        <p:nvSpPr>
          <p:cNvPr id="26" name="Text Placeholder 2">
            <a:extLst>
              <a:ext uri="{FF2B5EF4-FFF2-40B4-BE49-F238E27FC236}">
                <a16:creationId xmlns:a16="http://schemas.microsoft.com/office/drawing/2014/main" id="{69515477-0E17-BBFC-9D57-59C0CF3F2D99}"/>
              </a:ext>
            </a:extLst>
          </p:cNvPr>
          <p:cNvSpPr txBox="1">
            <a:spLocks/>
          </p:cNvSpPr>
          <p:nvPr/>
        </p:nvSpPr>
        <p:spPr>
          <a:xfrm>
            <a:off x="490685" y="6284857"/>
            <a:ext cx="9938609" cy="301752"/>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800" kern="1200">
                <a:solidFill>
                  <a:schemeClr val="tx1">
                    <a:lumMod val="65000"/>
                    <a:lumOff val="35000"/>
                  </a:schemeClr>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62865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1028700" indent="-2286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1371600" indent="-2286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1.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Arial" panose="020B0604020202020204" pitchFamily="34" charset="0"/>
              </a:rPr>
              <a:t>Samms</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 RJ, et al. </a:t>
            </a:r>
            <a:r>
              <a:rPr kumimoji="0" lang="en-GB"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Trends Endocrinol </a:t>
            </a:r>
            <a:r>
              <a:rPr kumimoji="0" lang="en-GB" sz="800" b="0" i="0" u="none" strike="noStrike" kern="1200" cap="none" spc="0" normalizeH="0" baseline="0" noProof="0" err="1">
                <a:ln>
                  <a:noFill/>
                </a:ln>
                <a:solidFill>
                  <a:srgbClr val="FFFFFF">
                    <a:lumMod val="50000"/>
                  </a:srgbClr>
                </a:solidFill>
                <a:effectLst/>
                <a:uLnTx/>
                <a:uFillTx/>
                <a:latin typeface="Arial" panose="020B0604020202020204"/>
                <a:ea typeface="+mn-ea"/>
                <a:cs typeface="Arial" panose="020B0604020202020204" pitchFamily="34" charset="0"/>
              </a:rPr>
              <a:t>Metab</a:t>
            </a:r>
            <a:r>
              <a:rPr kumimoji="0" lang="en-GB"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 2020 Jun;31(6):410-421.</a:t>
            </a:r>
            <a:endPar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endParaRPr>
          </a:p>
        </p:txBody>
      </p:sp>
      <p:sp>
        <p:nvSpPr>
          <p:cNvPr id="20" name="Title 1">
            <a:extLst>
              <a:ext uri="{FF2B5EF4-FFF2-40B4-BE49-F238E27FC236}">
                <a16:creationId xmlns:a16="http://schemas.microsoft.com/office/drawing/2014/main" id="{CE7261EA-26BE-5139-0C2D-9E4BE9B12C2F}"/>
              </a:ext>
            </a:extLst>
          </p:cNvPr>
          <p:cNvSpPr txBox="1">
            <a:spLocks/>
          </p:cNvSpPr>
          <p:nvPr/>
        </p:nvSpPr>
        <p:spPr>
          <a:xfrm>
            <a:off x="345522" y="276575"/>
            <a:ext cx="10810876" cy="990597"/>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3000"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a:ln>
                  <a:noFill/>
                </a:ln>
                <a:solidFill>
                  <a:schemeClr val="tx1"/>
                </a:solidFill>
                <a:effectLst/>
                <a:uLnTx/>
                <a:uFillTx/>
                <a:latin typeface="Arial" panose="020B0604020202020204"/>
                <a:ea typeface="+mj-ea"/>
                <a:cs typeface="+mj-cs"/>
              </a:rPr>
              <a:t>Aperçu de la régulation du métabolisme</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000" b="0" i="0" u="none" strike="noStrike" kern="1200" cap="none" spc="0" normalizeH="0" baseline="0" noProof="0" dirty="0">
                <a:ln>
                  <a:noFill/>
                </a:ln>
                <a:solidFill>
                  <a:schemeClr val="tx1"/>
                </a:solidFill>
                <a:effectLst/>
                <a:uLnTx/>
                <a:uFillTx/>
                <a:latin typeface="Arial" panose="020B0604020202020204"/>
                <a:ea typeface="+mj-ea"/>
                <a:cs typeface="+mj-cs"/>
              </a:rPr>
              <a:t>Les différents rôles du GIP et du GLP-1</a:t>
            </a:r>
            <a:r>
              <a:rPr kumimoji="0" lang="en-US" sz="2000" b="0" i="0" u="none" strike="noStrike" kern="1200" cap="none" spc="0" normalizeH="0" baseline="30000" noProof="0" dirty="0">
                <a:ln>
                  <a:noFill/>
                </a:ln>
                <a:solidFill>
                  <a:schemeClr val="tx1"/>
                </a:solidFill>
                <a:effectLst/>
                <a:uLnTx/>
                <a:uFillTx/>
                <a:latin typeface="Arial" panose="020B0604020202020204"/>
                <a:ea typeface="+mj-ea"/>
                <a:cs typeface="+mj-cs"/>
              </a:rPr>
              <a:t>1,* </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30000" noProof="0" dirty="0">
              <a:ln>
                <a:noFill/>
              </a:ln>
              <a:solidFill>
                <a:schemeClr val="tx1"/>
              </a:solidFill>
              <a:effectLst/>
              <a:uLnTx/>
              <a:uFillTx/>
              <a:latin typeface="Arial" panose="020B0604020202020204"/>
              <a:ea typeface="+mj-ea"/>
              <a:cs typeface="+mj-cs"/>
            </a:endParaRPr>
          </a:p>
        </p:txBody>
      </p:sp>
      <p:sp>
        <p:nvSpPr>
          <p:cNvPr id="3" name="Text Placeholder 6">
            <a:extLst>
              <a:ext uri="{FF2B5EF4-FFF2-40B4-BE49-F238E27FC236}">
                <a16:creationId xmlns:a16="http://schemas.microsoft.com/office/drawing/2014/main" id="{D2CE203A-B326-5AC4-0FD2-F44E366D2F19}"/>
              </a:ext>
            </a:extLst>
          </p:cNvPr>
          <p:cNvSpPr txBox="1">
            <a:spLocks/>
          </p:cNvSpPr>
          <p:nvPr/>
        </p:nvSpPr>
        <p:spPr>
          <a:xfrm>
            <a:off x="4667003" y="6512509"/>
            <a:ext cx="3087584" cy="277870"/>
          </a:xfrm>
          <a:prstGeom prst="rect">
            <a:avLst/>
          </a:prstGeom>
          <a:solidFill>
            <a:schemeClr val="bg1"/>
          </a:solidFill>
        </p:spPr>
        <p:txBody>
          <a:bodyPr vert="horz" lIns="0" tIns="0" rIns="0" bIns="0" rtlCol="0" anchor="b"/>
          <a:lstStyle>
            <a:defPPr>
              <a:defRPr lang="en-US"/>
            </a:defPPr>
            <a:lvl1pPr marL="0" algn="r" defTabSz="653110" rtl="0" eaLnBrk="1" latinLnBrk="0" hangingPunct="1">
              <a:defRPr sz="1100" b="0" i="0" kern="1200">
                <a:solidFill>
                  <a:schemeClr val="accent2"/>
                </a:solidFill>
                <a:latin typeface="DIN Pro Regular" charset="0"/>
                <a:ea typeface="+mn-ea"/>
                <a:cs typeface="DIN Pro Regular" charset="0"/>
              </a:defRPr>
            </a:lvl1pPr>
            <a:lvl2pPr marL="653110" algn="l" defTabSz="653110" rtl="0" eaLnBrk="1" latinLnBrk="0" hangingPunct="1">
              <a:defRPr sz="2600" kern="1200">
                <a:solidFill>
                  <a:schemeClr val="tx1"/>
                </a:solidFill>
                <a:latin typeface="+mn-lt"/>
                <a:ea typeface="+mn-ea"/>
                <a:cs typeface="+mn-cs"/>
              </a:defRPr>
            </a:lvl2pPr>
            <a:lvl3pPr marL="1306220" algn="l" defTabSz="653110" rtl="0" eaLnBrk="1" latinLnBrk="0" hangingPunct="1">
              <a:defRPr sz="2600" kern="1200">
                <a:solidFill>
                  <a:schemeClr val="tx1"/>
                </a:solidFill>
                <a:latin typeface="+mn-lt"/>
                <a:ea typeface="+mn-ea"/>
                <a:cs typeface="+mn-cs"/>
              </a:defRPr>
            </a:lvl3pPr>
            <a:lvl4pPr marL="1959331" algn="l" defTabSz="653110" rtl="0" eaLnBrk="1" latinLnBrk="0" hangingPunct="1">
              <a:defRPr sz="2600" kern="1200">
                <a:solidFill>
                  <a:schemeClr val="tx1"/>
                </a:solidFill>
                <a:latin typeface="+mn-lt"/>
                <a:ea typeface="+mn-ea"/>
                <a:cs typeface="+mn-cs"/>
              </a:defRPr>
            </a:lvl4pPr>
            <a:lvl5pPr marL="2612441" algn="l" defTabSz="653110" rtl="0" eaLnBrk="1" latinLnBrk="0" hangingPunct="1">
              <a:defRPr sz="2600" kern="1200">
                <a:solidFill>
                  <a:schemeClr val="tx1"/>
                </a:solidFill>
                <a:latin typeface="+mn-lt"/>
                <a:ea typeface="+mn-ea"/>
                <a:cs typeface="+mn-cs"/>
              </a:defRPr>
            </a:lvl5pPr>
            <a:lvl6pPr marL="3265551" algn="l" defTabSz="653110" rtl="0" eaLnBrk="1" latinLnBrk="0" hangingPunct="1">
              <a:defRPr sz="2600" kern="1200">
                <a:solidFill>
                  <a:schemeClr val="tx1"/>
                </a:solidFill>
                <a:latin typeface="+mn-lt"/>
                <a:ea typeface="+mn-ea"/>
                <a:cs typeface="+mn-cs"/>
              </a:defRPr>
            </a:lvl6pPr>
            <a:lvl7pPr marL="3918661" algn="l" defTabSz="653110" rtl="0" eaLnBrk="1" latinLnBrk="0" hangingPunct="1">
              <a:defRPr sz="2600" kern="1200">
                <a:solidFill>
                  <a:schemeClr val="tx1"/>
                </a:solidFill>
                <a:latin typeface="+mn-lt"/>
                <a:ea typeface="+mn-ea"/>
                <a:cs typeface="+mn-cs"/>
              </a:defRPr>
            </a:lvl7pPr>
            <a:lvl8pPr marL="4571771" algn="l" defTabSz="653110" rtl="0" eaLnBrk="1" latinLnBrk="0" hangingPunct="1">
              <a:defRPr sz="2600" kern="1200">
                <a:solidFill>
                  <a:schemeClr val="tx1"/>
                </a:solidFill>
                <a:latin typeface="+mn-lt"/>
                <a:ea typeface="+mn-ea"/>
                <a:cs typeface="+mn-cs"/>
              </a:defRPr>
            </a:lvl8pPr>
            <a:lvl9pPr marL="5224882" algn="l" defTabSz="653110" rtl="0" eaLnBrk="1" latinLnBrk="0" hangingPunct="1">
              <a:defRPr sz="2600" kern="1200">
                <a:solidFill>
                  <a:schemeClr val="tx1"/>
                </a:solidFill>
                <a:latin typeface="+mn-lt"/>
                <a:ea typeface="+mn-ea"/>
                <a:cs typeface="+mn-cs"/>
              </a:defRPr>
            </a:lvl9pPr>
          </a:lstStyle>
          <a:p>
            <a:pPr marL="0" marR="0" lvl="0" indent="0" algn="ctr" defTabSz="544237" rtl="0" eaLnBrk="1" fontAlgn="auto" latinLnBrk="0" hangingPunct="1">
              <a:lnSpc>
                <a:spcPct val="100000"/>
              </a:lnSpc>
              <a:spcBef>
                <a:spcPts val="0"/>
              </a:spcBef>
              <a:spcAft>
                <a:spcPts val="0"/>
              </a:spcAft>
              <a:buClrTx/>
              <a:buSzPct val="100000"/>
              <a:buFontTx/>
              <a:buNone/>
              <a:tabLst/>
              <a:defRPr sz="1000">
                <a:latin typeface="DIN Pro Regular"/>
                <a:ea typeface="DIN Pro Regular"/>
                <a:cs typeface="DIN Pro Regular"/>
                <a:sym typeface="DIN Pro"/>
              </a:defRPr>
            </a:pPr>
            <a:r>
              <a:rPr kumimoji="0" lang="de-DE" sz="800" b="0" i="0" u="none" strike="noStrike" kern="1200" cap="none" spc="0" normalizeH="0" baseline="0" noProof="0">
                <a:ln>
                  <a:noFill/>
                </a:ln>
                <a:solidFill>
                  <a:prstClr val="black">
                    <a:lumMod val="50000"/>
                    <a:lumOff val="50000"/>
                  </a:prstClr>
                </a:solidFill>
                <a:effectLst/>
                <a:uLnTx/>
                <a:uFillTx/>
                <a:latin typeface="Arial" panose="020B0604020202020204"/>
                <a:ea typeface="DIN Pro Regular" charset="0"/>
                <a:sym typeface="DIN Pro"/>
              </a:rPr>
              <a:t>© 2023 Eli Lilly and Company</a:t>
            </a:r>
          </a:p>
        </p:txBody>
      </p:sp>
      <p:sp>
        <p:nvSpPr>
          <p:cNvPr id="5" name="Rectangle 4">
            <a:extLst>
              <a:ext uri="{FF2B5EF4-FFF2-40B4-BE49-F238E27FC236}">
                <a16:creationId xmlns:a16="http://schemas.microsoft.com/office/drawing/2014/main" id="{193D28F6-03BA-2057-1276-2D4D241F8AE3}"/>
              </a:ext>
            </a:extLst>
          </p:cNvPr>
          <p:cNvSpPr/>
          <p:nvPr/>
        </p:nvSpPr>
        <p:spPr>
          <a:xfrm>
            <a:off x="722353" y="5201072"/>
            <a:ext cx="1511039" cy="830997"/>
          </a:xfrm>
          <a:prstGeom prst="rect">
            <a:avLst/>
          </a:prstGeom>
        </p:spPr>
        <p:txBody>
          <a:bodyPr wrap="none" lIns="0" tIns="0" rIns="0" bIns="0" anchor="ctr">
            <a:no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en-US" sz="1600" b="1" i="0" u="none" strike="noStrike" kern="1200" cap="none" spc="-60" normalizeH="0" baseline="0" noProof="0" err="1">
                <a:ln>
                  <a:noFill/>
                </a:ln>
                <a:solidFill>
                  <a:srgbClr val="666666"/>
                </a:solidFill>
                <a:effectLst/>
                <a:uLnTx/>
                <a:uFillTx/>
                <a:latin typeface="Arial" charset="0"/>
                <a:ea typeface="+mn-ea"/>
                <a:cs typeface="+mn-cs"/>
              </a:rPr>
              <a:t>Activité</a:t>
            </a:r>
            <a:r>
              <a:rPr kumimoji="0" lang="en-US" sz="1600" b="1" i="0" u="none" strike="noStrike" kern="1200" cap="none" spc="-60" normalizeH="0" baseline="0" noProof="0">
                <a:ln>
                  <a:noFill/>
                </a:ln>
                <a:solidFill>
                  <a:srgbClr val="666666"/>
                </a:solidFill>
                <a:effectLst/>
                <a:uLnTx/>
                <a:uFillTx/>
                <a:latin typeface="Arial" charset="0"/>
                <a:ea typeface="+mn-ea"/>
                <a:cs typeface="+mn-cs"/>
              </a:rPr>
              <a:t> du GLP-1</a:t>
            </a: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err="1">
                <a:ln>
                  <a:noFill/>
                </a:ln>
                <a:solidFill>
                  <a:srgbClr val="666666"/>
                </a:solidFill>
                <a:effectLst/>
                <a:uLnTx/>
                <a:uFillTx/>
                <a:latin typeface="Arial" charset="0"/>
                <a:cs typeface="+mn-cs"/>
              </a:rPr>
              <a:t>Prise</a:t>
            </a:r>
            <a:r>
              <a:rPr kumimoji="0" lang="en-US" sz="1600" b="0" i="0" u="none" strike="noStrike" kern="1200" cap="none" spc="-60" normalizeH="0" baseline="0" noProof="0">
                <a:ln>
                  <a:noFill/>
                </a:ln>
                <a:solidFill>
                  <a:srgbClr val="666666"/>
                </a:solidFill>
                <a:effectLst/>
                <a:uLnTx/>
                <a:uFillTx/>
                <a:latin typeface="Arial" charset="0"/>
                <a:cs typeface="+mn-cs"/>
              </a:rPr>
              <a:t> de </a:t>
            </a:r>
            <a:r>
              <a:rPr kumimoji="0" lang="en-US" sz="1600" b="0" i="0" u="none" strike="noStrike" kern="1200" cap="none" spc="-60" normalizeH="0" baseline="0" noProof="0" err="1">
                <a:ln>
                  <a:noFill/>
                </a:ln>
                <a:solidFill>
                  <a:srgbClr val="666666"/>
                </a:solidFill>
                <a:effectLst/>
                <a:uLnTx/>
                <a:uFillTx/>
                <a:latin typeface="Arial" charset="0"/>
                <a:cs typeface="+mn-cs"/>
              </a:rPr>
              <a:t>nourriture</a:t>
            </a:r>
            <a:r>
              <a:rPr kumimoji="0" lang="en-US" sz="1600" b="0" i="0" u="none" strike="noStrike" kern="1200" cap="none" spc="-60" normalizeH="0" baseline="0" noProof="0">
                <a:ln>
                  <a:noFill/>
                </a:ln>
                <a:solidFill>
                  <a:srgbClr val="666666"/>
                </a:solidFill>
                <a:effectLst/>
                <a:uLnTx/>
                <a:uFillTx/>
                <a:latin typeface="Arial" charset="0"/>
                <a:cs typeface="+mn-cs"/>
              </a:rPr>
              <a:t> </a:t>
            </a: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60" normalizeH="0" baseline="0" noProof="0">
                <a:ln>
                  <a:noFill/>
                </a:ln>
                <a:solidFill>
                  <a:srgbClr val="666666"/>
                </a:solidFill>
                <a:effectLst/>
                <a:uLnTx/>
                <a:uFillTx/>
                <a:latin typeface="Arial" charset="0"/>
                <a:cs typeface="+mn-cs"/>
              </a:rPr>
              <a:t>Sensation de </a:t>
            </a:r>
            <a:r>
              <a:rPr kumimoji="0" lang="en-US" sz="1600" b="0" i="0" u="none" strike="noStrike" kern="1200" cap="none" spc="-60" normalizeH="0" baseline="0" noProof="0" err="1">
                <a:ln>
                  <a:noFill/>
                </a:ln>
                <a:solidFill>
                  <a:srgbClr val="666666"/>
                </a:solidFill>
                <a:effectLst/>
                <a:uLnTx/>
                <a:uFillTx/>
                <a:latin typeface="Arial" charset="0"/>
                <a:cs typeface="+mn-cs"/>
              </a:rPr>
              <a:t>satiété</a:t>
            </a:r>
            <a:endParaRPr kumimoji="0" lang="en-US" sz="1600" b="0" i="0" u="none" strike="noStrike" kern="1200" cap="none" spc="-60" normalizeH="0" baseline="0" noProof="0">
              <a:ln>
                <a:noFill/>
              </a:ln>
              <a:solidFill>
                <a:srgbClr val="666666"/>
              </a:solidFill>
              <a:effectLst/>
              <a:uLnTx/>
              <a:uFillTx/>
              <a:latin typeface="Arial" charset="0"/>
              <a:cs typeface="+mn-cs"/>
            </a:endParaRPr>
          </a:p>
          <a:p>
            <a:pPr marL="285750" marR="0" lvl="0" indent="-285750" algn="l" defTabSz="914400" rtl="0" eaLnBrk="1" fontAlgn="base" latinLnBrk="0" hangingPunct="1">
              <a:lnSpc>
                <a:spcPct val="100000"/>
              </a:lnSpc>
              <a:spcBef>
                <a:spcPct val="0"/>
              </a:spcBef>
              <a:spcAft>
                <a:spcPts val="600"/>
              </a:spcAft>
              <a:buClrTx/>
              <a:buSzTx/>
              <a:buFont typeface="Arial" panose="020B0604020202020204" pitchFamily="34" charset="0"/>
              <a:buChar char="↓"/>
              <a:tabLst/>
              <a:defRPr/>
            </a:pPr>
            <a:endParaRPr kumimoji="0" lang="en-US" sz="1600" b="1" i="0" u="none" strike="noStrike" kern="1200" cap="none" spc="-60" normalizeH="0" baseline="0" noProof="0">
              <a:ln>
                <a:noFill/>
              </a:ln>
              <a:solidFill>
                <a:srgbClr val="666666"/>
              </a:solidFill>
              <a:effectLst/>
              <a:uLnTx/>
              <a:uFillTx/>
              <a:latin typeface="Arial" charset="0"/>
              <a:ea typeface="+mn-ea"/>
              <a:cs typeface="+mn-cs"/>
            </a:endParaRPr>
          </a:p>
        </p:txBody>
      </p:sp>
      <p:pic>
        <p:nvPicPr>
          <p:cNvPr id="2" name="Image 1" descr="Une image contenant texte">
            <a:extLst>
              <a:ext uri="{FF2B5EF4-FFF2-40B4-BE49-F238E27FC236}">
                <a16:creationId xmlns:a16="http://schemas.microsoft.com/office/drawing/2014/main" id="{50D57783-F4F6-BE5D-EEEC-44F197C74EF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61469" y="269365"/>
            <a:ext cx="2139177" cy="1307275"/>
          </a:xfrm>
          <a:prstGeom prst="rect">
            <a:avLst/>
          </a:prstGeom>
        </p:spPr>
      </p:pic>
    </p:spTree>
    <p:extLst>
      <p:ext uri="{BB962C8B-B14F-4D97-AF65-F5344CB8AC3E}">
        <p14:creationId xmlns:p14="http://schemas.microsoft.com/office/powerpoint/2010/main" val="2921488861"/>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hidden="1">
            <a:extLst>
              <a:ext uri="{FF2B5EF4-FFF2-40B4-BE49-F238E27FC236}">
                <a16:creationId xmlns:a16="http://schemas.microsoft.com/office/drawing/2014/main" id="{8B6FB0C7-5079-9247-A052-A1630B4D4F80}"/>
              </a:ext>
            </a:extLst>
          </p:cNvPr>
          <p:cNvGrpSpPr/>
          <p:nvPr/>
        </p:nvGrpSpPr>
        <p:grpSpPr>
          <a:xfrm>
            <a:off x="12974892" y="1187422"/>
            <a:ext cx="8455893" cy="5065310"/>
            <a:chOff x="12974892" y="1187422"/>
            <a:chExt cx="8455893" cy="5065310"/>
          </a:xfrm>
        </p:grpSpPr>
        <p:sp>
          <p:nvSpPr>
            <p:cNvPr id="120" name="Line 33">
              <a:extLst>
                <a:ext uri="{FF2B5EF4-FFF2-40B4-BE49-F238E27FC236}">
                  <a16:creationId xmlns:a16="http://schemas.microsoft.com/office/drawing/2014/main" id="{2F022C43-F0DA-4220-8CC9-090AF5936077}"/>
                </a:ext>
              </a:extLst>
            </p:cNvPr>
            <p:cNvSpPr>
              <a:spLocks noChangeShapeType="1"/>
            </p:cNvSpPr>
            <p:nvPr/>
          </p:nvSpPr>
          <p:spPr bwMode="auto">
            <a:xfrm flipV="1">
              <a:off x="13482679" y="1900378"/>
              <a:ext cx="1025" cy="2925629"/>
            </a:xfrm>
            <a:prstGeom prst="line">
              <a:avLst/>
            </a:prstGeom>
            <a:noFill/>
            <a:ln w="12700" cap="flat">
              <a:solidFill>
                <a:schemeClr val="accent1">
                  <a:lumMod val="20000"/>
                  <a:lumOff val="80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18" name="Line 33">
              <a:extLst>
                <a:ext uri="{FF2B5EF4-FFF2-40B4-BE49-F238E27FC236}">
                  <a16:creationId xmlns:a16="http://schemas.microsoft.com/office/drawing/2014/main" id="{578CB9B7-4D13-49A6-B253-2B8F650DC232}"/>
                </a:ext>
              </a:extLst>
            </p:cNvPr>
            <p:cNvSpPr>
              <a:spLocks noChangeShapeType="1"/>
            </p:cNvSpPr>
            <p:nvPr/>
          </p:nvSpPr>
          <p:spPr bwMode="auto">
            <a:xfrm flipV="1">
              <a:off x="13827609" y="1900379"/>
              <a:ext cx="0" cy="2965974"/>
            </a:xfrm>
            <a:prstGeom prst="line">
              <a:avLst/>
            </a:prstGeom>
            <a:noFill/>
            <a:ln w="952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8" name="TextBox 77">
              <a:extLst>
                <a:ext uri="{FF2B5EF4-FFF2-40B4-BE49-F238E27FC236}">
                  <a16:creationId xmlns:a16="http://schemas.microsoft.com/office/drawing/2014/main" id="{EFDB9024-B885-4398-97F8-9F693746C531}"/>
                </a:ext>
              </a:extLst>
            </p:cNvPr>
            <p:cNvSpPr txBox="1"/>
            <p:nvPr/>
          </p:nvSpPr>
          <p:spPr bwMode="auto">
            <a:xfrm>
              <a:off x="16275408" y="5265417"/>
              <a:ext cx="14014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666666"/>
                  </a:solidFill>
                  <a:effectLst/>
                  <a:uLnTx/>
                  <a:uFillTx/>
                  <a:latin typeface="Arial" charset="0"/>
                  <a:ea typeface="+mn-ea"/>
                  <a:cs typeface="+mn-cs"/>
                </a:rPr>
                <a:t>Week</a:t>
              </a:r>
            </a:p>
          </p:txBody>
        </p:sp>
        <p:sp>
          <p:nvSpPr>
            <p:cNvPr id="94" name="TextBox 93">
              <a:extLst>
                <a:ext uri="{FF2B5EF4-FFF2-40B4-BE49-F238E27FC236}">
                  <a16:creationId xmlns:a16="http://schemas.microsoft.com/office/drawing/2014/main" id="{A594D372-171B-4C47-9583-35E8FBCF21F2}"/>
                </a:ext>
              </a:extLst>
            </p:cNvPr>
            <p:cNvSpPr txBox="1"/>
            <p:nvPr/>
          </p:nvSpPr>
          <p:spPr>
            <a:xfrm>
              <a:off x="13830080" y="2880391"/>
              <a:ext cx="740284" cy="216000"/>
            </a:xfrm>
            <a:prstGeom prst="rect">
              <a:avLst/>
            </a:prstGeom>
            <a:solidFill>
              <a:schemeClr val="bg2"/>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a:ln>
                    <a:noFill/>
                  </a:ln>
                  <a:solidFill>
                    <a:srgbClr val="3F2A5A">
                      <a:lumMod val="75000"/>
                    </a:srgbClr>
                  </a:solidFill>
                  <a:effectLst/>
                  <a:uLnTx/>
                  <a:uFillTx/>
                  <a:latin typeface="Arial" charset="0"/>
                  <a:ea typeface="+mn-ea"/>
                  <a:cs typeface="+mn-cs"/>
                </a:rPr>
                <a:t>2.5 mg</a:t>
              </a:r>
            </a:p>
          </p:txBody>
        </p:sp>
        <p:sp>
          <p:nvSpPr>
            <p:cNvPr id="95" name="TextBox 94">
              <a:extLst>
                <a:ext uri="{FF2B5EF4-FFF2-40B4-BE49-F238E27FC236}">
                  <a16:creationId xmlns:a16="http://schemas.microsoft.com/office/drawing/2014/main" id="{44CAD811-E38E-4BEC-B1BC-454953A7761C}"/>
                </a:ext>
              </a:extLst>
            </p:cNvPr>
            <p:cNvSpPr txBox="1"/>
            <p:nvPr/>
          </p:nvSpPr>
          <p:spPr>
            <a:xfrm>
              <a:off x="13830080" y="3617364"/>
              <a:ext cx="740284" cy="216000"/>
            </a:xfrm>
            <a:prstGeom prst="rect">
              <a:avLst/>
            </a:prstGeom>
            <a:solidFill>
              <a:schemeClr val="bg2"/>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a:ln>
                    <a:noFill/>
                  </a:ln>
                  <a:solidFill>
                    <a:srgbClr val="3F2A5A">
                      <a:lumMod val="75000"/>
                    </a:srgbClr>
                  </a:solidFill>
                  <a:effectLst/>
                  <a:uLnTx/>
                  <a:uFillTx/>
                  <a:latin typeface="Arial" charset="0"/>
                  <a:ea typeface="+mn-ea"/>
                  <a:cs typeface="+mn-cs"/>
                </a:rPr>
                <a:t>2.5 mg</a:t>
              </a:r>
            </a:p>
          </p:txBody>
        </p:sp>
        <p:sp>
          <p:nvSpPr>
            <p:cNvPr id="96" name="Rectangle 95">
              <a:extLst>
                <a:ext uri="{FF2B5EF4-FFF2-40B4-BE49-F238E27FC236}">
                  <a16:creationId xmlns:a16="http://schemas.microsoft.com/office/drawing/2014/main" id="{EFB35CBF-B3D1-43F6-BEF7-64DB3A370D13}"/>
                </a:ext>
              </a:extLst>
            </p:cNvPr>
            <p:cNvSpPr/>
            <p:nvPr/>
          </p:nvSpPr>
          <p:spPr>
            <a:xfrm>
              <a:off x="13091531" y="1187422"/>
              <a:ext cx="8164425" cy="323165"/>
            </a:xfrm>
            <a:prstGeom prst="rect">
              <a:avLst/>
            </a:prstGeom>
          </p:spPr>
          <p:txBody>
            <a:bodyPr wrap="square">
              <a:sp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30" normalizeH="0" baseline="0" noProof="0">
                  <a:ln>
                    <a:noFill/>
                  </a:ln>
                  <a:solidFill>
                    <a:srgbClr val="3F2A5A"/>
                  </a:solidFill>
                  <a:effectLst/>
                  <a:uLnTx/>
                  <a:uFillTx/>
                  <a:latin typeface="Arial" panose="020B0604020202020204" pitchFamily="34" charset="0"/>
                  <a:ea typeface="+mn-ea"/>
                  <a:cs typeface="Arial" panose="020B0604020202020204" pitchFamily="34" charset="0"/>
                </a:rPr>
                <a:t>Randomized, open-label, active-controlled, parallel-group, multicenter, multinational trial</a:t>
              </a:r>
            </a:p>
          </p:txBody>
        </p:sp>
        <p:sp>
          <p:nvSpPr>
            <p:cNvPr id="105" name="Freeform 47">
              <a:extLst>
                <a:ext uri="{FF2B5EF4-FFF2-40B4-BE49-F238E27FC236}">
                  <a16:creationId xmlns:a16="http://schemas.microsoft.com/office/drawing/2014/main" id="{D2B7BB85-BA1E-4B0A-AE19-BD1F23680BE3}"/>
                </a:ext>
              </a:extLst>
            </p:cNvPr>
            <p:cNvSpPr>
              <a:spLocks/>
            </p:cNvSpPr>
            <p:nvPr/>
          </p:nvSpPr>
          <p:spPr bwMode="auto">
            <a:xfrm>
              <a:off x="13663433" y="3631518"/>
              <a:ext cx="6819334" cy="904911"/>
            </a:xfrm>
            <a:custGeom>
              <a:avLst/>
              <a:gdLst>
                <a:gd name="T0" fmla="*/ 1662 w 1662"/>
                <a:gd name="T1" fmla="*/ 184 h 184"/>
                <a:gd name="T2" fmla="*/ 220 w 1662"/>
                <a:gd name="T3" fmla="*/ 184 h 184"/>
                <a:gd name="T4" fmla="*/ 0 w 1662"/>
                <a:gd name="T5" fmla="*/ 0 h 184"/>
                <a:gd name="T6" fmla="*/ 48 w 1662"/>
                <a:gd name="T7" fmla="*/ 0 h 184"/>
                <a:gd name="T8" fmla="*/ 220 w 1662"/>
                <a:gd name="T9" fmla="*/ 136 h 184"/>
                <a:gd name="T10" fmla="*/ 1662 w 1662"/>
                <a:gd name="T11" fmla="*/ 136 h 184"/>
                <a:gd name="T12" fmla="*/ 1662 w 1662"/>
                <a:gd name="T13" fmla="*/ 184 h 184"/>
              </a:gdLst>
              <a:ahLst/>
              <a:cxnLst>
                <a:cxn ang="0">
                  <a:pos x="T0" y="T1"/>
                </a:cxn>
                <a:cxn ang="0">
                  <a:pos x="T2" y="T3"/>
                </a:cxn>
                <a:cxn ang="0">
                  <a:pos x="T4" y="T5"/>
                </a:cxn>
                <a:cxn ang="0">
                  <a:pos x="T6" y="T7"/>
                </a:cxn>
                <a:cxn ang="0">
                  <a:pos x="T8" y="T9"/>
                </a:cxn>
                <a:cxn ang="0">
                  <a:pos x="T10" y="T11"/>
                </a:cxn>
                <a:cxn ang="0">
                  <a:pos x="T12" y="T13"/>
                </a:cxn>
              </a:cxnLst>
              <a:rect l="0" t="0" r="r" b="b"/>
              <a:pathLst>
                <a:path w="1662" h="184">
                  <a:moveTo>
                    <a:pt x="1662" y="184"/>
                  </a:moveTo>
                  <a:cubicBezTo>
                    <a:pt x="220" y="184"/>
                    <a:pt x="220" y="184"/>
                    <a:pt x="220" y="184"/>
                  </a:cubicBezTo>
                  <a:cubicBezTo>
                    <a:pt x="99" y="184"/>
                    <a:pt x="0" y="101"/>
                    <a:pt x="0" y="0"/>
                  </a:cubicBezTo>
                  <a:cubicBezTo>
                    <a:pt x="48" y="0"/>
                    <a:pt x="48" y="0"/>
                    <a:pt x="48" y="0"/>
                  </a:cubicBezTo>
                  <a:cubicBezTo>
                    <a:pt x="48" y="75"/>
                    <a:pt x="125" y="136"/>
                    <a:pt x="220" y="136"/>
                  </a:cubicBezTo>
                  <a:cubicBezTo>
                    <a:pt x="1662" y="136"/>
                    <a:pt x="1662" y="136"/>
                    <a:pt x="1662" y="136"/>
                  </a:cubicBezTo>
                  <a:lnTo>
                    <a:pt x="1662" y="18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6" name="Rectangle 48">
              <a:extLst>
                <a:ext uri="{FF2B5EF4-FFF2-40B4-BE49-F238E27FC236}">
                  <a16:creationId xmlns:a16="http://schemas.microsoft.com/office/drawing/2014/main" id="{7081DE35-FC54-4F2A-8C76-09760A308742}"/>
                </a:ext>
              </a:extLst>
            </p:cNvPr>
            <p:cNvSpPr>
              <a:spLocks noChangeArrowheads="1"/>
            </p:cNvSpPr>
            <p:nvPr/>
          </p:nvSpPr>
          <p:spPr bwMode="auto">
            <a:xfrm>
              <a:off x="14582817" y="2184612"/>
              <a:ext cx="5899951" cy="23705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7" name="Freeform 49">
              <a:extLst>
                <a:ext uri="{FF2B5EF4-FFF2-40B4-BE49-F238E27FC236}">
                  <a16:creationId xmlns:a16="http://schemas.microsoft.com/office/drawing/2014/main" id="{725E79C6-EB48-4941-97BF-15A1A7BDCBA7}"/>
                </a:ext>
              </a:extLst>
            </p:cNvPr>
            <p:cNvSpPr>
              <a:spLocks/>
            </p:cNvSpPr>
            <p:nvPr/>
          </p:nvSpPr>
          <p:spPr bwMode="auto">
            <a:xfrm>
              <a:off x="13663433" y="2184612"/>
              <a:ext cx="919383" cy="904911"/>
            </a:xfrm>
            <a:custGeom>
              <a:avLst/>
              <a:gdLst>
                <a:gd name="T0" fmla="*/ 48 w 224"/>
                <a:gd name="T1" fmla="*/ 184 h 184"/>
                <a:gd name="T2" fmla="*/ 0 w 224"/>
                <a:gd name="T3" fmla="*/ 184 h 184"/>
                <a:gd name="T4" fmla="*/ 220 w 224"/>
                <a:gd name="T5" fmla="*/ 0 h 184"/>
                <a:gd name="T6" fmla="*/ 224 w 224"/>
                <a:gd name="T7" fmla="*/ 0 h 184"/>
                <a:gd name="T8" fmla="*/ 224 w 224"/>
                <a:gd name="T9" fmla="*/ 48 h 184"/>
                <a:gd name="T10" fmla="*/ 220 w 224"/>
                <a:gd name="T11" fmla="*/ 48 h 184"/>
                <a:gd name="T12" fmla="*/ 48 w 224"/>
                <a:gd name="T13" fmla="*/ 184 h 184"/>
              </a:gdLst>
              <a:ahLst/>
              <a:cxnLst>
                <a:cxn ang="0">
                  <a:pos x="T0" y="T1"/>
                </a:cxn>
                <a:cxn ang="0">
                  <a:pos x="T2" y="T3"/>
                </a:cxn>
                <a:cxn ang="0">
                  <a:pos x="T4" y="T5"/>
                </a:cxn>
                <a:cxn ang="0">
                  <a:pos x="T6" y="T7"/>
                </a:cxn>
                <a:cxn ang="0">
                  <a:pos x="T8" y="T9"/>
                </a:cxn>
                <a:cxn ang="0">
                  <a:pos x="T10" y="T11"/>
                </a:cxn>
                <a:cxn ang="0">
                  <a:pos x="T12" y="T13"/>
                </a:cxn>
              </a:cxnLst>
              <a:rect l="0" t="0" r="r" b="b"/>
              <a:pathLst>
                <a:path w="224" h="184">
                  <a:moveTo>
                    <a:pt x="48" y="184"/>
                  </a:moveTo>
                  <a:cubicBezTo>
                    <a:pt x="0" y="184"/>
                    <a:pt x="0" y="184"/>
                    <a:pt x="0" y="184"/>
                  </a:cubicBezTo>
                  <a:cubicBezTo>
                    <a:pt x="0" y="83"/>
                    <a:pt x="99" y="0"/>
                    <a:pt x="220" y="0"/>
                  </a:cubicBezTo>
                  <a:cubicBezTo>
                    <a:pt x="224" y="0"/>
                    <a:pt x="224" y="0"/>
                    <a:pt x="224" y="0"/>
                  </a:cubicBezTo>
                  <a:cubicBezTo>
                    <a:pt x="224" y="48"/>
                    <a:pt x="224" y="48"/>
                    <a:pt x="224" y="48"/>
                  </a:cubicBezTo>
                  <a:cubicBezTo>
                    <a:pt x="220" y="48"/>
                    <a:pt x="220" y="48"/>
                    <a:pt x="220" y="48"/>
                  </a:cubicBezTo>
                  <a:cubicBezTo>
                    <a:pt x="125" y="48"/>
                    <a:pt x="48" y="109"/>
                    <a:pt x="48" y="184"/>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8" name="Rectangle 53">
              <a:extLst>
                <a:ext uri="{FF2B5EF4-FFF2-40B4-BE49-F238E27FC236}">
                  <a16:creationId xmlns:a16="http://schemas.microsoft.com/office/drawing/2014/main" id="{E84EB998-1303-408E-92BC-737CBC9981E8}"/>
                </a:ext>
              </a:extLst>
            </p:cNvPr>
            <p:cNvSpPr>
              <a:spLocks noChangeArrowheads="1"/>
            </p:cNvSpPr>
            <p:nvPr/>
          </p:nvSpPr>
          <p:spPr bwMode="auto">
            <a:xfrm>
              <a:off x="15947672" y="2880391"/>
              <a:ext cx="4535094" cy="216000"/>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9" name="Rectangle 59">
              <a:extLst>
                <a:ext uri="{FF2B5EF4-FFF2-40B4-BE49-F238E27FC236}">
                  <a16:creationId xmlns:a16="http://schemas.microsoft.com/office/drawing/2014/main" id="{36634018-6A13-49B3-9A60-82E936403DD1}"/>
                </a:ext>
              </a:extLst>
            </p:cNvPr>
            <p:cNvSpPr>
              <a:spLocks noChangeArrowheads="1"/>
            </p:cNvSpPr>
            <p:nvPr/>
          </p:nvSpPr>
          <p:spPr bwMode="auto">
            <a:xfrm>
              <a:off x="17336572" y="3617364"/>
              <a:ext cx="3146187" cy="21600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14" name="Freeform 60">
              <a:extLst>
                <a:ext uri="{FF2B5EF4-FFF2-40B4-BE49-F238E27FC236}">
                  <a16:creationId xmlns:a16="http://schemas.microsoft.com/office/drawing/2014/main" id="{DFAA63C3-C67E-49A7-A995-935B242AEBB4}"/>
                </a:ext>
              </a:extLst>
            </p:cNvPr>
            <p:cNvSpPr>
              <a:spLocks/>
            </p:cNvSpPr>
            <p:nvPr/>
          </p:nvSpPr>
          <p:spPr bwMode="auto">
            <a:xfrm>
              <a:off x="13118444" y="2482886"/>
              <a:ext cx="836431" cy="1700572"/>
            </a:xfrm>
            <a:custGeom>
              <a:avLst/>
              <a:gdLst>
                <a:gd name="T0" fmla="*/ 484 w 484"/>
                <a:gd name="T1" fmla="*/ 413 h 825"/>
                <a:gd name="T2" fmla="*/ 344 w 484"/>
                <a:gd name="T3" fmla="*/ 0 h 825"/>
                <a:gd name="T4" fmla="*/ 344 w 484"/>
                <a:gd name="T5" fmla="*/ 79 h 825"/>
                <a:gd name="T6" fmla="*/ 0 w 484"/>
                <a:gd name="T7" fmla="*/ 79 h 825"/>
                <a:gd name="T8" fmla="*/ 0 w 484"/>
                <a:gd name="T9" fmla="*/ 744 h 825"/>
                <a:gd name="T10" fmla="*/ 344 w 484"/>
                <a:gd name="T11" fmla="*/ 744 h 825"/>
                <a:gd name="T12" fmla="*/ 344 w 484"/>
                <a:gd name="T13" fmla="*/ 825 h 825"/>
                <a:gd name="T14" fmla="*/ 484 w 484"/>
                <a:gd name="T15" fmla="*/ 413 h 8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4" h="825">
                  <a:moveTo>
                    <a:pt x="484" y="413"/>
                  </a:moveTo>
                  <a:lnTo>
                    <a:pt x="344" y="0"/>
                  </a:lnTo>
                  <a:lnTo>
                    <a:pt x="344" y="79"/>
                  </a:lnTo>
                  <a:lnTo>
                    <a:pt x="0" y="79"/>
                  </a:lnTo>
                  <a:lnTo>
                    <a:pt x="0" y="744"/>
                  </a:lnTo>
                  <a:lnTo>
                    <a:pt x="344" y="744"/>
                  </a:lnTo>
                  <a:lnTo>
                    <a:pt x="344" y="825"/>
                  </a:lnTo>
                  <a:lnTo>
                    <a:pt x="484" y="41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15" name="TextBox 114">
              <a:extLst>
                <a:ext uri="{FF2B5EF4-FFF2-40B4-BE49-F238E27FC236}">
                  <a16:creationId xmlns:a16="http://schemas.microsoft.com/office/drawing/2014/main" id="{051B9D38-9C90-42D0-8EBC-FE01431183DA}"/>
                </a:ext>
              </a:extLst>
            </p:cNvPr>
            <p:cNvSpPr txBox="1"/>
            <p:nvPr/>
          </p:nvSpPr>
          <p:spPr bwMode="auto">
            <a:xfrm>
              <a:off x="13120241" y="5407610"/>
              <a:ext cx="14014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666666"/>
                  </a:solidFill>
                  <a:effectLst/>
                  <a:uLnTx/>
                  <a:uFillTx/>
                  <a:latin typeface="Arial" charset="0"/>
                  <a:ea typeface="+mn-ea"/>
                  <a:cs typeface="+mn-cs"/>
                </a:rPr>
                <a:t>Randomization</a:t>
              </a:r>
            </a:p>
          </p:txBody>
        </p:sp>
        <p:sp>
          <p:nvSpPr>
            <p:cNvPr id="119" name="Line 43">
              <a:extLst>
                <a:ext uri="{FF2B5EF4-FFF2-40B4-BE49-F238E27FC236}">
                  <a16:creationId xmlns:a16="http://schemas.microsoft.com/office/drawing/2014/main" id="{011941DB-4CB5-4C49-B23C-A25CDC5798F3}"/>
                </a:ext>
              </a:extLst>
            </p:cNvPr>
            <p:cNvSpPr>
              <a:spLocks noChangeShapeType="1"/>
            </p:cNvSpPr>
            <p:nvPr/>
          </p:nvSpPr>
          <p:spPr bwMode="auto">
            <a:xfrm flipV="1">
              <a:off x="20485371" y="1900379"/>
              <a:ext cx="0" cy="2965974"/>
            </a:xfrm>
            <a:prstGeom prst="line">
              <a:avLst/>
            </a:prstGeom>
            <a:noFill/>
            <a:ln w="952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121" name="Straight Arrow Connector 120">
              <a:extLst>
                <a:ext uri="{FF2B5EF4-FFF2-40B4-BE49-F238E27FC236}">
                  <a16:creationId xmlns:a16="http://schemas.microsoft.com/office/drawing/2014/main" id="{56FD648C-06BE-4274-A341-1EBEC3E454CC}"/>
                </a:ext>
              </a:extLst>
            </p:cNvPr>
            <p:cNvCxnSpPr>
              <a:cxnSpLocks/>
            </p:cNvCxnSpPr>
            <p:nvPr/>
          </p:nvCxnSpPr>
          <p:spPr>
            <a:xfrm flipV="1">
              <a:off x="13820984" y="5156363"/>
              <a:ext cx="0" cy="215420"/>
            </a:xfrm>
            <a:prstGeom prst="straightConnector1">
              <a:avLst/>
            </a:prstGeom>
            <a:ln w="28575">
              <a:solidFill>
                <a:srgbClr val="7A7E7C"/>
              </a:solidFill>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4CF77489-8422-422C-AE22-CD06D2D0C18C}"/>
                </a:ext>
              </a:extLst>
            </p:cNvPr>
            <p:cNvSpPr txBox="1"/>
            <p:nvPr/>
          </p:nvSpPr>
          <p:spPr bwMode="auto">
            <a:xfrm>
              <a:off x="20482766" y="3068241"/>
              <a:ext cx="7742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666666"/>
                  </a:solidFill>
                  <a:effectLst/>
                  <a:uLnTx/>
                  <a:uFillTx/>
                  <a:latin typeface="Arial" charset="0"/>
                  <a:ea typeface="+mn-ea"/>
                  <a:cs typeface="+mn-cs"/>
                </a:rPr>
                <a:t>Safety follow-up</a:t>
              </a:r>
              <a:endParaRPr kumimoji="0" lang="en-GB" sz="1000" b="0" i="0" u="none" strike="noStrike" kern="0" cap="none" spc="0" normalizeH="0" baseline="0" noProof="0">
                <a:ln>
                  <a:noFill/>
                </a:ln>
                <a:solidFill>
                  <a:srgbClr val="666666"/>
                </a:solidFill>
                <a:effectLst/>
                <a:uLnTx/>
                <a:uFillTx/>
                <a:latin typeface="Arial" charset="0"/>
                <a:ea typeface="+mn-ea"/>
                <a:cs typeface="+mn-cs"/>
              </a:endParaRPr>
            </a:p>
          </p:txBody>
        </p:sp>
        <p:sp>
          <p:nvSpPr>
            <p:cNvPr id="123" name="TextBox 122">
              <a:extLst>
                <a:ext uri="{FF2B5EF4-FFF2-40B4-BE49-F238E27FC236}">
                  <a16:creationId xmlns:a16="http://schemas.microsoft.com/office/drawing/2014/main" id="{DE7BAB41-1184-4EDB-A74F-471FE3A4008D}"/>
                </a:ext>
              </a:extLst>
            </p:cNvPr>
            <p:cNvSpPr txBox="1"/>
            <p:nvPr/>
          </p:nvSpPr>
          <p:spPr bwMode="auto">
            <a:xfrm rot="16200000">
              <a:off x="12956988" y="3266269"/>
              <a:ext cx="730449" cy="20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0" bIns="4572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Arial" charset="0"/>
                  <a:ea typeface="+mn-ea"/>
                  <a:cs typeface="+mn-cs"/>
                </a:rPr>
                <a:t>Screening</a:t>
              </a:r>
              <a:endParaRPr kumimoji="0" lang="en-GB" sz="1000" b="0" i="0" u="none" strike="noStrike" kern="0" cap="none" spc="0" normalizeH="0" baseline="0" noProof="0">
                <a:ln>
                  <a:noFill/>
                </a:ln>
                <a:solidFill>
                  <a:srgbClr val="FFFFFF"/>
                </a:solidFill>
                <a:effectLst/>
                <a:uLnTx/>
                <a:uFillTx/>
                <a:latin typeface="Arial" charset="0"/>
                <a:ea typeface="+mn-ea"/>
                <a:cs typeface="+mn-cs"/>
              </a:endParaRPr>
            </a:p>
          </p:txBody>
        </p:sp>
        <p:sp>
          <p:nvSpPr>
            <p:cNvPr id="124" name="TextBox 123">
              <a:extLst>
                <a:ext uri="{FF2B5EF4-FFF2-40B4-BE49-F238E27FC236}">
                  <a16:creationId xmlns:a16="http://schemas.microsoft.com/office/drawing/2014/main" id="{21DDB7B0-0936-4031-B60A-AF81D1EFAFE1}"/>
                </a:ext>
              </a:extLst>
            </p:cNvPr>
            <p:cNvSpPr txBox="1"/>
            <p:nvPr/>
          </p:nvSpPr>
          <p:spPr bwMode="auto">
            <a:xfrm rot="16200000">
              <a:off x="13299245" y="3266269"/>
              <a:ext cx="730449" cy="20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Arial" charset="0"/>
                  <a:ea typeface="+mn-ea"/>
                  <a:cs typeface="+mn-cs"/>
                </a:rPr>
                <a:t>Lead-in</a:t>
              </a:r>
              <a:endParaRPr kumimoji="0" lang="en-GB" sz="1000" b="0" i="0" u="none" strike="noStrike" kern="0" cap="none" spc="0" normalizeH="0" baseline="0" noProof="0">
                <a:ln>
                  <a:noFill/>
                </a:ln>
                <a:solidFill>
                  <a:srgbClr val="FFFFFF"/>
                </a:solidFill>
                <a:effectLst/>
                <a:uLnTx/>
                <a:uFillTx/>
                <a:latin typeface="Arial" charset="0"/>
                <a:ea typeface="+mn-ea"/>
                <a:cs typeface="+mn-cs"/>
              </a:endParaRPr>
            </a:p>
          </p:txBody>
        </p:sp>
        <p:sp>
          <p:nvSpPr>
            <p:cNvPr id="125" name="TextBox 124">
              <a:extLst>
                <a:ext uri="{FF2B5EF4-FFF2-40B4-BE49-F238E27FC236}">
                  <a16:creationId xmlns:a16="http://schemas.microsoft.com/office/drawing/2014/main" id="{E96654F3-E8EB-4A60-89F8-6D3B517C3268}"/>
                </a:ext>
              </a:extLst>
            </p:cNvPr>
            <p:cNvSpPr txBox="1"/>
            <p:nvPr/>
          </p:nvSpPr>
          <p:spPr>
            <a:xfrm>
              <a:off x="16787303" y="2215545"/>
              <a:ext cx="878181" cy="161583"/>
            </a:xfrm>
            <a:prstGeom prst="rect">
              <a:avLst/>
            </a:prstGeom>
            <a:no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FFFFFF"/>
                  </a:solidFill>
                  <a:effectLst/>
                  <a:uLnTx/>
                  <a:uFillTx/>
                  <a:latin typeface="Arial" charset="0"/>
                  <a:ea typeface="+mn-ea"/>
                  <a:cs typeface="+mn-cs"/>
                </a:rPr>
                <a:t>5 mg</a:t>
              </a:r>
            </a:p>
          </p:txBody>
        </p:sp>
        <p:sp>
          <p:nvSpPr>
            <p:cNvPr id="126" name="TextBox 125">
              <a:extLst>
                <a:ext uri="{FF2B5EF4-FFF2-40B4-BE49-F238E27FC236}">
                  <a16:creationId xmlns:a16="http://schemas.microsoft.com/office/drawing/2014/main" id="{D3DDE6D4-2C10-4E4E-AC16-F6F315D9F251}"/>
                </a:ext>
              </a:extLst>
            </p:cNvPr>
            <p:cNvSpPr txBox="1"/>
            <p:nvPr/>
          </p:nvSpPr>
          <p:spPr>
            <a:xfrm>
              <a:off x="14531693" y="2880391"/>
              <a:ext cx="706821" cy="216000"/>
            </a:xfrm>
            <a:prstGeom prst="rect">
              <a:avLst/>
            </a:prstGeom>
            <a:solidFill>
              <a:schemeClr val="accent1"/>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FFFFFF"/>
                  </a:solidFill>
                  <a:effectLst/>
                  <a:uLnTx/>
                  <a:uFillTx/>
                  <a:latin typeface="Arial" charset="0"/>
                  <a:ea typeface="+mn-ea"/>
                  <a:cs typeface="+mn-cs"/>
                </a:rPr>
                <a:t>5 mg</a:t>
              </a:r>
            </a:p>
          </p:txBody>
        </p:sp>
        <p:sp>
          <p:nvSpPr>
            <p:cNvPr id="127" name="TextBox 126">
              <a:extLst>
                <a:ext uri="{FF2B5EF4-FFF2-40B4-BE49-F238E27FC236}">
                  <a16:creationId xmlns:a16="http://schemas.microsoft.com/office/drawing/2014/main" id="{37E2CEF5-FF98-4139-A3E4-910C6A732742}"/>
                </a:ext>
              </a:extLst>
            </p:cNvPr>
            <p:cNvSpPr txBox="1"/>
            <p:nvPr/>
          </p:nvSpPr>
          <p:spPr>
            <a:xfrm>
              <a:off x="15240851" y="2880391"/>
              <a:ext cx="706821" cy="216000"/>
            </a:xfrm>
            <a:prstGeom prst="rect">
              <a:avLst/>
            </a:prstGeom>
            <a:solidFill>
              <a:schemeClr val="tx2">
                <a:lumMod val="40000"/>
                <a:lumOff val="60000"/>
              </a:schemeClr>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FFFFFF"/>
                  </a:solidFill>
                  <a:effectLst/>
                  <a:uLnTx/>
                  <a:uFillTx/>
                  <a:latin typeface="Arial" charset="0"/>
                  <a:ea typeface="+mn-ea"/>
                  <a:cs typeface="+mn-cs"/>
                </a:rPr>
                <a:t>7.5 mg</a:t>
              </a:r>
            </a:p>
          </p:txBody>
        </p:sp>
        <p:sp>
          <p:nvSpPr>
            <p:cNvPr id="128" name="TextBox 127">
              <a:extLst>
                <a:ext uri="{FF2B5EF4-FFF2-40B4-BE49-F238E27FC236}">
                  <a16:creationId xmlns:a16="http://schemas.microsoft.com/office/drawing/2014/main" id="{32CF3620-7EEC-44B2-86EA-4DF57ACDC30B}"/>
                </a:ext>
              </a:extLst>
            </p:cNvPr>
            <p:cNvSpPr txBox="1"/>
            <p:nvPr/>
          </p:nvSpPr>
          <p:spPr>
            <a:xfrm>
              <a:off x="17813258" y="2886366"/>
              <a:ext cx="706821" cy="226196"/>
            </a:xfrm>
            <a:prstGeom prst="rect">
              <a:avLst/>
            </a:prstGeom>
            <a:no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FFFFFF"/>
                  </a:solidFill>
                  <a:effectLst/>
                  <a:uLnTx/>
                  <a:uFillTx/>
                  <a:latin typeface="Arial" charset="0"/>
                  <a:ea typeface="+mn-ea"/>
                  <a:cs typeface="+mn-cs"/>
                </a:rPr>
                <a:t>10 mg</a:t>
              </a:r>
            </a:p>
          </p:txBody>
        </p:sp>
        <p:sp>
          <p:nvSpPr>
            <p:cNvPr id="129" name="TextBox 128">
              <a:extLst>
                <a:ext uri="{FF2B5EF4-FFF2-40B4-BE49-F238E27FC236}">
                  <a16:creationId xmlns:a16="http://schemas.microsoft.com/office/drawing/2014/main" id="{531C22B3-5B7A-4EC7-8C74-D40164C1390E}"/>
                </a:ext>
              </a:extLst>
            </p:cNvPr>
            <p:cNvSpPr txBox="1"/>
            <p:nvPr/>
          </p:nvSpPr>
          <p:spPr>
            <a:xfrm>
              <a:off x="14531693" y="3617364"/>
              <a:ext cx="706821" cy="216000"/>
            </a:xfrm>
            <a:prstGeom prst="rect">
              <a:avLst/>
            </a:prstGeom>
            <a:solidFill>
              <a:schemeClr val="accent1"/>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FFFFFF"/>
                  </a:solidFill>
                  <a:effectLst/>
                  <a:uLnTx/>
                  <a:uFillTx/>
                  <a:latin typeface="Arial" charset="0"/>
                  <a:ea typeface="+mn-ea"/>
                  <a:cs typeface="+mn-cs"/>
                </a:rPr>
                <a:t>5 mg</a:t>
              </a:r>
            </a:p>
          </p:txBody>
        </p:sp>
        <p:sp>
          <p:nvSpPr>
            <p:cNvPr id="130" name="TextBox 129">
              <a:extLst>
                <a:ext uri="{FF2B5EF4-FFF2-40B4-BE49-F238E27FC236}">
                  <a16:creationId xmlns:a16="http://schemas.microsoft.com/office/drawing/2014/main" id="{B662E61F-711E-4747-AD96-89B44F195C32}"/>
                </a:ext>
              </a:extLst>
            </p:cNvPr>
            <p:cNvSpPr txBox="1"/>
            <p:nvPr/>
          </p:nvSpPr>
          <p:spPr>
            <a:xfrm>
              <a:off x="15240851" y="3617364"/>
              <a:ext cx="706821" cy="216000"/>
            </a:xfrm>
            <a:prstGeom prst="rect">
              <a:avLst/>
            </a:prstGeom>
            <a:solidFill>
              <a:schemeClr val="tx2">
                <a:lumMod val="40000"/>
                <a:lumOff val="60000"/>
              </a:schemeClr>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FFFFFF"/>
                  </a:solidFill>
                  <a:effectLst/>
                  <a:uLnTx/>
                  <a:uFillTx/>
                  <a:latin typeface="Arial" charset="0"/>
                  <a:ea typeface="+mn-ea"/>
                  <a:cs typeface="+mn-cs"/>
                </a:rPr>
                <a:t>7.5 mg</a:t>
              </a:r>
            </a:p>
          </p:txBody>
        </p:sp>
        <p:sp>
          <p:nvSpPr>
            <p:cNvPr id="131" name="TextBox 130">
              <a:extLst>
                <a:ext uri="{FF2B5EF4-FFF2-40B4-BE49-F238E27FC236}">
                  <a16:creationId xmlns:a16="http://schemas.microsoft.com/office/drawing/2014/main" id="{4C62B889-0FFF-402D-A60A-C4ECF2BF5C73}"/>
                </a:ext>
              </a:extLst>
            </p:cNvPr>
            <p:cNvSpPr txBox="1"/>
            <p:nvPr/>
          </p:nvSpPr>
          <p:spPr>
            <a:xfrm>
              <a:off x="15947672" y="3617364"/>
              <a:ext cx="706821" cy="216000"/>
            </a:xfrm>
            <a:prstGeom prst="rect">
              <a:avLst/>
            </a:prstGeom>
            <a:solidFill>
              <a:schemeClr val="tx2"/>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FFFFFF"/>
                  </a:solidFill>
                  <a:effectLst/>
                  <a:uLnTx/>
                  <a:uFillTx/>
                  <a:latin typeface="Arial" charset="0"/>
                  <a:ea typeface="+mn-ea"/>
                  <a:cs typeface="+mn-cs"/>
                </a:rPr>
                <a:t>10 mg</a:t>
              </a:r>
            </a:p>
          </p:txBody>
        </p:sp>
        <p:sp>
          <p:nvSpPr>
            <p:cNvPr id="132" name="TextBox 131">
              <a:extLst>
                <a:ext uri="{FF2B5EF4-FFF2-40B4-BE49-F238E27FC236}">
                  <a16:creationId xmlns:a16="http://schemas.microsoft.com/office/drawing/2014/main" id="{435BE2FC-E57A-4962-BA52-103B32116838}"/>
                </a:ext>
              </a:extLst>
            </p:cNvPr>
            <p:cNvSpPr txBox="1"/>
            <p:nvPr/>
          </p:nvSpPr>
          <p:spPr>
            <a:xfrm>
              <a:off x="16637858" y="3617364"/>
              <a:ext cx="706821" cy="216000"/>
            </a:xfrm>
            <a:prstGeom prst="rect">
              <a:avLst/>
            </a:prstGeom>
            <a:solidFill>
              <a:schemeClr val="accent6"/>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FFFFFF"/>
                  </a:solidFill>
                  <a:effectLst/>
                  <a:uLnTx/>
                  <a:uFillTx/>
                  <a:latin typeface="Arial" charset="0"/>
                  <a:ea typeface="+mn-ea"/>
                  <a:cs typeface="+mn-cs"/>
                </a:rPr>
                <a:t>12.5 mg</a:t>
              </a:r>
            </a:p>
          </p:txBody>
        </p:sp>
        <p:sp>
          <p:nvSpPr>
            <p:cNvPr id="133" name="TextBox 132">
              <a:extLst>
                <a:ext uri="{FF2B5EF4-FFF2-40B4-BE49-F238E27FC236}">
                  <a16:creationId xmlns:a16="http://schemas.microsoft.com/office/drawing/2014/main" id="{F3535B1C-8E95-415D-B0BF-FAF126CC8353}"/>
                </a:ext>
              </a:extLst>
            </p:cNvPr>
            <p:cNvSpPr txBox="1"/>
            <p:nvPr/>
          </p:nvSpPr>
          <p:spPr>
            <a:xfrm>
              <a:off x="18621963" y="3617365"/>
              <a:ext cx="706821" cy="226196"/>
            </a:xfrm>
            <a:prstGeom prst="rect">
              <a:avLst/>
            </a:prstGeom>
            <a:no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FFFFFF"/>
                  </a:solidFill>
                  <a:effectLst/>
                  <a:uLnTx/>
                  <a:uFillTx/>
                  <a:latin typeface="Arial" charset="0"/>
                  <a:ea typeface="+mn-ea"/>
                  <a:cs typeface="+mn-cs"/>
                </a:rPr>
                <a:t>15 mg</a:t>
              </a:r>
            </a:p>
          </p:txBody>
        </p:sp>
        <p:sp>
          <p:nvSpPr>
            <p:cNvPr id="134" name="TextBox 133">
              <a:extLst>
                <a:ext uri="{FF2B5EF4-FFF2-40B4-BE49-F238E27FC236}">
                  <a16:creationId xmlns:a16="http://schemas.microsoft.com/office/drawing/2014/main" id="{B4BB73C6-CD1C-4A21-89D9-5B70A2BD40AE}"/>
                </a:ext>
              </a:extLst>
            </p:cNvPr>
            <p:cNvSpPr txBox="1"/>
            <p:nvPr/>
          </p:nvSpPr>
          <p:spPr>
            <a:xfrm>
              <a:off x="20423662" y="4546426"/>
              <a:ext cx="752524" cy="25391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rPr>
                <a:t>4 weeks</a:t>
              </a:r>
            </a:p>
          </p:txBody>
        </p:sp>
        <p:sp>
          <p:nvSpPr>
            <p:cNvPr id="135" name="TextBox 134">
              <a:extLst>
                <a:ext uri="{FF2B5EF4-FFF2-40B4-BE49-F238E27FC236}">
                  <a16:creationId xmlns:a16="http://schemas.microsoft.com/office/drawing/2014/main" id="{1812E7BA-DCEC-4ABE-882F-E06D79A2D200}"/>
                </a:ext>
              </a:extLst>
            </p:cNvPr>
            <p:cNvSpPr txBox="1"/>
            <p:nvPr/>
          </p:nvSpPr>
          <p:spPr>
            <a:xfrm>
              <a:off x="20035228" y="4932323"/>
              <a:ext cx="903851"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666666"/>
                  </a:solidFill>
                  <a:effectLst/>
                  <a:uLnTx/>
                  <a:uFillTx/>
                  <a:latin typeface="Arial" panose="020B0604020202020204" pitchFamily="34" charset="0"/>
                  <a:ea typeface="+mn-ea"/>
                  <a:cs typeface="Arial" panose="020B0604020202020204" pitchFamily="34" charset="0"/>
                </a:rPr>
                <a:t>40</a:t>
              </a:r>
            </a:p>
          </p:txBody>
        </p:sp>
        <p:sp>
          <p:nvSpPr>
            <p:cNvPr id="136" name="TextBox 135">
              <a:extLst>
                <a:ext uri="{FF2B5EF4-FFF2-40B4-BE49-F238E27FC236}">
                  <a16:creationId xmlns:a16="http://schemas.microsoft.com/office/drawing/2014/main" id="{EB3AB8A3-E95E-4341-9C7C-42D85E0FD604}"/>
                </a:ext>
              </a:extLst>
            </p:cNvPr>
            <p:cNvSpPr txBox="1"/>
            <p:nvPr/>
          </p:nvSpPr>
          <p:spPr>
            <a:xfrm>
              <a:off x="13830080" y="2190039"/>
              <a:ext cx="740284" cy="226196"/>
            </a:xfrm>
            <a:prstGeom prst="rect">
              <a:avLst/>
            </a:prstGeom>
            <a:no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a:ln>
                    <a:noFill/>
                  </a:ln>
                  <a:solidFill>
                    <a:srgbClr val="3F2A5A">
                      <a:lumMod val="75000"/>
                    </a:srgbClr>
                  </a:solidFill>
                  <a:effectLst/>
                  <a:uLnTx/>
                  <a:uFillTx/>
                  <a:latin typeface="Arial" charset="0"/>
                  <a:ea typeface="+mn-ea"/>
                  <a:cs typeface="+mn-cs"/>
                </a:rPr>
                <a:t>2.5 mg</a:t>
              </a:r>
            </a:p>
          </p:txBody>
        </p:sp>
        <p:sp>
          <p:nvSpPr>
            <p:cNvPr id="137" name="TextBox 136">
              <a:extLst>
                <a:ext uri="{FF2B5EF4-FFF2-40B4-BE49-F238E27FC236}">
                  <a16:creationId xmlns:a16="http://schemas.microsoft.com/office/drawing/2014/main" id="{16307902-F796-40F7-B243-F86BE537BE91}"/>
                </a:ext>
              </a:extLst>
            </p:cNvPr>
            <p:cNvSpPr txBox="1"/>
            <p:nvPr/>
          </p:nvSpPr>
          <p:spPr>
            <a:xfrm>
              <a:off x="13671187" y="4932323"/>
              <a:ext cx="299594" cy="24622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000000">
                      <a:lumMod val="75000"/>
                      <a:lumOff val="25000"/>
                    </a:srgbClr>
                  </a:solidFill>
                  <a:effectLst/>
                  <a:uLnTx/>
                  <a:uFillTx/>
                  <a:latin typeface="Arial" charset="0"/>
                  <a:ea typeface="+mn-ea"/>
                  <a:cs typeface="+mn-cs"/>
                </a:rPr>
                <a:t>0</a:t>
              </a:r>
            </a:p>
          </p:txBody>
        </p:sp>
        <p:sp>
          <p:nvSpPr>
            <p:cNvPr id="138" name="TextBox 137">
              <a:extLst>
                <a:ext uri="{FF2B5EF4-FFF2-40B4-BE49-F238E27FC236}">
                  <a16:creationId xmlns:a16="http://schemas.microsoft.com/office/drawing/2014/main" id="{6EBC0AFC-BF6E-4B79-B31F-8BF8E8BF4F23}"/>
                </a:ext>
              </a:extLst>
            </p:cNvPr>
            <p:cNvSpPr txBox="1"/>
            <p:nvPr/>
          </p:nvSpPr>
          <p:spPr>
            <a:xfrm>
              <a:off x="13299612" y="4932323"/>
              <a:ext cx="354010" cy="24622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000000">
                      <a:lumMod val="75000"/>
                      <a:lumOff val="25000"/>
                    </a:srgbClr>
                  </a:solidFill>
                  <a:effectLst/>
                  <a:uLnTx/>
                  <a:uFillTx/>
                  <a:latin typeface="Arial" charset="0"/>
                  <a:ea typeface="+mn-ea"/>
                  <a:cs typeface="+mn-cs"/>
                </a:rPr>
                <a:t>-2</a:t>
              </a:r>
            </a:p>
          </p:txBody>
        </p:sp>
        <p:sp>
          <p:nvSpPr>
            <p:cNvPr id="139" name="TextBox 138">
              <a:extLst>
                <a:ext uri="{FF2B5EF4-FFF2-40B4-BE49-F238E27FC236}">
                  <a16:creationId xmlns:a16="http://schemas.microsoft.com/office/drawing/2014/main" id="{BD17D9B9-D89D-4AB3-A1C0-85DDB57F8CB8}"/>
                </a:ext>
              </a:extLst>
            </p:cNvPr>
            <p:cNvSpPr txBox="1"/>
            <p:nvPr/>
          </p:nvSpPr>
          <p:spPr>
            <a:xfrm>
              <a:off x="12974892" y="4932323"/>
              <a:ext cx="354010" cy="24622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000000">
                      <a:lumMod val="75000"/>
                      <a:lumOff val="25000"/>
                    </a:srgbClr>
                  </a:solidFill>
                  <a:effectLst/>
                  <a:uLnTx/>
                  <a:uFillTx/>
                  <a:latin typeface="Arial" charset="0"/>
                  <a:ea typeface="+mn-ea"/>
                  <a:cs typeface="+mn-cs"/>
                </a:rPr>
                <a:t>-3</a:t>
              </a:r>
            </a:p>
          </p:txBody>
        </p:sp>
        <p:sp>
          <p:nvSpPr>
            <p:cNvPr id="140" name="TextBox 139">
              <a:extLst>
                <a:ext uri="{FF2B5EF4-FFF2-40B4-BE49-F238E27FC236}">
                  <a16:creationId xmlns:a16="http://schemas.microsoft.com/office/drawing/2014/main" id="{E1DC5665-681E-48D6-AED5-2239BA4BD50E}"/>
                </a:ext>
              </a:extLst>
            </p:cNvPr>
            <p:cNvSpPr txBox="1"/>
            <p:nvPr/>
          </p:nvSpPr>
          <p:spPr>
            <a:xfrm>
              <a:off x="14420924" y="4932323"/>
              <a:ext cx="299594" cy="24622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000000">
                      <a:lumMod val="75000"/>
                      <a:lumOff val="25000"/>
                    </a:srgbClr>
                  </a:solidFill>
                  <a:effectLst/>
                  <a:uLnTx/>
                  <a:uFillTx/>
                  <a:latin typeface="Arial" charset="0"/>
                  <a:ea typeface="+mn-ea"/>
                  <a:cs typeface="+mn-cs"/>
                </a:rPr>
                <a:t>4</a:t>
              </a:r>
            </a:p>
          </p:txBody>
        </p:sp>
        <p:sp>
          <p:nvSpPr>
            <p:cNvPr id="141" name="TextBox 140">
              <a:extLst>
                <a:ext uri="{FF2B5EF4-FFF2-40B4-BE49-F238E27FC236}">
                  <a16:creationId xmlns:a16="http://schemas.microsoft.com/office/drawing/2014/main" id="{5061D96D-61DE-4182-9179-B7435C27A56E}"/>
                </a:ext>
              </a:extLst>
            </p:cNvPr>
            <p:cNvSpPr txBox="1"/>
            <p:nvPr/>
          </p:nvSpPr>
          <p:spPr>
            <a:xfrm>
              <a:off x="15113601" y="4932323"/>
              <a:ext cx="299594" cy="24622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000000">
                      <a:lumMod val="75000"/>
                      <a:lumOff val="25000"/>
                    </a:srgbClr>
                  </a:solidFill>
                  <a:effectLst/>
                  <a:uLnTx/>
                  <a:uFillTx/>
                  <a:latin typeface="Arial" charset="0"/>
                  <a:ea typeface="+mn-ea"/>
                  <a:cs typeface="+mn-cs"/>
                </a:rPr>
                <a:t>8</a:t>
              </a:r>
            </a:p>
          </p:txBody>
        </p:sp>
        <p:sp>
          <p:nvSpPr>
            <p:cNvPr id="142" name="TextBox 141">
              <a:extLst>
                <a:ext uri="{FF2B5EF4-FFF2-40B4-BE49-F238E27FC236}">
                  <a16:creationId xmlns:a16="http://schemas.microsoft.com/office/drawing/2014/main" id="{AAF31968-A884-45AB-964D-7B251B0DAD47}"/>
                </a:ext>
              </a:extLst>
            </p:cNvPr>
            <p:cNvSpPr txBox="1"/>
            <p:nvPr/>
          </p:nvSpPr>
          <p:spPr>
            <a:xfrm>
              <a:off x="15764891" y="4932323"/>
              <a:ext cx="411282" cy="24622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000000">
                      <a:lumMod val="75000"/>
                      <a:lumOff val="25000"/>
                    </a:srgbClr>
                  </a:solidFill>
                  <a:effectLst/>
                  <a:uLnTx/>
                  <a:uFillTx/>
                  <a:latin typeface="Arial" charset="0"/>
                  <a:ea typeface="+mn-ea"/>
                  <a:cs typeface="+mn-cs"/>
                </a:rPr>
                <a:t>12</a:t>
              </a:r>
            </a:p>
          </p:txBody>
        </p:sp>
        <p:sp>
          <p:nvSpPr>
            <p:cNvPr id="143" name="TextBox 142">
              <a:extLst>
                <a:ext uri="{FF2B5EF4-FFF2-40B4-BE49-F238E27FC236}">
                  <a16:creationId xmlns:a16="http://schemas.microsoft.com/office/drawing/2014/main" id="{B874DA5A-A483-461F-8A73-FF60DCA10B95}"/>
                </a:ext>
              </a:extLst>
            </p:cNvPr>
            <p:cNvSpPr txBox="1"/>
            <p:nvPr/>
          </p:nvSpPr>
          <p:spPr>
            <a:xfrm>
              <a:off x="16465634" y="4932323"/>
              <a:ext cx="411282" cy="24622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000000">
                      <a:lumMod val="75000"/>
                      <a:lumOff val="25000"/>
                    </a:srgbClr>
                  </a:solidFill>
                  <a:effectLst/>
                  <a:uLnTx/>
                  <a:uFillTx/>
                  <a:latin typeface="Arial" charset="0"/>
                  <a:ea typeface="+mn-ea"/>
                  <a:cs typeface="+mn-cs"/>
                </a:rPr>
                <a:t>16</a:t>
              </a:r>
            </a:p>
          </p:txBody>
        </p:sp>
        <p:sp>
          <p:nvSpPr>
            <p:cNvPr id="144" name="TextBox 143">
              <a:extLst>
                <a:ext uri="{FF2B5EF4-FFF2-40B4-BE49-F238E27FC236}">
                  <a16:creationId xmlns:a16="http://schemas.microsoft.com/office/drawing/2014/main" id="{492ABD50-A3F6-41C6-A9F0-7F9C72817B23}"/>
                </a:ext>
              </a:extLst>
            </p:cNvPr>
            <p:cNvSpPr txBox="1"/>
            <p:nvPr/>
          </p:nvSpPr>
          <p:spPr>
            <a:xfrm>
              <a:off x="17171060" y="4932323"/>
              <a:ext cx="411282" cy="24622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000000">
                      <a:lumMod val="75000"/>
                      <a:lumOff val="25000"/>
                    </a:srgbClr>
                  </a:solidFill>
                  <a:effectLst/>
                  <a:uLnTx/>
                  <a:uFillTx/>
                  <a:latin typeface="Arial" charset="0"/>
                  <a:ea typeface="+mn-ea"/>
                  <a:cs typeface="+mn-cs"/>
                </a:rPr>
                <a:t>20</a:t>
              </a:r>
            </a:p>
          </p:txBody>
        </p:sp>
        <p:sp>
          <p:nvSpPr>
            <p:cNvPr id="146" name="TextBox 145">
              <a:extLst>
                <a:ext uri="{FF2B5EF4-FFF2-40B4-BE49-F238E27FC236}">
                  <a16:creationId xmlns:a16="http://schemas.microsoft.com/office/drawing/2014/main" id="{2554A931-6B2E-45C5-9262-D7775E0302C6}"/>
                </a:ext>
              </a:extLst>
            </p:cNvPr>
            <p:cNvSpPr txBox="1"/>
            <p:nvPr/>
          </p:nvSpPr>
          <p:spPr>
            <a:xfrm>
              <a:off x="17897718" y="4932323"/>
              <a:ext cx="411282" cy="24622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10" normalizeH="0" baseline="0" noProof="0">
                  <a:ln>
                    <a:noFill/>
                  </a:ln>
                  <a:solidFill>
                    <a:srgbClr val="000000">
                      <a:lumMod val="75000"/>
                      <a:lumOff val="25000"/>
                    </a:srgbClr>
                  </a:solidFill>
                  <a:effectLst/>
                  <a:uLnTx/>
                  <a:uFillTx/>
                  <a:latin typeface="Arial" charset="0"/>
                  <a:ea typeface="+mn-ea"/>
                  <a:cs typeface="+mn-cs"/>
                </a:rPr>
                <a:t>24</a:t>
              </a:r>
            </a:p>
          </p:txBody>
        </p:sp>
        <p:grpSp>
          <p:nvGrpSpPr>
            <p:cNvPr id="75" name="Group 74">
              <a:extLst>
                <a:ext uri="{FF2B5EF4-FFF2-40B4-BE49-F238E27FC236}">
                  <a16:creationId xmlns:a16="http://schemas.microsoft.com/office/drawing/2014/main" id="{28FA5C77-DD2E-4984-966D-44284612ACDF}"/>
                </a:ext>
              </a:extLst>
            </p:cNvPr>
            <p:cNvGrpSpPr/>
            <p:nvPr/>
          </p:nvGrpSpPr>
          <p:grpSpPr>
            <a:xfrm>
              <a:off x="13927076" y="5728638"/>
              <a:ext cx="5714225" cy="154562"/>
              <a:chOff x="1338102" y="5762704"/>
              <a:chExt cx="7306231" cy="197622"/>
            </a:xfrm>
          </p:grpSpPr>
          <p:sp>
            <p:nvSpPr>
              <p:cNvPr id="89" name="Oval 88">
                <a:extLst>
                  <a:ext uri="{FF2B5EF4-FFF2-40B4-BE49-F238E27FC236}">
                    <a16:creationId xmlns:a16="http://schemas.microsoft.com/office/drawing/2014/main" id="{450E8EB9-027A-4D9E-82C4-C4F0D646267B}"/>
                  </a:ext>
                </a:extLst>
              </p:cNvPr>
              <p:cNvSpPr/>
              <p:nvPr/>
            </p:nvSpPr>
            <p:spPr>
              <a:xfrm>
                <a:off x="1338102" y="5769466"/>
                <a:ext cx="184119" cy="184118"/>
              </a:xfrm>
              <a:prstGeom prst="ellipse">
                <a:avLst/>
              </a:prstGeom>
              <a:solidFill>
                <a:srgbClr val="9856BE"/>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87" name="Oval 86">
                <a:extLst>
                  <a:ext uri="{FF2B5EF4-FFF2-40B4-BE49-F238E27FC236}">
                    <a16:creationId xmlns:a16="http://schemas.microsoft.com/office/drawing/2014/main" id="{94AD75E6-2EC8-429F-8F5C-9C67751F9219}"/>
                  </a:ext>
                </a:extLst>
              </p:cNvPr>
              <p:cNvSpPr/>
              <p:nvPr/>
            </p:nvSpPr>
            <p:spPr>
              <a:xfrm>
                <a:off x="3200474" y="5769452"/>
                <a:ext cx="184119" cy="184118"/>
              </a:xfrm>
              <a:prstGeom prst="ellipse">
                <a:avLst/>
              </a:prstGeom>
              <a:solidFill>
                <a:srgbClr val="472F65"/>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85" name="Oval 84">
                <a:extLst>
                  <a:ext uri="{FF2B5EF4-FFF2-40B4-BE49-F238E27FC236}">
                    <a16:creationId xmlns:a16="http://schemas.microsoft.com/office/drawing/2014/main" id="{78E96F30-5C77-46AD-8736-87EE36F6C58E}"/>
                  </a:ext>
                </a:extLst>
              </p:cNvPr>
              <p:cNvSpPr/>
              <p:nvPr/>
            </p:nvSpPr>
            <p:spPr>
              <a:xfrm>
                <a:off x="5060256" y="5769460"/>
                <a:ext cx="184119" cy="184118"/>
              </a:xfrm>
              <a:prstGeom prst="ellipse">
                <a:avLst/>
              </a:prstGeom>
              <a:solidFill>
                <a:srgbClr val="FA4B4B"/>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grpSp>
            <p:nvGrpSpPr>
              <p:cNvPr id="82" name="Group 81">
                <a:extLst>
                  <a:ext uri="{FF2B5EF4-FFF2-40B4-BE49-F238E27FC236}">
                    <a16:creationId xmlns:a16="http://schemas.microsoft.com/office/drawing/2014/main" id="{521F26AE-148E-459A-9CB8-FA9CAC26F129}"/>
                  </a:ext>
                </a:extLst>
              </p:cNvPr>
              <p:cNvGrpSpPr/>
              <p:nvPr/>
            </p:nvGrpSpPr>
            <p:grpSpPr>
              <a:xfrm>
                <a:off x="6935336" y="5762704"/>
                <a:ext cx="1708997" cy="197622"/>
                <a:chOff x="5967685" y="5374084"/>
                <a:chExt cx="1708997" cy="197622"/>
              </a:xfrm>
            </p:grpSpPr>
            <p:sp>
              <p:nvSpPr>
                <p:cNvPr id="83" name="Oval 82">
                  <a:extLst>
                    <a:ext uri="{FF2B5EF4-FFF2-40B4-BE49-F238E27FC236}">
                      <a16:creationId xmlns:a16="http://schemas.microsoft.com/office/drawing/2014/main" id="{F8330446-C011-458C-AED3-6A55C093D60D}"/>
                    </a:ext>
                  </a:extLst>
                </p:cNvPr>
                <p:cNvSpPr/>
                <p:nvPr/>
              </p:nvSpPr>
              <p:spPr>
                <a:xfrm>
                  <a:off x="5967685" y="5380840"/>
                  <a:ext cx="184119" cy="184118"/>
                </a:xfrm>
                <a:prstGeom prst="ellipse">
                  <a:avLst/>
                </a:prstGeom>
                <a:solidFill>
                  <a:srgbClr val="7A7E7C"/>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84" name="TextBox 83">
                  <a:extLst>
                    <a:ext uri="{FF2B5EF4-FFF2-40B4-BE49-F238E27FC236}">
                      <a16:creationId xmlns:a16="http://schemas.microsoft.com/office/drawing/2014/main" id="{E3FFAE24-1566-49DB-A756-B87E1369639F}"/>
                    </a:ext>
                  </a:extLst>
                </p:cNvPr>
                <p:cNvSpPr txBox="1"/>
                <p:nvPr/>
              </p:nvSpPr>
              <p:spPr>
                <a:xfrm>
                  <a:off x="6263487" y="5374084"/>
                  <a:ext cx="1413195" cy="197622"/>
                </a:xfrm>
                <a:prstGeom prst="rect">
                  <a:avLst/>
                </a:prstGeom>
                <a:noFill/>
              </p:spPr>
              <p:txBody>
                <a:bodyPr wrap="square" lIns="0" tIns="0" rIns="0" bIns="0" rtlCol="0" anchor="ctr">
                  <a:no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3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Ozempic 1 mg</a:t>
                  </a:r>
                </a:p>
              </p:txBody>
            </p:sp>
          </p:grpSp>
        </p:grpSp>
        <p:grpSp>
          <p:nvGrpSpPr>
            <p:cNvPr id="65" name="Group 64">
              <a:extLst>
                <a:ext uri="{FF2B5EF4-FFF2-40B4-BE49-F238E27FC236}">
                  <a16:creationId xmlns:a16="http://schemas.microsoft.com/office/drawing/2014/main" id="{E4629BFC-5AEC-9B44-B103-A4579A366052}"/>
                </a:ext>
              </a:extLst>
            </p:cNvPr>
            <p:cNvGrpSpPr/>
            <p:nvPr/>
          </p:nvGrpSpPr>
          <p:grpSpPr>
            <a:xfrm>
              <a:off x="19577247" y="5172375"/>
              <a:ext cx="1853538" cy="1080357"/>
              <a:chOff x="10178762" y="5232572"/>
              <a:chExt cx="1853538" cy="1080357"/>
            </a:xfrm>
          </p:grpSpPr>
          <p:sp>
            <p:nvSpPr>
              <p:cNvPr id="66" name="TextBox 65">
                <a:extLst>
                  <a:ext uri="{FF2B5EF4-FFF2-40B4-BE49-F238E27FC236}">
                    <a16:creationId xmlns:a16="http://schemas.microsoft.com/office/drawing/2014/main" id="{717FC253-4A9E-394C-8548-B1CFC37742E7}"/>
                  </a:ext>
                </a:extLst>
              </p:cNvPr>
              <p:cNvSpPr txBox="1"/>
              <p:nvPr/>
            </p:nvSpPr>
            <p:spPr>
              <a:xfrm>
                <a:off x="10178762" y="5484079"/>
                <a:ext cx="1853538" cy="828850"/>
              </a:xfrm>
              <a:prstGeom prst="rect">
                <a:avLst/>
              </a:prstGeom>
              <a:solidFill>
                <a:schemeClr val="accent3"/>
              </a:solidFill>
            </p:spPr>
            <p:txBody>
              <a:bodyPr wrap="square" rtlCol="0">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20" normalizeH="0" baseline="0" noProof="0">
                  <a:ln>
                    <a:noFill/>
                  </a:ln>
                  <a:solidFill>
                    <a:srgbClr val="8E4CB5"/>
                  </a:solidFill>
                  <a:effectLst/>
                  <a:uLnTx/>
                  <a:uFillTx/>
                  <a:latin typeface="Arial" charset="0"/>
                  <a:ea typeface="+mn-ea"/>
                  <a:cs typeface="+mn-cs"/>
                </a:endParaRPr>
              </a:p>
            </p:txBody>
          </p:sp>
          <p:cxnSp>
            <p:nvCxnSpPr>
              <p:cNvPr id="68" name="Straight Arrow Connector 67">
                <a:extLst>
                  <a:ext uri="{FF2B5EF4-FFF2-40B4-BE49-F238E27FC236}">
                    <a16:creationId xmlns:a16="http://schemas.microsoft.com/office/drawing/2014/main" id="{8A0CC2D9-D521-8A46-B077-87BDBF9B617F}"/>
                  </a:ext>
                </a:extLst>
              </p:cNvPr>
              <p:cNvCxnSpPr>
                <a:cxnSpLocks/>
              </p:cNvCxnSpPr>
              <p:nvPr/>
            </p:nvCxnSpPr>
            <p:spPr>
              <a:xfrm flipV="1">
                <a:off x="11108606" y="5232572"/>
                <a:ext cx="0" cy="215420"/>
              </a:xfrm>
              <a:prstGeom prst="straightConnector1">
                <a:avLst/>
              </a:prstGeom>
              <a:ln w="28575">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69" name="Line 43">
              <a:extLst>
                <a:ext uri="{FF2B5EF4-FFF2-40B4-BE49-F238E27FC236}">
                  <a16:creationId xmlns:a16="http://schemas.microsoft.com/office/drawing/2014/main" id="{D66A7F02-3406-474D-9A7C-B068B39076C5}"/>
                </a:ext>
              </a:extLst>
            </p:cNvPr>
            <p:cNvSpPr>
              <a:spLocks noChangeShapeType="1"/>
            </p:cNvSpPr>
            <p:nvPr/>
          </p:nvSpPr>
          <p:spPr bwMode="auto">
            <a:xfrm flipH="1" flipV="1">
              <a:off x="13091532" y="4866353"/>
              <a:ext cx="7970337" cy="0"/>
            </a:xfrm>
            <a:prstGeom prst="line">
              <a:avLst/>
            </a:prstGeom>
            <a:noFill/>
            <a:ln w="9525" cap="flat">
              <a:solidFill>
                <a:schemeClr val="tx2">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grpSp>
      <p:sp>
        <p:nvSpPr>
          <p:cNvPr id="178" name="Rectangle 177">
            <a:hlinkClick r:id="" action="ppaction://noaction"/>
            <a:extLst>
              <a:ext uri="{FF2B5EF4-FFF2-40B4-BE49-F238E27FC236}">
                <a16:creationId xmlns:a16="http://schemas.microsoft.com/office/drawing/2014/main" id="{2DF1A0A7-27FA-4A44-B8C1-9BAC8216194C}"/>
              </a:ext>
            </a:extLst>
          </p:cNvPr>
          <p:cNvSpPr/>
          <p:nvPr/>
        </p:nvSpPr>
        <p:spPr>
          <a:xfrm>
            <a:off x="9829800" y="0"/>
            <a:ext cx="2362200" cy="13843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5" name="Text Placeholder 3">
            <a:extLst>
              <a:ext uri="{FF2B5EF4-FFF2-40B4-BE49-F238E27FC236}">
                <a16:creationId xmlns:a16="http://schemas.microsoft.com/office/drawing/2014/main" id="{E2707366-49E2-7325-D199-2D3723C1844F}"/>
              </a:ext>
            </a:extLst>
          </p:cNvPr>
          <p:cNvSpPr txBox="1">
            <a:spLocks/>
          </p:cNvSpPr>
          <p:nvPr/>
        </p:nvSpPr>
        <p:spPr>
          <a:xfrm>
            <a:off x="457200" y="6312945"/>
            <a:ext cx="9938609" cy="539064"/>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800" kern="1200">
                <a:solidFill>
                  <a:schemeClr val="tx1">
                    <a:lumMod val="65000"/>
                    <a:lumOff val="35000"/>
                  </a:schemeClr>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62865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1028700" indent="-2286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1371600" indent="-2286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QW=</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Arial" panose="020B0604020202020204" pitchFamily="34" charset="0"/>
              </a:rPr>
              <a:t>une</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Arial" panose="020B0604020202020204" pitchFamily="34" charset="0"/>
              </a:rPr>
              <a:t>fois</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 par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Arial" panose="020B0604020202020204" pitchFamily="34" charset="0"/>
              </a:rPr>
              <a:t>semaine</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 </a:t>
            </a:r>
            <a:r>
              <a:rPr kumimoji="0" lang="de-DE"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a:rPr>
              <a:t>DT2=diabète de type 2; IMC=indice de masse corporelle, HbA1c=hémoglobine glyquée</a:t>
            </a:r>
            <a:endPar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endParaRPr>
          </a:p>
          <a:p>
            <a:pPr marL="0" marR="0" lvl="0" indent="0" algn="l" defTabSz="914377" rtl="0" eaLnBrk="1" fontAlgn="auto" latinLnBrk="0" hangingPunct="1">
              <a:lnSpc>
                <a:spcPct val="90000"/>
              </a:lnSpc>
              <a:spcBef>
                <a:spcPts val="0"/>
              </a:spcBef>
              <a:spcAft>
                <a:spcPts val="0"/>
              </a:spcAft>
              <a:buClr>
                <a:srgbClr val="E04126"/>
              </a:buClr>
              <a:buSzTx/>
              <a:buFont typeface="System Font Regular"/>
              <a:buNone/>
              <a:tabLst/>
              <a:defRPr/>
            </a:pP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1.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Arial" panose="020B0604020202020204" pitchFamily="34" charset="0"/>
              </a:rPr>
              <a:t>Frías</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 JP, Davies MJ, Rosenstock J, et al. N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Arial" panose="020B0604020202020204" pitchFamily="34" charset="0"/>
              </a:rPr>
              <a:t>Engl</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Arial" panose="020B0604020202020204" pitchFamily="34" charset="0"/>
              </a:rPr>
              <a:t> J Med. 2021;385(6):503-515.</a:t>
            </a:r>
          </a:p>
        </p:txBody>
      </p:sp>
      <p:sp>
        <p:nvSpPr>
          <p:cNvPr id="70" name="Title 1">
            <a:extLst>
              <a:ext uri="{FF2B5EF4-FFF2-40B4-BE49-F238E27FC236}">
                <a16:creationId xmlns:a16="http://schemas.microsoft.com/office/drawing/2014/main" id="{432A1996-2E29-4781-D83D-0E21E2B897F2}"/>
              </a:ext>
            </a:extLst>
          </p:cNvPr>
          <p:cNvSpPr txBox="1">
            <a:spLocks/>
          </p:cNvSpPr>
          <p:nvPr/>
        </p:nvSpPr>
        <p:spPr>
          <a:xfrm>
            <a:off x="348033" y="279216"/>
            <a:ext cx="11342889" cy="990597"/>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800"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b="1" dirty="0">
                <a:solidFill>
                  <a:schemeClr val="tx1"/>
                </a:solidFill>
                <a:latin typeface="Arial" panose="020B0604020202020204"/>
              </a:rPr>
              <a:t>D</a:t>
            </a:r>
            <a:r>
              <a:rPr kumimoji="0" lang="fr-FR" sz="2800" b="1" i="0" u="none" strike="noStrike" kern="1200" cap="none" spc="0" normalizeH="0" baseline="0" noProof="0" dirty="0" err="1">
                <a:ln>
                  <a:noFill/>
                </a:ln>
                <a:solidFill>
                  <a:schemeClr val="tx1"/>
                </a:solidFill>
                <a:effectLst/>
                <a:uLnTx/>
                <a:uFillTx/>
                <a:latin typeface="Arial" panose="020B0604020202020204"/>
                <a:ea typeface="+mj-ea"/>
                <a:cs typeface="+mj-cs"/>
              </a:rPr>
              <a:t>esign</a:t>
            </a:r>
            <a:r>
              <a:rPr kumimoji="0" lang="fr-FR" sz="2800" b="1" i="0" u="none" strike="noStrike" kern="1200" cap="none" spc="0" normalizeH="0" baseline="0" noProof="0" dirty="0">
                <a:ln>
                  <a:noFill/>
                </a:ln>
                <a:solidFill>
                  <a:schemeClr val="tx1"/>
                </a:solidFill>
                <a:effectLst/>
                <a:uLnTx/>
                <a:uFillTx/>
                <a:latin typeface="Arial" panose="020B0604020202020204"/>
                <a:ea typeface="+mj-ea"/>
                <a:cs typeface="+mj-cs"/>
              </a:rPr>
              <a:t> d'étude SURPASS-2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0" i="0" u="none" strike="noStrike" kern="1200" cap="none" spc="0" normalizeH="0" baseline="0" noProof="0" dirty="0" err="1">
                <a:ln>
                  <a:noFill/>
                </a:ln>
                <a:solidFill>
                  <a:schemeClr val="tx1"/>
                </a:solidFill>
                <a:effectLst/>
                <a:uLnTx/>
                <a:uFillTx/>
                <a:latin typeface="Arial" panose="020B0604020202020204"/>
                <a:ea typeface="+mj-ea"/>
                <a:cs typeface="+mj-cs"/>
              </a:rPr>
              <a:t>Mounjaro</a:t>
            </a:r>
            <a:r>
              <a:rPr kumimoji="0" lang="en-GB" sz="2000" b="1" i="0" u="none" strike="noStrike" kern="1200" cap="none" spc="0" normalizeH="0" baseline="30000" noProof="0" dirty="0">
                <a:ln>
                  <a:noFill/>
                </a:ln>
                <a:solidFill>
                  <a:schemeClr val="tx1"/>
                </a:solidFill>
                <a:effectLst/>
                <a:uLnTx/>
                <a:uFillTx/>
                <a:latin typeface="Arial" panose="020B0604020202020204"/>
                <a:ea typeface="+mj-ea"/>
                <a:cs typeface="+mj-cs"/>
              </a:rPr>
              <a:t>®</a:t>
            </a:r>
            <a:r>
              <a:rPr kumimoji="0" lang="en-GB" sz="2000" b="0" i="0" u="none" strike="noStrike" kern="1200" cap="none" spc="0" normalizeH="0" baseline="0" noProof="0" dirty="0">
                <a:ln>
                  <a:noFill/>
                </a:ln>
                <a:solidFill>
                  <a:schemeClr val="tx1"/>
                </a:solidFill>
                <a:effectLst/>
                <a:uLnTx/>
                <a:uFillTx/>
                <a:latin typeface="Arial" panose="020B0604020202020204"/>
                <a:ea typeface="+mj-ea"/>
                <a:cs typeface="+mj-cs"/>
              </a:rPr>
              <a:t> vs. </a:t>
            </a:r>
            <a:r>
              <a:rPr kumimoji="0" lang="en-GB" sz="2000" b="0" i="0" u="none" strike="noStrike" kern="1200" cap="none" spc="0" normalizeH="0" baseline="0" noProof="0" dirty="0" err="1">
                <a:ln>
                  <a:noFill/>
                </a:ln>
                <a:solidFill>
                  <a:schemeClr val="tx1"/>
                </a:solidFill>
                <a:effectLst/>
                <a:uLnTx/>
                <a:uFillTx/>
                <a:latin typeface="Arial" panose="020B0604020202020204"/>
                <a:ea typeface="+mj-ea"/>
                <a:cs typeface="+mj-cs"/>
              </a:rPr>
              <a:t>semaglutide</a:t>
            </a:r>
            <a:r>
              <a:rPr kumimoji="0" lang="en-GB" sz="2000" b="0" i="0" u="none" strike="noStrike" kern="1200" cap="none" spc="0" normalizeH="0" baseline="0" noProof="0" dirty="0">
                <a:ln>
                  <a:noFill/>
                </a:ln>
                <a:solidFill>
                  <a:schemeClr val="tx1"/>
                </a:solidFill>
                <a:effectLst/>
                <a:uLnTx/>
                <a:uFillTx/>
                <a:latin typeface="Arial" panose="020B0604020202020204"/>
                <a:ea typeface="+mj-ea"/>
                <a:cs typeface="+mj-cs"/>
              </a:rPr>
              <a:t> 1 mg</a:t>
            </a:r>
            <a:r>
              <a:rPr kumimoji="0" lang="en-GB" sz="2000" b="0" i="0" u="none" strike="noStrike" kern="1200" cap="none" spc="0" normalizeH="0" baseline="30000" noProof="0" dirty="0">
                <a:ln>
                  <a:noFill/>
                </a:ln>
                <a:solidFill>
                  <a:schemeClr val="tx1"/>
                </a:solidFill>
                <a:effectLst/>
                <a:uLnTx/>
                <a:uFillTx/>
                <a:latin typeface="Arial" panose="020B0604020202020204"/>
                <a:ea typeface="+mj-ea"/>
                <a:cs typeface="+mj-cs"/>
              </a:rPr>
              <a:t>1</a:t>
            </a:r>
            <a:endParaRPr kumimoji="0" lang="en-GB" sz="1800" b="0" i="0" u="none" strike="noStrike" kern="1200" cap="none" spc="0" normalizeH="0" baseline="30000" noProof="0" dirty="0">
              <a:ln>
                <a:noFill/>
              </a:ln>
              <a:solidFill>
                <a:schemeClr val="tx1"/>
              </a:solidFill>
              <a:effectLst/>
              <a:uLnTx/>
              <a:uFillTx/>
              <a:latin typeface="Arial" panose="020B0604020202020204"/>
              <a:ea typeface="+mj-ea"/>
              <a:cs typeface="+mj-cs"/>
            </a:endParaRPr>
          </a:p>
        </p:txBody>
      </p:sp>
      <p:sp>
        <p:nvSpPr>
          <p:cNvPr id="4" name="Rectangle 31">
            <a:extLst>
              <a:ext uri="{FF2B5EF4-FFF2-40B4-BE49-F238E27FC236}">
                <a16:creationId xmlns:a16="http://schemas.microsoft.com/office/drawing/2014/main" id="{D29980DD-A841-9FE6-EDDA-5B81B7494213}"/>
              </a:ext>
            </a:extLst>
          </p:cNvPr>
          <p:cNvSpPr/>
          <p:nvPr/>
        </p:nvSpPr>
        <p:spPr bwMode="gray">
          <a:xfrm>
            <a:off x="0" y="1750226"/>
            <a:ext cx="12192000" cy="4431242"/>
          </a:xfrm>
          <a:prstGeom prst="rect">
            <a:avLst/>
          </a:prstGeom>
          <a:solidFill>
            <a:schemeClr val="bg1">
              <a:lumMod val="8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a:ln>
                <a:noFill/>
              </a:ln>
              <a:solidFill>
                <a:prstClr val="white"/>
              </a:solidFill>
              <a:effectLst/>
              <a:uLnTx/>
              <a:uFillTx/>
              <a:latin typeface="Arial"/>
              <a:ea typeface="+mn-ea"/>
              <a:cs typeface="+mn-cs"/>
            </a:endParaRPr>
          </a:p>
        </p:txBody>
      </p:sp>
      <p:grpSp>
        <p:nvGrpSpPr>
          <p:cNvPr id="5" name="Groupe 5">
            <a:extLst>
              <a:ext uri="{FF2B5EF4-FFF2-40B4-BE49-F238E27FC236}">
                <a16:creationId xmlns:a16="http://schemas.microsoft.com/office/drawing/2014/main" id="{7B5D5A64-8917-68D9-CF2B-BC62033B482A}"/>
              </a:ext>
            </a:extLst>
          </p:cNvPr>
          <p:cNvGrpSpPr/>
          <p:nvPr/>
        </p:nvGrpSpPr>
        <p:grpSpPr>
          <a:xfrm>
            <a:off x="9037254" y="2691012"/>
            <a:ext cx="2853186" cy="3062218"/>
            <a:chOff x="9248266" y="2309561"/>
            <a:chExt cx="2853186" cy="3062218"/>
          </a:xfrm>
        </p:grpSpPr>
        <p:grpSp>
          <p:nvGrpSpPr>
            <p:cNvPr id="7" name="Group 6">
              <a:extLst>
                <a:ext uri="{FF2B5EF4-FFF2-40B4-BE49-F238E27FC236}">
                  <a16:creationId xmlns:a16="http://schemas.microsoft.com/office/drawing/2014/main" id="{7B511500-EA01-4922-E84F-3B63C44D359C}"/>
                </a:ext>
              </a:extLst>
            </p:cNvPr>
            <p:cNvGrpSpPr/>
            <p:nvPr/>
          </p:nvGrpSpPr>
          <p:grpSpPr>
            <a:xfrm>
              <a:off x="9248266" y="2309561"/>
              <a:ext cx="2821539" cy="1655878"/>
              <a:chOff x="10132362" y="5432212"/>
              <a:chExt cx="1899938" cy="840307"/>
            </a:xfrm>
          </p:grpSpPr>
          <p:sp>
            <p:nvSpPr>
              <p:cNvPr id="12" name="TextBox 11">
                <a:extLst>
                  <a:ext uri="{FF2B5EF4-FFF2-40B4-BE49-F238E27FC236}">
                    <a16:creationId xmlns:a16="http://schemas.microsoft.com/office/drawing/2014/main" id="{AF705EB3-4EF9-DFB9-C5AD-351B551D703F}"/>
                  </a:ext>
                </a:extLst>
              </p:cNvPr>
              <p:cNvSpPr txBox="1"/>
              <p:nvPr/>
            </p:nvSpPr>
            <p:spPr>
              <a:xfrm>
                <a:off x="10178762" y="5452225"/>
                <a:ext cx="1853538" cy="820294"/>
              </a:xfrm>
              <a:prstGeom prst="rect">
                <a:avLst/>
              </a:prstGeom>
              <a:solidFill>
                <a:srgbClr val="FA4444"/>
              </a:solidFill>
            </p:spPr>
            <p:txBody>
              <a:bodyPr wrap="square" rtlCol="0">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20" normalizeH="0" baseline="0" noProof="0">
                  <a:ln>
                    <a:noFill/>
                  </a:ln>
                  <a:solidFill>
                    <a:srgbClr val="8E4CB5"/>
                  </a:solidFill>
                  <a:effectLst/>
                  <a:uLnTx/>
                  <a:uFillTx/>
                  <a:latin typeface="Arial" charset="0"/>
                  <a:ea typeface="+mn-ea"/>
                  <a:cs typeface="+mn-cs"/>
                </a:endParaRPr>
              </a:p>
            </p:txBody>
          </p:sp>
          <p:sp>
            <p:nvSpPr>
              <p:cNvPr id="13" name="TextBox 12">
                <a:extLst>
                  <a:ext uri="{FF2B5EF4-FFF2-40B4-BE49-F238E27FC236}">
                    <a16:creationId xmlns:a16="http://schemas.microsoft.com/office/drawing/2014/main" id="{3888ED8D-F272-5036-96E7-8E408D5B9EB7}"/>
                  </a:ext>
                </a:extLst>
              </p:cNvPr>
              <p:cNvSpPr txBox="1"/>
              <p:nvPr/>
            </p:nvSpPr>
            <p:spPr bwMode="auto">
              <a:xfrm>
                <a:off x="10132362" y="5432212"/>
                <a:ext cx="1853538" cy="812932"/>
              </a:xfrm>
              <a:prstGeom prst="rect">
                <a:avLst/>
              </a:prstGeom>
              <a:solidFill>
                <a:schemeClr val="bg1"/>
              </a:solidFill>
              <a:ln>
                <a:noFill/>
              </a:ln>
              <a:extLst>
                <a:ext uri="{FAA26D3D-D897-4be2-8F04-BA451C77F1D7}">
                  <ma14:placeholderFlag xmlns="" xmlns:ma14="http://schemas.microsoft.com/office/mac/drawingml/2011/main" val="1"/>
                </a:ext>
              </a:extLst>
            </p:spPr>
            <p:txBody>
              <a:bodyPr vert="horz" wrap="square" lIns="91440" tIns="45720" rIns="91440" bIns="4572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20" normalizeH="0" baseline="0" noProof="0">
                  <a:ln>
                    <a:noFill/>
                  </a:ln>
                  <a:solidFill>
                    <a:srgbClr val="8E4CB5"/>
                  </a:solidFill>
                  <a:effectLst/>
                  <a:uLnTx/>
                  <a:uFillTx/>
                  <a:latin typeface="Arial" charset="0"/>
                  <a:ea typeface="+mn-ea"/>
                  <a:cs typeface="+mn-cs"/>
                </a:endParaRPr>
              </a:p>
            </p:txBody>
          </p:sp>
        </p:grpSp>
        <p:sp>
          <p:nvSpPr>
            <p:cNvPr id="8" name="TextBox 7">
              <a:extLst>
                <a:ext uri="{FF2B5EF4-FFF2-40B4-BE49-F238E27FC236}">
                  <a16:creationId xmlns:a16="http://schemas.microsoft.com/office/drawing/2014/main" id="{4E9006EC-E931-2773-5295-AAD9A9F34336}"/>
                </a:ext>
              </a:extLst>
            </p:cNvPr>
            <p:cNvSpPr txBox="1"/>
            <p:nvPr/>
          </p:nvSpPr>
          <p:spPr>
            <a:xfrm>
              <a:off x="9258651" y="2338430"/>
              <a:ext cx="2842801" cy="2397929"/>
            </a:xfrm>
            <a:prstGeom prst="rect">
              <a:avLst/>
            </a:prstGeom>
            <a:noFill/>
          </p:spPr>
          <p:txBody>
            <a:bodyPr wrap="square" lIns="91440" tIns="91440" rIns="91440" bIns="91440" rtlCol="0">
              <a:noAutofit/>
            </a:bodyPr>
            <a:lstStyle/>
            <a:p>
              <a:pPr marL="0" marR="0" lvl="0" indent="0" algn="l" defTabSz="914400" rtl="0" eaLnBrk="1" fontAlgn="base" latinLnBrk="0" hangingPunct="1">
                <a:lnSpc>
                  <a:spcPct val="100000"/>
                </a:lnSpc>
                <a:spcBef>
                  <a:spcPts val="0"/>
                </a:spcBef>
                <a:spcAft>
                  <a:spcPts val="600"/>
                </a:spcAft>
                <a:buClrTx/>
                <a:buSzTx/>
                <a:buFontTx/>
                <a:buNone/>
                <a:tabLst/>
                <a:defRPr/>
              </a:pPr>
              <a:r>
                <a:rPr kumimoji="0" lang="de-DE" sz="1000" b="1" i="0" u="none" strike="noStrike" kern="1200" cap="none" spc="-30" normalizeH="0" baseline="0" noProof="0">
                  <a:ln>
                    <a:noFill/>
                  </a:ln>
                  <a:solidFill>
                    <a:srgbClr val="000000">
                      <a:lumMod val="75000"/>
                      <a:lumOff val="25000"/>
                    </a:srgbClr>
                  </a:solidFill>
                  <a:effectLst/>
                  <a:uLnTx/>
                  <a:uFillTx/>
                  <a:latin typeface="Arial" panose="020B0604020202020204"/>
                  <a:ea typeface="+mn-ea"/>
                  <a:cs typeface="+mn-cs"/>
                </a:rPr>
                <a:t>Description de l'étude</a:t>
              </a:r>
              <a:r>
                <a:rPr kumimoji="0" lang="de-DE" sz="1000" b="1" i="0" u="none" strike="noStrike" kern="1200" cap="none" spc="-30" normalizeH="0" baseline="30000" noProof="0">
                  <a:ln>
                    <a:noFill/>
                  </a:ln>
                  <a:solidFill>
                    <a:srgbClr val="000000">
                      <a:lumMod val="75000"/>
                      <a:lumOff val="25000"/>
                    </a:srgbClr>
                  </a:solidFill>
                  <a:effectLst/>
                  <a:uLnTx/>
                  <a:uFillTx/>
                  <a:latin typeface="Arial" panose="020B0604020202020204"/>
                  <a:ea typeface="+mn-ea"/>
                  <a:cs typeface="+mn-cs"/>
                </a:rPr>
                <a:t>,1</a:t>
              </a:r>
            </a:p>
            <a:p>
              <a:pPr marL="0" marR="0" lvl="0" indent="0" algn="l" defTabSz="914400" rtl="0" eaLnBrk="1" fontAlgn="base" latinLnBrk="0" hangingPunct="1">
                <a:lnSpc>
                  <a:spcPct val="100000"/>
                </a:lnSpc>
                <a:spcBef>
                  <a:spcPts val="0"/>
                </a:spcBef>
                <a:spcAft>
                  <a:spcPts val="600"/>
                </a:spcAft>
                <a:buClr>
                  <a:srgbClr val="FA4242"/>
                </a:buClr>
                <a:buSzTx/>
                <a:buFontTx/>
                <a:buNone/>
                <a:tabLst/>
                <a:defRPr/>
              </a:pPr>
              <a:r>
                <a:rPr kumimoji="0" lang="de-DE" sz="1000" b="0" i="0" u="none" strike="noStrike" kern="1200" cap="none" spc="-20" normalizeH="0" baseline="0" noProof="0">
                  <a:ln>
                    <a:noFill/>
                  </a:ln>
                  <a:solidFill>
                    <a:srgbClr val="000000">
                      <a:lumMod val="75000"/>
                      <a:lumOff val="25000"/>
                    </a:srgbClr>
                  </a:solidFill>
                  <a:effectLst/>
                  <a:uLnTx/>
                  <a:uFillTx/>
                  <a:latin typeface="Arial" charset="0"/>
                  <a:ea typeface="+mn-ea"/>
                  <a:cs typeface="+mn-cs"/>
                </a:rPr>
                <a:t>SURPASS-2: Mounjaro</a:t>
              </a:r>
              <a:r>
                <a:rPr kumimoji="0" lang="en-US" sz="1000" b="0" i="0" u="none" strike="noStrike" kern="1200" cap="none" spc="-30" normalizeH="0" baseline="30000" noProof="0">
                  <a:ln>
                    <a:noFill/>
                  </a:ln>
                  <a:solidFill>
                    <a:srgbClr val="000000">
                      <a:lumMod val="65000"/>
                      <a:lumOff val="35000"/>
                    </a:srgbClr>
                  </a:solidFill>
                  <a:effectLst/>
                  <a:uLnTx/>
                  <a:uFillTx/>
                  <a:latin typeface="Arial" panose="020B0604020202020204"/>
                  <a:ea typeface="+mn-ea"/>
                  <a:cs typeface="+mn-cs"/>
                </a:rPr>
                <a:t>®</a:t>
              </a:r>
              <a:r>
                <a:rPr kumimoji="0" lang="de-DE" sz="1000" b="0" i="0" u="none" strike="noStrike" kern="1200" cap="none" spc="-20" normalizeH="0" baseline="0" noProof="0">
                  <a:ln>
                    <a:noFill/>
                  </a:ln>
                  <a:solidFill>
                    <a:srgbClr val="000000">
                      <a:lumMod val="75000"/>
                      <a:lumOff val="25000"/>
                    </a:srgbClr>
                  </a:solidFill>
                  <a:effectLst/>
                  <a:uLnTx/>
                  <a:uFillTx/>
                  <a:latin typeface="Arial" charset="0"/>
                  <a:ea typeface="+mn-ea"/>
                  <a:cs typeface="+mn-cs"/>
                </a:rPr>
                <a:t> vs semaglutide 1 mg</a:t>
              </a:r>
            </a:p>
            <a:p>
              <a:pPr marL="171450" marR="0" lvl="0" indent="-171450" algn="l" defTabSz="914400" rtl="0" eaLnBrk="1" fontAlgn="base" latinLnBrk="0" hangingPunct="1">
                <a:lnSpc>
                  <a:spcPct val="100000"/>
                </a:lnSpc>
                <a:spcBef>
                  <a:spcPts val="0"/>
                </a:spcBef>
                <a:spcAft>
                  <a:spcPts val="600"/>
                </a:spcAft>
                <a:buClr>
                  <a:srgbClr val="FA4242"/>
                </a:buClr>
                <a:buSzTx/>
                <a:buFont typeface="Arial" panose="020B0604020202020204" pitchFamily="34" charset="0"/>
                <a:buChar char="►"/>
                <a:tabLst/>
                <a:defRPr/>
              </a:pPr>
              <a:r>
                <a:rPr kumimoji="0" lang="fr-FR" sz="1000" b="0" i="0" u="none" strike="noStrike" kern="1200" cap="none" spc="-20" normalizeH="0" baseline="0" noProof="0">
                  <a:ln>
                    <a:noFill/>
                  </a:ln>
                  <a:solidFill>
                    <a:srgbClr val="000000">
                      <a:lumMod val="75000"/>
                      <a:lumOff val="25000"/>
                    </a:srgbClr>
                  </a:solidFill>
                  <a:effectLst/>
                  <a:uLnTx/>
                  <a:uFillTx/>
                  <a:latin typeface="Arial" charset="0"/>
                  <a:ea typeface="+mn-ea"/>
                  <a:cs typeface="+mn-cs"/>
                </a:rPr>
                <a:t>Étude de phase III contrôlée activement  n d'une durée de 40 semaines </a:t>
              </a:r>
              <a:r>
                <a:rPr kumimoji="0" lang="de-DE" sz="1000" b="0" i="0" u="none" strike="noStrike" kern="1200" cap="none" spc="-20" normalizeH="0" baseline="0" noProof="0">
                  <a:ln>
                    <a:noFill/>
                  </a:ln>
                  <a:solidFill>
                    <a:srgbClr val="000000">
                      <a:lumMod val="75000"/>
                      <a:lumOff val="25000"/>
                    </a:srgbClr>
                  </a:solidFill>
                  <a:effectLst/>
                  <a:uLnTx/>
                  <a:uFillTx/>
                  <a:latin typeface="Arial" charset="0"/>
                  <a:ea typeface="+mn-ea"/>
                  <a:cs typeface="+mn-cs"/>
                </a:rPr>
                <a:t>(N=1‘878)</a:t>
              </a:r>
            </a:p>
            <a:p>
              <a:pPr marL="171450" marR="0" lvl="0" indent="-171450" algn="l" defTabSz="914400" rtl="0" eaLnBrk="1" fontAlgn="base" latinLnBrk="0" hangingPunct="1">
                <a:lnSpc>
                  <a:spcPct val="100000"/>
                </a:lnSpc>
                <a:spcBef>
                  <a:spcPts val="0"/>
                </a:spcBef>
                <a:spcAft>
                  <a:spcPts val="600"/>
                </a:spcAft>
                <a:buClr>
                  <a:srgbClr val="FA4242"/>
                </a:buClr>
                <a:buSzTx/>
                <a:buFont typeface="Arial" panose="020B0604020202020204" pitchFamily="34" charset="0"/>
                <a:buChar char="►"/>
                <a:tabLst/>
                <a:defRPr/>
              </a:pPr>
              <a:r>
                <a:rPr kumimoji="0" lang="fr-FR" sz="1000" b="0" i="0" u="none" strike="noStrike" kern="1200" cap="none" spc="-20" normalizeH="0" baseline="0" noProof="0">
                  <a:ln>
                    <a:noFill/>
                  </a:ln>
                  <a:solidFill>
                    <a:srgbClr val="000000">
                      <a:lumMod val="75000"/>
                      <a:lumOff val="25000"/>
                    </a:srgbClr>
                  </a:solidFill>
                  <a:effectLst/>
                  <a:uLnTx/>
                  <a:uFillTx/>
                  <a:latin typeface="Arial" charset="0"/>
                  <a:ea typeface="+mn-ea"/>
                  <a:cs typeface="+mn-cs"/>
                </a:rPr>
                <a:t>Les traitements ont été ajoutés au       traitement de fond à la metformine</a:t>
              </a:r>
              <a:endParaRPr kumimoji="0" lang="de-DE" sz="1000" b="0" i="0" u="none" strike="noStrike" kern="1200" cap="none" spc="-20" normalizeH="0" baseline="0" noProof="0">
                <a:ln>
                  <a:noFill/>
                </a:ln>
                <a:solidFill>
                  <a:srgbClr val="000000">
                    <a:lumMod val="75000"/>
                    <a:lumOff val="25000"/>
                  </a:srgbClr>
                </a:solidFill>
                <a:effectLst/>
                <a:uLnTx/>
                <a:uFillTx/>
                <a:latin typeface="Arial" charset="0"/>
                <a:ea typeface="+mn-ea"/>
                <a:cs typeface="+mn-cs"/>
              </a:endParaRPr>
            </a:p>
          </p:txBody>
        </p:sp>
        <p:grpSp>
          <p:nvGrpSpPr>
            <p:cNvPr id="9" name="Group 8">
              <a:extLst>
                <a:ext uri="{FF2B5EF4-FFF2-40B4-BE49-F238E27FC236}">
                  <a16:creationId xmlns:a16="http://schemas.microsoft.com/office/drawing/2014/main" id="{67B3659C-DADB-CCD0-BBF0-A47FB1A1866F}"/>
                </a:ext>
              </a:extLst>
            </p:cNvPr>
            <p:cNvGrpSpPr/>
            <p:nvPr/>
          </p:nvGrpSpPr>
          <p:grpSpPr>
            <a:xfrm>
              <a:off x="9249384" y="4215456"/>
              <a:ext cx="2802543" cy="1156323"/>
              <a:chOff x="10132362" y="5378636"/>
              <a:chExt cx="1899938" cy="857557"/>
            </a:xfrm>
          </p:grpSpPr>
          <p:sp>
            <p:nvSpPr>
              <p:cNvPr id="10" name="TextBox 9">
                <a:extLst>
                  <a:ext uri="{FF2B5EF4-FFF2-40B4-BE49-F238E27FC236}">
                    <a16:creationId xmlns:a16="http://schemas.microsoft.com/office/drawing/2014/main" id="{29B31259-2705-68E3-3076-46DC77E87BDB}"/>
                  </a:ext>
                </a:extLst>
              </p:cNvPr>
              <p:cNvSpPr txBox="1"/>
              <p:nvPr/>
            </p:nvSpPr>
            <p:spPr>
              <a:xfrm>
                <a:off x="10178762" y="5423262"/>
                <a:ext cx="1853538" cy="812931"/>
              </a:xfrm>
              <a:prstGeom prst="rect">
                <a:avLst/>
              </a:prstGeom>
              <a:solidFill>
                <a:srgbClr val="FA4444"/>
              </a:solidFill>
            </p:spPr>
            <p:txBody>
              <a:bodyPr wrap="square" rtlCol="0">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20" normalizeH="0" baseline="0" noProof="0">
                  <a:ln>
                    <a:noFill/>
                  </a:ln>
                  <a:solidFill>
                    <a:srgbClr val="8E4CB5"/>
                  </a:solidFill>
                  <a:effectLst/>
                  <a:uLnTx/>
                  <a:uFillTx/>
                  <a:latin typeface="Arial" charset="0"/>
                  <a:ea typeface="+mn-ea"/>
                  <a:cs typeface="+mn-cs"/>
                </a:endParaRPr>
              </a:p>
            </p:txBody>
          </p:sp>
          <p:sp>
            <p:nvSpPr>
              <p:cNvPr id="11" name="TextBox 10">
                <a:extLst>
                  <a:ext uri="{FF2B5EF4-FFF2-40B4-BE49-F238E27FC236}">
                    <a16:creationId xmlns:a16="http://schemas.microsoft.com/office/drawing/2014/main" id="{3383AE1C-BF8E-AE3B-E87D-F3AEDDE2FAE1}"/>
                  </a:ext>
                </a:extLst>
              </p:cNvPr>
              <p:cNvSpPr txBox="1"/>
              <p:nvPr/>
            </p:nvSpPr>
            <p:spPr bwMode="auto">
              <a:xfrm>
                <a:off x="10132362" y="5378636"/>
                <a:ext cx="1855465" cy="812929"/>
              </a:xfrm>
              <a:prstGeom prst="rect">
                <a:avLst/>
              </a:prstGeom>
              <a:solidFill>
                <a:schemeClr val="bg1"/>
              </a:solidFill>
              <a:ln>
                <a:noFill/>
              </a:ln>
              <a:extLst>
                <a:ext uri="{FAA26D3D-D897-4be2-8F04-BA451C77F1D7}">
                  <ma14:placeholderFlag xmlns="" xmlns:ma14="http://schemas.microsoft.com/office/mac/drawingml/2011/main" val="1"/>
                </a:ext>
              </a:extLst>
            </p:spPr>
            <p:txBody>
              <a:bodyPr vert="horz" wrap="square" lIns="91440" tIns="45720" rIns="91440" bIns="45720" numCol="1" rtlCol="0"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20" normalizeH="0" baseline="0" noProof="0">
                  <a:ln>
                    <a:noFill/>
                  </a:ln>
                  <a:solidFill>
                    <a:srgbClr val="8E4CB5"/>
                  </a:solidFill>
                  <a:effectLst/>
                  <a:uLnTx/>
                  <a:uFillTx/>
                  <a:latin typeface="Arial" charset="0"/>
                  <a:ea typeface="+mn-ea"/>
                  <a:cs typeface="+mn-cs"/>
                </a:endParaRPr>
              </a:p>
            </p:txBody>
          </p:sp>
        </p:grpSp>
      </p:grpSp>
      <p:sp>
        <p:nvSpPr>
          <p:cNvPr id="14" name="TextBox 13">
            <a:extLst>
              <a:ext uri="{FF2B5EF4-FFF2-40B4-BE49-F238E27FC236}">
                <a16:creationId xmlns:a16="http://schemas.microsoft.com/office/drawing/2014/main" id="{ABD0B0E1-3B57-8DBD-6737-A7F72542FA5C}"/>
              </a:ext>
            </a:extLst>
          </p:cNvPr>
          <p:cNvSpPr txBox="1"/>
          <p:nvPr/>
        </p:nvSpPr>
        <p:spPr>
          <a:xfrm>
            <a:off x="9047639" y="4668438"/>
            <a:ext cx="2902725" cy="896808"/>
          </a:xfrm>
          <a:prstGeom prst="rect">
            <a:avLst/>
          </a:prstGeom>
          <a:noFill/>
        </p:spPr>
        <p:txBody>
          <a:bodyPr wrap="square" lIns="91440" tIns="91440" rIns="91440" bIns="91440" rtlCol="0">
            <a:noAutofit/>
          </a:bodyPr>
          <a:lstStyle/>
          <a:p>
            <a:pPr marL="171450" marR="0" lvl="0" indent="-171450" algn="l" defTabSz="914400" rtl="0" eaLnBrk="1" fontAlgn="base" latinLnBrk="0" hangingPunct="1">
              <a:lnSpc>
                <a:spcPct val="100000"/>
              </a:lnSpc>
              <a:spcBef>
                <a:spcPts val="0"/>
              </a:spcBef>
              <a:spcAft>
                <a:spcPts val="600"/>
              </a:spcAft>
              <a:buClr>
                <a:srgbClr val="FA4242"/>
              </a:buClr>
              <a:buSzTx/>
              <a:buFont typeface="Arial" panose="020B0604020202020204" pitchFamily="34" charset="0"/>
              <a:buChar char="►"/>
              <a:tabLst/>
              <a:defRPr/>
            </a:pPr>
            <a:r>
              <a:rPr kumimoji="0" lang="fr-FR" sz="1000" b="1" i="0" u="none" strike="noStrike" kern="1200" cap="none" spc="-20" normalizeH="0" baseline="0" noProof="0">
                <a:ln>
                  <a:noFill/>
                </a:ln>
                <a:solidFill>
                  <a:srgbClr val="000000">
                    <a:lumMod val="75000"/>
                    <a:lumOff val="25000"/>
                  </a:srgbClr>
                </a:solidFill>
                <a:effectLst/>
                <a:uLnTx/>
                <a:uFillTx/>
                <a:latin typeface="Arial" charset="0"/>
                <a:ea typeface="+mn-ea"/>
                <a:cs typeface="+mn-cs"/>
              </a:rPr>
              <a:t>Valeur initiale moyenne de l'HbA1c totale: </a:t>
            </a:r>
            <a:r>
              <a:rPr kumimoji="0" lang="de-DE" sz="1000" b="0" i="0" u="none" strike="noStrike" kern="1200" cap="none" spc="-20" normalizeH="0" baseline="0" noProof="0">
                <a:ln>
                  <a:noFill/>
                </a:ln>
                <a:solidFill>
                  <a:srgbClr val="000000">
                    <a:lumMod val="75000"/>
                    <a:lumOff val="25000"/>
                  </a:srgbClr>
                </a:solidFill>
                <a:effectLst/>
                <a:uLnTx/>
                <a:uFillTx/>
                <a:latin typeface="Arial" charset="0"/>
                <a:ea typeface="+mn-ea"/>
                <a:cs typeface="+mn-cs"/>
              </a:rPr>
              <a:t>8.3 %</a:t>
            </a:r>
          </a:p>
          <a:p>
            <a:pPr marL="171450" marR="0" lvl="0" indent="-171450" algn="l" defTabSz="914400" rtl="0" eaLnBrk="1" fontAlgn="base" latinLnBrk="0" hangingPunct="1">
              <a:lnSpc>
                <a:spcPct val="100000"/>
              </a:lnSpc>
              <a:spcBef>
                <a:spcPts val="0"/>
              </a:spcBef>
              <a:spcAft>
                <a:spcPts val="600"/>
              </a:spcAft>
              <a:buClr>
                <a:srgbClr val="FA4242"/>
              </a:buClr>
              <a:buSzTx/>
              <a:buFont typeface="Arial" panose="020B0604020202020204" pitchFamily="34" charset="0"/>
              <a:buChar char="►"/>
              <a:tabLst/>
              <a:defRPr/>
            </a:pPr>
            <a:r>
              <a:rPr kumimoji="0" lang="de-DE" sz="1000" b="1" i="0" u="none" strike="noStrike" kern="1200" cap="none" spc="-20" normalizeH="0" baseline="0" noProof="0">
                <a:ln>
                  <a:noFill/>
                </a:ln>
                <a:solidFill>
                  <a:srgbClr val="000000">
                    <a:lumMod val="75000"/>
                    <a:lumOff val="25000"/>
                  </a:srgbClr>
                </a:solidFill>
                <a:effectLst/>
                <a:uLnTx/>
                <a:uFillTx/>
                <a:latin typeface="Arial" charset="0"/>
                <a:ea typeface="+mn-ea"/>
                <a:cs typeface="+mn-cs"/>
              </a:rPr>
              <a:t>Durée moyenne du DT2: </a:t>
            </a:r>
            <a:r>
              <a:rPr kumimoji="0" lang="de-DE" sz="1000" b="0" i="0" u="none" strike="noStrike" kern="1200" cap="none" spc="-20" normalizeH="0" baseline="0" noProof="0">
                <a:ln>
                  <a:noFill/>
                </a:ln>
                <a:solidFill>
                  <a:srgbClr val="000000">
                    <a:lumMod val="75000"/>
                    <a:lumOff val="25000"/>
                  </a:srgbClr>
                </a:solidFill>
                <a:effectLst/>
                <a:uLnTx/>
                <a:uFillTx/>
                <a:latin typeface="Arial" charset="0"/>
                <a:ea typeface="+mn-ea"/>
                <a:cs typeface="+mn-cs"/>
              </a:rPr>
              <a:t>8.6 années</a:t>
            </a:r>
          </a:p>
          <a:p>
            <a:pPr marL="171450" marR="0" lvl="0" indent="-171450" algn="l" defTabSz="914400" rtl="0" eaLnBrk="1" fontAlgn="base" latinLnBrk="0" hangingPunct="1">
              <a:lnSpc>
                <a:spcPct val="100000"/>
              </a:lnSpc>
              <a:spcBef>
                <a:spcPts val="0"/>
              </a:spcBef>
              <a:spcAft>
                <a:spcPts val="600"/>
              </a:spcAft>
              <a:buClr>
                <a:srgbClr val="FA4242"/>
              </a:buClr>
              <a:buSzTx/>
              <a:buFont typeface="Arial" panose="020B0604020202020204" pitchFamily="34" charset="0"/>
              <a:buChar char="►"/>
              <a:tabLst/>
              <a:defRPr/>
            </a:pPr>
            <a:r>
              <a:rPr kumimoji="0" lang="en-US" sz="1000" b="1" i="0" u="none" strike="noStrike" kern="1200" cap="none" spc="-20" normalizeH="0" baseline="0" noProof="0">
                <a:ln>
                  <a:noFill/>
                </a:ln>
                <a:solidFill>
                  <a:srgbClr val="000000">
                    <a:lumMod val="75000"/>
                    <a:lumOff val="25000"/>
                  </a:srgbClr>
                </a:solidFill>
                <a:effectLst/>
                <a:uLnTx/>
                <a:uFillTx/>
                <a:latin typeface="Arial" panose="020B0604020202020204"/>
                <a:ea typeface="+mn-ea"/>
                <a:cs typeface="+mn-cs"/>
              </a:rPr>
              <a:t>Baseline IMC: </a:t>
            </a:r>
            <a:r>
              <a:rPr kumimoji="0" lang="en-US" sz="1000" b="0" i="0" u="none" strike="noStrike" kern="1200" cap="none" spc="-20" normalizeH="0" baseline="0" noProof="0">
                <a:ln>
                  <a:noFill/>
                </a:ln>
                <a:solidFill>
                  <a:srgbClr val="000000">
                    <a:lumMod val="75000"/>
                    <a:lumOff val="25000"/>
                  </a:srgbClr>
                </a:solidFill>
                <a:effectLst/>
                <a:uLnTx/>
                <a:uFillTx/>
                <a:latin typeface="Arial" panose="020B0604020202020204"/>
                <a:ea typeface="+mn-ea"/>
                <a:cs typeface="+mn-cs"/>
              </a:rPr>
              <a:t>34 kg/m</a:t>
            </a:r>
            <a:r>
              <a:rPr kumimoji="0" lang="en-US" sz="1000" b="0" i="0" u="none" strike="noStrike" kern="1200" cap="none" spc="-20" normalizeH="0" baseline="30000" noProof="0">
                <a:ln>
                  <a:noFill/>
                </a:ln>
                <a:solidFill>
                  <a:srgbClr val="000000">
                    <a:lumMod val="75000"/>
                    <a:lumOff val="25000"/>
                  </a:srgbClr>
                </a:solidFill>
                <a:effectLst/>
                <a:uLnTx/>
                <a:uFillTx/>
                <a:latin typeface="Arial" panose="020B0604020202020204"/>
                <a:ea typeface="+mn-ea"/>
                <a:cs typeface="+mn-cs"/>
              </a:rPr>
              <a:t>2</a:t>
            </a:r>
            <a:endParaRPr kumimoji="0" lang="en-US" sz="1000" b="1" i="0" u="none" strike="noStrike" kern="1200" cap="none" spc="-20" normalizeH="0" baseline="0" noProof="0">
              <a:ln>
                <a:noFill/>
              </a:ln>
              <a:solidFill>
                <a:srgbClr val="000000">
                  <a:lumMod val="75000"/>
                  <a:lumOff val="25000"/>
                </a:srgbClr>
              </a:solidFill>
              <a:effectLst/>
              <a:uLnTx/>
              <a:uFillTx/>
              <a:latin typeface="Arial" charset="0"/>
              <a:ea typeface="+mn-ea"/>
              <a:cs typeface="+mn-cs"/>
            </a:endParaRPr>
          </a:p>
        </p:txBody>
      </p:sp>
      <p:sp>
        <p:nvSpPr>
          <p:cNvPr id="15" name="Rectangle 14">
            <a:extLst>
              <a:ext uri="{FF2B5EF4-FFF2-40B4-BE49-F238E27FC236}">
                <a16:creationId xmlns:a16="http://schemas.microsoft.com/office/drawing/2014/main" id="{2428ACB5-529E-07DF-3542-B1674402D26C}"/>
              </a:ext>
            </a:extLst>
          </p:cNvPr>
          <p:cNvSpPr/>
          <p:nvPr/>
        </p:nvSpPr>
        <p:spPr>
          <a:xfrm>
            <a:off x="555774" y="1955369"/>
            <a:ext cx="11080451" cy="246221"/>
          </a:xfrm>
          <a:prstGeom prst="rect">
            <a:avLst/>
          </a:prstGeom>
        </p:spPr>
        <p:txBody>
          <a:bodyPr wrap="square" lIns="0" tIns="0" rIns="0" bIns="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fr-FR" sz="1600" b="1" i="0" u="none" strike="noStrike" kern="0" cap="none" spc="-30" normalizeH="0" baseline="0" noProof="0">
                <a:ln>
                  <a:noFill/>
                </a:ln>
                <a:solidFill>
                  <a:srgbClr val="3F2A5A"/>
                </a:solidFill>
                <a:effectLst/>
                <a:uLnTx/>
                <a:uFillTx/>
                <a:latin typeface="Arial" charset="0"/>
                <a:ea typeface="+mn-ea"/>
                <a:cs typeface="+mn-cs"/>
              </a:rPr>
              <a:t>Étude de groupe randomisée, ouverte, contrôlée activement, parallèle, multicentrique, multinationale</a:t>
            </a:r>
            <a:endParaRPr kumimoji="0" lang="de-DE" sz="1600" b="1" i="0" u="none" strike="noStrike" kern="0" cap="none" spc="-30" normalizeH="0" baseline="0" noProof="0">
              <a:ln>
                <a:noFill/>
              </a:ln>
              <a:solidFill>
                <a:srgbClr val="3F2A5A"/>
              </a:solidFill>
              <a:effectLst/>
              <a:uLnTx/>
              <a:uFillTx/>
              <a:latin typeface="Arial" charset="0"/>
              <a:ea typeface="+mn-ea"/>
              <a:cs typeface="+mn-cs"/>
            </a:endParaRPr>
          </a:p>
        </p:txBody>
      </p:sp>
      <p:grpSp>
        <p:nvGrpSpPr>
          <p:cNvPr id="16" name="Group 15">
            <a:extLst>
              <a:ext uri="{FF2B5EF4-FFF2-40B4-BE49-F238E27FC236}">
                <a16:creationId xmlns:a16="http://schemas.microsoft.com/office/drawing/2014/main" id="{BF5AB028-8CEF-4D16-EB32-03507EEBD959}"/>
              </a:ext>
            </a:extLst>
          </p:cNvPr>
          <p:cNvGrpSpPr/>
          <p:nvPr/>
        </p:nvGrpSpPr>
        <p:grpSpPr>
          <a:xfrm>
            <a:off x="609599" y="2347445"/>
            <a:ext cx="8025541" cy="3891005"/>
            <a:chOff x="273019" y="1902665"/>
            <a:chExt cx="8522155" cy="4087761"/>
          </a:xfrm>
        </p:grpSpPr>
        <p:sp>
          <p:nvSpPr>
            <p:cNvPr id="17" name="Rectangle 48">
              <a:extLst>
                <a:ext uri="{FF2B5EF4-FFF2-40B4-BE49-F238E27FC236}">
                  <a16:creationId xmlns:a16="http://schemas.microsoft.com/office/drawing/2014/main" id="{D69F8B3A-C35E-C03E-FEE4-8E63FFFADFF7}"/>
                </a:ext>
              </a:extLst>
            </p:cNvPr>
            <p:cNvSpPr>
              <a:spLocks noChangeArrowheads="1"/>
            </p:cNvSpPr>
            <p:nvPr/>
          </p:nvSpPr>
          <p:spPr bwMode="auto">
            <a:xfrm>
              <a:off x="2508221" y="4349447"/>
              <a:ext cx="5217942" cy="237050"/>
            </a:xfrm>
            <a:prstGeom prst="rect">
              <a:avLst/>
            </a:prstGeom>
            <a:solidFill>
              <a:srgbClr val="66666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1DB3EF01-2BDB-2C31-5459-C1512A9AA5D9}"/>
                </a:ext>
              </a:extLst>
            </p:cNvPr>
            <p:cNvSpPr txBox="1"/>
            <p:nvPr/>
          </p:nvSpPr>
          <p:spPr>
            <a:xfrm>
              <a:off x="1130235" y="2213142"/>
              <a:ext cx="687559" cy="237744"/>
            </a:xfrm>
            <a:prstGeom prst="rect">
              <a:avLst/>
            </a:prstGeom>
            <a:solidFill>
              <a:srgbClr val="F2EBF7"/>
            </a:solidFill>
          </p:spPr>
          <p:txBody>
            <a:bodyPr wrap="square" lIns="0" tIns="0" rIns="91440" bIns="0" rtlCol="0" anchor="ctr" anchorCtr="0">
              <a:no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10" normalizeH="0" baseline="0" noProof="0">
                  <a:ln>
                    <a:noFill/>
                  </a:ln>
                  <a:solidFill>
                    <a:srgbClr val="3F2A5A">
                      <a:lumMod val="75000"/>
                    </a:srgbClr>
                  </a:solidFill>
                  <a:effectLst/>
                  <a:uLnTx/>
                  <a:uFillTx/>
                  <a:latin typeface="Arial" panose="020B0604020202020204"/>
                  <a:ea typeface="+mn-ea"/>
                  <a:cs typeface="+mn-cs"/>
                </a:rPr>
                <a:t>2.5 m</a:t>
              </a:r>
              <a:r>
                <a:rPr kumimoji="0" lang="en-US" sz="1050" b="0" i="0" u="none" strike="noStrike" kern="0" cap="none" spc="0" normalizeH="0" baseline="0" noProof="0">
                  <a:ln>
                    <a:noFill/>
                  </a:ln>
                  <a:solidFill>
                    <a:srgbClr val="3F2A5A">
                      <a:lumMod val="75000"/>
                    </a:srgbClr>
                  </a:solidFill>
                  <a:effectLst/>
                  <a:uLnTx/>
                  <a:uFillTx/>
                  <a:latin typeface="Arial" panose="020B0604020202020204"/>
                  <a:ea typeface="+mn-ea"/>
                  <a:cs typeface="+mn-cs"/>
                </a:rPr>
                <a:t>g</a:t>
              </a:r>
            </a:p>
          </p:txBody>
        </p:sp>
        <p:sp>
          <p:nvSpPr>
            <p:cNvPr id="19" name="TextBox 18">
              <a:extLst>
                <a:ext uri="{FF2B5EF4-FFF2-40B4-BE49-F238E27FC236}">
                  <a16:creationId xmlns:a16="http://schemas.microsoft.com/office/drawing/2014/main" id="{5A4911B5-21BC-5255-E64A-516A33E77AB1}"/>
                </a:ext>
              </a:extLst>
            </p:cNvPr>
            <p:cNvSpPr txBox="1"/>
            <p:nvPr/>
          </p:nvSpPr>
          <p:spPr>
            <a:xfrm>
              <a:off x="1123997" y="2909610"/>
              <a:ext cx="690229" cy="216000"/>
            </a:xfrm>
            <a:prstGeom prst="rect">
              <a:avLst/>
            </a:prstGeom>
            <a:solidFill>
              <a:srgbClr val="F2EBF7"/>
            </a:solidFill>
          </p:spPr>
          <p:txBody>
            <a:bodyPr wrap="square" lIns="0" tIns="0" rIns="91440" bIns="0" rtlCol="0" anchor="ctr" anchorCtr="0">
              <a:no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10" normalizeH="0" baseline="0" noProof="0">
                  <a:ln>
                    <a:noFill/>
                  </a:ln>
                  <a:solidFill>
                    <a:srgbClr val="3F2A5A">
                      <a:lumMod val="75000"/>
                    </a:srgbClr>
                  </a:solidFill>
                  <a:effectLst/>
                  <a:uLnTx/>
                  <a:uFillTx/>
                  <a:latin typeface="Arial" panose="020B0604020202020204"/>
                  <a:ea typeface="+mn-ea"/>
                  <a:cs typeface="+mn-cs"/>
                </a:rPr>
                <a:t>2.5 m</a:t>
              </a:r>
              <a:r>
                <a:rPr kumimoji="0" lang="en-US" sz="1050" b="0" i="0" u="none" strike="noStrike" kern="0" cap="none" spc="0" normalizeH="0" baseline="0" noProof="0">
                  <a:ln>
                    <a:noFill/>
                  </a:ln>
                  <a:solidFill>
                    <a:srgbClr val="3F2A5A">
                      <a:lumMod val="75000"/>
                    </a:srgbClr>
                  </a:solidFill>
                  <a:effectLst/>
                  <a:uLnTx/>
                  <a:uFillTx/>
                  <a:latin typeface="Arial" panose="020B0604020202020204"/>
                  <a:ea typeface="+mn-ea"/>
                  <a:cs typeface="+mn-cs"/>
                </a:rPr>
                <a:t>g</a:t>
              </a:r>
            </a:p>
          </p:txBody>
        </p:sp>
        <p:sp>
          <p:nvSpPr>
            <p:cNvPr id="20" name="TextBox 19">
              <a:extLst>
                <a:ext uri="{FF2B5EF4-FFF2-40B4-BE49-F238E27FC236}">
                  <a16:creationId xmlns:a16="http://schemas.microsoft.com/office/drawing/2014/main" id="{AB08FF20-2410-9CBF-B501-3E47D9FBB55C}"/>
                </a:ext>
              </a:extLst>
            </p:cNvPr>
            <p:cNvSpPr txBox="1"/>
            <p:nvPr/>
          </p:nvSpPr>
          <p:spPr>
            <a:xfrm>
              <a:off x="1126671" y="3646583"/>
              <a:ext cx="687559" cy="216000"/>
            </a:xfrm>
            <a:prstGeom prst="rect">
              <a:avLst/>
            </a:prstGeom>
            <a:solidFill>
              <a:srgbClr val="F2EBF7"/>
            </a:solidFill>
          </p:spPr>
          <p:txBody>
            <a:bodyPr wrap="square" lIns="0" tIns="0" rIns="91440" bIns="0" rtlCol="0" anchor="ctr" anchorCtr="0">
              <a:no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10" normalizeH="0" baseline="0" noProof="0">
                  <a:ln>
                    <a:noFill/>
                  </a:ln>
                  <a:solidFill>
                    <a:srgbClr val="3F2A5A">
                      <a:lumMod val="75000"/>
                    </a:srgbClr>
                  </a:solidFill>
                  <a:effectLst/>
                  <a:uLnTx/>
                  <a:uFillTx/>
                  <a:latin typeface="Arial" panose="020B0604020202020204"/>
                  <a:ea typeface="+mn-ea"/>
                  <a:cs typeface="+mn-cs"/>
                </a:rPr>
                <a:t>2.5 mg</a:t>
              </a:r>
            </a:p>
          </p:txBody>
        </p:sp>
        <p:sp>
          <p:nvSpPr>
            <p:cNvPr id="21" name="Rectangle 53">
              <a:extLst>
                <a:ext uri="{FF2B5EF4-FFF2-40B4-BE49-F238E27FC236}">
                  <a16:creationId xmlns:a16="http://schemas.microsoft.com/office/drawing/2014/main" id="{BBCD8541-57BC-6B2C-B314-0C62E25A714C}"/>
                </a:ext>
              </a:extLst>
            </p:cNvPr>
            <p:cNvSpPr>
              <a:spLocks noChangeArrowheads="1"/>
            </p:cNvSpPr>
            <p:nvPr/>
          </p:nvSpPr>
          <p:spPr bwMode="auto">
            <a:xfrm>
              <a:off x="3217043" y="2909610"/>
              <a:ext cx="4513408" cy="216000"/>
            </a:xfrm>
            <a:prstGeom prst="rect">
              <a:avLst/>
            </a:prstGeom>
            <a:solidFill>
              <a:srgbClr val="C6007E"/>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22" name="Rectangle 59">
              <a:extLst>
                <a:ext uri="{FF2B5EF4-FFF2-40B4-BE49-F238E27FC236}">
                  <a16:creationId xmlns:a16="http://schemas.microsoft.com/office/drawing/2014/main" id="{BB33603A-CD1A-3185-BB11-F895A880B406}"/>
                </a:ext>
              </a:extLst>
            </p:cNvPr>
            <p:cNvSpPr>
              <a:spLocks noChangeArrowheads="1"/>
            </p:cNvSpPr>
            <p:nvPr/>
          </p:nvSpPr>
          <p:spPr bwMode="auto">
            <a:xfrm>
              <a:off x="4626516" y="3646583"/>
              <a:ext cx="3103928" cy="216000"/>
            </a:xfrm>
            <a:prstGeom prst="rect">
              <a:avLst/>
            </a:prstGeom>
            <a:solidFill>
              <a:srgbClr val="FA424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98AEB47E-F77D-050A-FF2E-9D91C023BD81}"/>
                </a:ext>
              </a:extLst>
            </p:cNvPr>
            <p:cNvSpPr txBox="1"/>
            <p:nvPr/>
          </p:nvSpPr>
          <p:spPr>
            <a:xfrm>
              <a:off x="4650505" y="1902665"/>
              <a:ext cx="3062806" cy="32334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30" normalizeH="0" baseline="0" noProof="0" err="1">
                  <a:ln>
                    <a:noFill/>
                  </a:ln>
                  <a:solidFill>
                    <a:srgbClr val="3F2A5A"/>
                  </a:solidFill>
                  <a:effectLst/>
                  <a:uLnTx/>
                  <a:uFillTx/>
                  <a:latin typeface="Arial" panose="020B0604020202020204"/>
                  <a:ea typeface="+mn-ea"/>
                  <a:cs typeface="+mn-cs"/>
                </a:rPr>
                <a:t>Mounjaro</a:t>
              </a:r>
              <a:r>
                <a:rPr kumimoji="0" lang="en-US" sz="1400" b="1" i="0" u="none" strike="noStrike" kern="0" cap="none" spc="-30" normalizeH="0" baseline="30000" noProof="0">
                  <a:ln>
                    <a:noFill/>
                  </a:ln>
                  <a:solidFill>
                    <a:srgbClr val="3F2A5A"/>
                  </a:solidFill>
                  <a:effectLst/>
                  <a:uLnTx/>
                  <a:uFillTx/>
                  <a:latin typeface="Arial" panose="020B0604020202020204"/>
                  <a:ea typeface="+mn-ea"/>
                  <a:cs typeface="+mn-cs"/>
                </a:rPr>
                <a:t>®</a:t>
              </a:r>
              <a:r>
                <a:rPr kumimoji="0" lang="en-US" sz="1400" b="1" i="0" u="none" strike="noStrike" kern="0" cap="none" spc="-30" normalizeH="0" baseline="0" noProof="0">
                  <a:ln>
                    <a:noFill/>
                  </a:ln>
                  <a:solidFill>
                    <a:srgbClr val="3F2A5A"/>
                  </a:solidFill>
                  <a:effectLst/>
                  <a:uLnTx/>
                  <a:uFillTx/>
                  <a:latin typeface="Arial" panose="020B0604020202020204"/>
                  <a:ea typeface="+mn-ea"/>
                  <a:cs typeface="+mn-cs"/>
                </a:rPr>
                <a:t> 5 mg QW </a:t>
              </a:r>
              <a:r>
                <a:rPr kumimoji="0" lang="en-US" sz="1400" b="0" i="0" u="none" strike="noStrike" kern="0" cap="none" spc="-30" normalizeH="0" baseline="0" noProof="0">
                  <a:ln>
                    <a:noFill/>
                  </a:ln>
                  <a:solidFill>
                    <a:srgbClr val="000000">
                      <a:lumMod val="75000"/>
                      <a:lumOff val="25000"/>
                    </a:srgbClr>
                  </a:solidFill>
                  <a:effectLst/>
                  <a:uLnTx/>
                  <a:uFillTx/>
                  <a:latin typeface="Arial" panose="020B0604020202020204"/>
                  <a:ea typeface="+mn-ea"/>
                  <a:cs typeface="+mn-cs"/>
                </a:rPr>
                <a:t>+ m</a:t>
              </a:r>
              <a:r>
                <a:rPr kumimoji="0" lang="en-US" sz="1400" b="0" i="0" u="none" strike="noStrike" kern="0" cap="none" spc="-30" normalizeH="0" baseline="0" noProof="0" err="1">
                  <a:ln>
                    <a:noFill/>
                  </a:ln>
                  <a:solidFill>
                    <a:srgbClr val="000000">
                      <a:lumMod val="75000"/>
                      <a:lumOff val="25000"/>
                    </a:srgbClr>
                  </a:solidFill>
                  <a:effectLst/>
                  <a:uLnTx/>
                  <a:uFillTx/>
                  <a:latin typeface="Arial" panose="020B0604020202020204"/>
                  <a:ea typeface="+mn-ea"/>
                  <a:cs typeface="+mn-cs"/>
                </a:rPr>
                <a:t>etformine</a:t>
              </a:r>
              <a:endParaRPr kumimoji="0" lang="en-US" sz="1400" b="0" i="0" u="none" strike="noStrike" kern="0" cap="none" spc="-30" normalizeH="0" baseline="0" noProof="0">
                <a:ln>
                  <a:noFill/>
                </a:ln>
                <a:solidFill>
                  <a:srgbClr val="000000">
                    <a:lumMod val="75000"/>
                    <a:lumOff val="25000"/>
                  </a:srgbClr>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3F21CCDB-673A-73CE-37C4-03F9A9BCC363}"/>
                </a:ext>
              </a:extLst>
            </p:cNvPr>
            <p:cNvSpPr txBox="1"/>
            <p:nvPr/>
          </p:nvSpPr>
          <p:spPr>
            <a:xfrm>
              <a:off x="4373820" y="2602436"/>
              <a:ext cx="3363755" cy="32334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30" normalizeH="0" baseline="0" noProof="0" err="1">
                  <a:ln>
                    <a:noFill/>
                  </a:ln>
                  <a:solidFill>
                    <a:srgbClr val="C7007F"/>
                  </a:solidFill>
                  <a:effectLst/>
                  <a:uLnTx/>
                  <a:uFillTx/>
                  <a:latin typeface="Arial" panose="020B0604020202020204"/>
                  <a:ea typeface="+mn-ea"/>
                  <a:cs typeface="+mn-cs"/>
                </a:rPr>
                <a:t>Mounjaro</a:t>
              </a:r>
              <a:r>
                <a:rPr kumimoji="0" lang="en-US" sz="1400" b="1" i="0" u="none" strike="noStrike" kern="0" cap="none" spc="-30" normalizeH="0" baseline="30000" noProof="0">
                  <a:ln>
                    <a:noFill/>
                  </a:ln>
                  <a:solidFill>
                    <a:srgbClr val="C7007F"/>
                  </a:solidFill>
                  <a:effectLst/>
                  <a:uLnTx/>
                  <a:uFillTx/>
                  <a:latin typeface="Arial" panose="020B0604020202020204"/>
                  <a:ea typeface="+mn-ea"/>
                  <a:cs typeface="+mn-cs"/>
                </a:rPr>
                <a:t>®</a:t>
              </a:r>
              <a:r>
                <a:rPr kumimoji="0" lang="en-US" sz="1400" b="1" i="0" u="none" strike="noStrike" kern="0" cap="none" spc="-30" normalizeH="0" baseline="0" noProof="0">
                  <a:ln>
                    <a:noFill/>
                  </a:ln>
                  <a:solidFill>
                    <a:srgbClr val="C7007F"/>
                  </a:solidFill>
                  <a:effectLst/>
                  <a:uLnTx/>
                  <a:uFillTx/>
                  <a:latin typeface="Arial" panose="020B0604020202020204"/>
                  <a:ea typeface="+mn-ea"/>
                  <a:cs typeface="+mn-cs"/>
                </a:rPr>
                <a:t> 10 mg QW </a:t>
              </a:r>
              <a:r>
                <a:rPr kumimoji="0" lang="en-US" sz="1400" b="0" i="0" u="none" strike="noStrike" kern="0" cap="none" spc="-30" normalizeH="0" baseline="0" noProof="0">
                  <a:ln>
                    <a:noFill/>
                  </a:ln>
                  <a:solidFill>
                    <a:srgbClr val="000000">
                      <a:lumMod val="75000"/>
                      <a:lumOff val="25000"/>
                    </a:srgbClr>
                  </a:solidFill>
                  <a:effectLst/>
                  <a:uLnTx/>
                  <a:uFillTx/>
                  <a:latin typeface="Arial" panose="020B0604020202020204"/>
                  <a:ea typeface="+mn-ea"/>
                  <a:cs typeface="+mn-cs"/>
                </a:rPr>
                <a:t>+ m</a:t>
              </a:r>
              <a:r>
                <a:rPr kumimoji="0" lang="en-US" sz="1400" b="0" i="0" u="none" strike="noStrike" kern="0" cap="none" spc="-30" normalizeH="0" baseline="0" noProof="0" err="1">
                  <a:ln>
                    <a:noFill/>
                  </a:ln>
                  <a:solidFill>
                    <a:srgbClr val="000000">
                      <a:lumMod val="75000"/>
                      <a:lumOff val="25000"/>
                    </a:srgbClr>
                  </a:solidFill>
                  <a:effectLst/>
                  <a:uLnTx/>
                  <a:uFillTx/>
                  <a:latin typeface="Arial" panose="020B0604020202020204"/>
                  <a:ea typeface="+mn-ea"/>
                  <a:cs typeface="+mn-cs"/>
                </a:rPr>
                <a:t>etformine</a:t>
              </a:r>
              <a:endParaRPr kumimoji="0" lang="en-US" sz="1400" b="0" i="0" u="none" strike="noStrike" kern="0" cap="none" spc="-30" normalizeH="0" baseline="0" noProof="0">
                <a:ln>
                  <a:noFill/>
                </a:ln>
                <a:solidFill>
                  <a:srgbClr val="000000">
                    <a:lumMod val="75000"/>
                    <a:lumOff val="25000"/>
                  </a:srgbClr>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550A5F39-AA7D-1FEB-6312-4A6E4E59B7DA}"/>
                </a:ext>
              </a:extLst>
            </p:cNvPr>
            <p:cNvSpPr txBox="1"/>
            <p:nvPr/>
          </p:nvSpPr>
          <p:spPr>
            <a:xfrm>
              <a:off x="4349556" y="3335566"/>
              <a:ext cx="3363755" cy="32334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30" normalizeH="0" baseline="0" noProof="0" err="1">
                  <a:ln>
                    <a:noFill/>
                  </a:ln>
                  <a:solidFill>
                    <a:srgbClr val="FA4242"/>
                  </a:solidFill>
                  <a:effectLst/>
                  <a:uLnTx/>
                  <a:uFillTx/>
                  <a:latin typeface="Arial" panose="020B0604020202020204"/>
                  <a:ea typeface="+mn-ea"/>
                  <a:cs typeface="+mn-cs"/>
                </a:rPr>
                <a:t>Mounjaro</a:t>
              </a:r>
              <a:r>
                <a:rPr kumimoji="0" lang="en-US" sz="1400" b="1" i="0" u="none" strike="noStrike" kern="0" cap="none" spc="-30" normalizeH="0" baseline="30000" noProof="0">
                  <a:ln>
                    <a:noFill/>
                  </a:ln>
                  <a:solidFill>
                    <a:srgbClr val="FA4242"/>
                  </a:solidFill>
                  <a:effectLst/>
                  <a:uLnTx/>
                  <a:uFillTx/>
                  <a:latin typeface="Arial" panose="020B0604020202020204"/>
                  <a:ea typeface="+mn-ea"/>
                  <a:cs typeface="+mn-cs"/>
                </a:rPr>
                <a:t>®</a:t>
              </a:r>
              <a:r>
                <a:rPr kumimoji="0" lang="en-US" sz="1400" b="1" i="0" u="none" strike="noStrike" kern="0" cap="none" spc="-30" normalizeH="0" baseline="0" noProof="0">
                  <a:ln>
                    <a:noFill/>
                  </a:ln>
                  <a:solidFill>
                    <a:srgbClr val="FA4242"/>
                  </a:solidFill>
                  <a:effectLst/>
                  <a:uLnTx/>
                  <a:uFillTx/>
                  <a:latin typeface="Arial" panose="020B0604020202020204"/>
                  <a:ea typeface="+mn-ea"/>
                  <a:cs typeface="+mn-cs"/>
                </a:rPr>
                <a:t> 15 mg QW </a:t>
              </a:r>
              <a:r>
                <a:rPr kumimoji="0" lang="en-US" sz="1400" b="0" i="0" u="none" strike="noStrike" kern="0" cap="none" spc="-30" normalizeH="0" baseline="0" noProof="0">
                  <a:ln>
                    <a:noFill/>
                  </a:ln>
                  <a:solidFill>
                    <a:srgbClr val="000000">
                      <a:lumMod val="75000"/>
                      <a:lumOff val="25000"/>
                    </a:srgbClr>
                  </a:solidFill>
                  <a:effectLst/>
                  <a:uLnTx/>
                  <a:uFillTx/>
                  <a:latin typeface="Arial" panose="020B0604020202020204"/>
                  <a:ea typeface="+mn-ea"/>
                  <a:cs typeface="+mn-cs"/>
                </a:rPr>
                <a:t>+ m</a:t>
              </a:r>
              <a:r>
                <a:rPr kumimoji="0" lang="en-US" sz="1400" b="0" i="0" u="none" strike="noStrike" kern="0" cap="none" spc="-30" normalizeH="0" baseline="0" noProof="0" err="1">
                  <a:ln>
                    <a:noFill/>
                  </a:ln>
                  <a:solidFill>
                    <a:srgbClr val="000000">
                      <a:lumMod val="75000"/>
                      <a:lumOff val="25000"/>
                    </a:srgbClr>
                  </a:solidFill>
                  <a:effectLst/>
                  <a:uLnTx/>
                  <a:uFillTx/>
                  <a:latin typeface="Arial" panose="020B0604020202020204"/>
                  <a:ea typeface="+mn-ea"/>
                  <a:cs typeface="+mn-cs"/>
                </a:rPr>
                <a:t>etformine</a:t>
              </a:r>
              <a:endParaRPr kumimoji="0" lang="en-US" sz="1400" b="0" i="0" u="none" strike="noStrike" kern="0" cap="none" spc="-30" normalizeH="0" baseline="0" noProof="0">
                <a:ln>
                  <a:noFill/>
                </a:ln>
                <a:solidFill>
                  <a:srgbClr val="000000">
                    <a:lumMod val="75000"/>
                    <a:lumOff val="25000"/>
                  </a:srgbClr>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458B0724-6884-4B2C-2E82-070370B87D02}"/>
                </a:ext>
              </a:extLst>
            </p:cNvPr>
            <p:cNvSpPr txBox="1"/>
            <p:nvPr/>
          </p:nvSpPr>
          <p:spPr>
            <a:xfrm>
              <a:off x="1814239" y="2909610"/>
              <a:ext cx="695990" cy="216000"/>
            </a:xfrm>
            <a:prstGeom prst="rect">
              <a:avLst/>
            </a:prstGeom>
            <a:solidFill>
              <a:srgbClr val="3F2A5A"/>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panose="020B0604020202020204"/>
                  <a:ea typeface="+mn-ea"/>
                  <a:cs typeface="+mn-cs"/>
                </a:rPr>
                <a:t>5 mg</a:t>
              </a:r>
            </a:p>
          </p:txBody>
        </p:sp>
        <p:sp>
          <p:nvSpPr>
            <p:cNvPr id="27" name="TextBox 26">
              <a:extLst>
                <a:ext uri="{FF2B5EF4-FFF2-40B4-BE49-F238E27FC236}">
                  <a16:creationId xmlns:a16="http://schemas.microsoft.com/office/drawing/2014/main" id="{17DF4228-4BE3-5AAD-1C52-C2AD1CBF1887}"/>
                </a:ext>
              </a:extLst>
            </p:cNvPr>
            <p:cNvSpPr txBox="1"/>
            <p:nvPr/>
          </p:nvSpPr>
          <p:spPr>
            <a:xfrm>
              <a:off x="2510228" y="2909610"/>
              <a:ext cx="706815" cy="216000"/>
            </a:xfrm>
            <a:prstGeom prst="rect">
              <a:avLst/>
            </a:prstGeom>
            <a:solidFill>
              <a:srgbClr val="8E4CB5">
                <a:lumMod val="60000"/>
                <a:lumOff val="40000"/>
              </a:srgbClr>
            </a:solidFill>
          </p:spPr>
          <p:txBody>
            <a:bodyPr wrap="square" lIns="0" tIns="0" rIns="0" bIns="0" rtlCol="0" anchor="ctr" anchorCtr="0">
              <a:noAutofit/>
            </a:bodyPr>
            <a:lstStyle>
              <a:defPPr>
                <a:defRPr lang="de-DE"/>
              </a:defPPr>
              <a:lvl1pPr marR="0" lvl="0" indent="0" algn="ctr" fontAlgn="base">
                <a:lnSpc>
                  <a:spcPct val="100000"/>
                </a:lnSpc>
                <a:spcBef>
                  <a:spcPct val="0"/>
                </a:spcBef>
                <a:spcAft>
                  <a:spcPct val="0"/>
                </a:spcAft>
                <a:buClrTx/>
                <a:buSzTx/>
                <a:buFontTx/>
                <a:buNone/>
                <a:tabLst/>
                <a:defRPr kumimoji="0" sz="1050" b="0" i="0" u="none" strike="noStrike" cap="none" spc="0" normalizeH="0" baseline="0">
                  <a:ln>
                    <a:noFill/>
                  </a:ln>
                  <a:solidFill>
                    <a:schemeClr val="bg1"/>
                  </a:solidFill>
                  <a:effectLst/>
                  <a:uLnTx/>
                  <a:uFillTx/>
                  <a:latin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charset="0"/>
                  <a:ea typeface="+mn-ea"/>
                  <a:cs typeface="+mn-cs"/>
                </a:rPr>
                <a:t>7.5 mg</a:t>
              </a:r>
            </a:p>
          </p:txBody>
        </p:sp>
        <p:sp>
          <p:nvSpPr>
            <p:cNvPr id="28" name="TextBox 27">
              <a:extLst>
                <a:ext uri="{FF2B5EF4-FFF2-40B4-BE49-F238E27FC236}">
                  <a16:creationId xmlns:a16="http://schemas.microsoft.com/office/drawing/2014/main" id="{D6FF0714-B3AF-CEFB-9B05-E0FD7FBF12BC}"/>
                </a:ext>
              </a:extLst>
            </p:cNvPr>
            <p:cNvSpPr txBox="1"/>
            <p:nvPr/>
          </p:nvSpPr>
          <p:spPr>
            <a:xfrm>
              <a:off x="5120337" y="2901625"/>
              <a:ext cx="706821" cy="226196"/>
            </a:xfrm>
            <a:prstGeom prst="rect">
              <a:avLst/>
            </a:prstGeom>
            <a:no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panose="020B0604020202020204"/>
                  <a:ea typeface="+mn-ea"/>
                  <a:cs typeface="+mn-cs"/>
                </a:rPr>
                <a:t>10 mg</a:t>
              </a:r>
            </a:p>
          </p:txBody>
        </p:sp>
        <p:sp>
          <p:nvSpPr>
            <p:cNvPr id="29" name="TextBox 28">
              <a:extLst>
                <a:ext uri="{FF2B5EF4-FFF2-40B4-BE49-F238E27FC236}">
                  <a16:creationId xmlns:a16="http://schemas.microsoft.com/office/drawing/2014/main" id="{A0D8BEEC-0388-B4F5-AC04-9BDAF6376F79}"/>
                </a:ext>
              </a:extLst>
            </p:cNvPr>
            <p:cNvSpPr txBox="1"/>
            <p:nvPr/>
          </p:nvSpPr>
          <p:spPr>
            <a:xfrm>
              <a:off x="1814239" y="3646583"/>
              <a:ext cx="693996" cy="216000"/>
            </a:xfrm>
            <a:prstGeom prst="rect">
              <a:avLst/>
            </a:prstGeom>
            <a:solidFill>
              <a:srgbClr val="3F2A5A"/>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panose="020B0604020202020204"/>
                  <a:ea typeface="+mn-ea"/>
                  <a:cs typeface="+mn-cs"/>
                </a:rPr>
                <a:t>5 mg</a:t>
              </a:r>
            </a:p>
          </p:txBody>
        </p:sp>
        <p:sp>
          <p:nvSpPr>
            <p:cNvPr id="30" name="TextBox 29">
              <a:extLst>
                <a:ext uri="{FF2B5EF4-FFF2-40B4-BE49-F238E27FC236}">
                  <a16:creationId xmlns:a16="http://schemas.microsoft.com/office/drawing/2014/main" id="{C64BB309-C29B-0E81-4EDD-B89B341658DE}"/>
                </a:ext>
              </a:extLst>
            </p:cNvPr>
            <p:cNvSpPr txBox="1"/>
            <p:nvPr/>
          </p:nvSpPr>
          <p:spPr>
            <a:xfrm>
              <a:off x="2508234" y="3646583"/>
              <a:ext cx="704737" cy="216000"/>
            </a:xfrm>
            <a:prstGeom prst="rect">
              <a:avLst/>
            </a:prstGeom>
            <a:solidFill>
              <a:srgbClr val="8E4CB5">
                <a:lumMod val="60000"/>
                <a:lumOff val="40000"/>
              </a:srgbClr>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panose="020B0604020202020204"/>
                  <a:ea typeface="+mn-ea"/>
                  <a:cs typeface="+mn-cs"/>
                </a:rPr>
                <a:t>7.5 mg</a:t>
              </a:r>
            </a:p>
          </p:txBody>
        </p:sp>
        <p:sp>
          <p:nvSpPr>
            <p:cNvPr id="31" name="TextBox 30">
              <a:extLst>
                <a:ext uri="{FF2B5EF4-FFF2-40B4-BE49-F238E27FC236}">
                  <a16:creationId xmlns:a16="http://schemas.microsoft.com/office/drawing/2014/main" id="{BC99DA9B-4AF0-3F83-5F5D-C57832A705B9}"/>
                </a:ext>
              </a:extLst>
            </p:cNvPr>
            <p:cNvSpPr txBox="1"/>
            <p:nvPr/>
          </p:nvSpPr>
          <p:spPr>
            <a:xfrm>
              <a:off x="3212971" y="3646583"/>
              <a:ext cx="708809" cy="216000"/>
            </a:xfrm>
            <a:prstGeom prst="rect">
              <a:avLst/>
            </a:prstGeom>
            <a:solidFill>
              <a:srgbClr val="C6007E"/>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panose="020B0604020202020204"/>
                  <a:ea typeface="+mn-ea"/>
                  <a:cs typeface="+mn-cs"/>
                </a:rPr>
                <a:t>10 mg</a:t>
              </a:r>
            </a:p>
          </p:txBody>
        </p:sp>
        <p:sp>
          <p:nvSpPr>
            <p:cNvPr id="64" name="TextBox 63">
              <a:extLst>
                <a:ext uri="{FF2B5EF4-FFF2-40B4-BE49-F238E27FC236}">
                  <a16:creationId xmlns:a16="http://schemas.microsoft.com/office/drawing/2014/main" id="{A07F6FA3-8B5C-3452-26FC-4EBEB7AF1727}"/>
                </a:ext>
              </a:extLst>
            </p:cNvPr>
            <p:cNvSpPr txBox="1"/>
            <p:nvPr/>
          </p:nvSpPr>
          <p:spPr>
            <a:xfrm>
              <a:off x="3921779" y="3646583"/>
              <a:ext cx="704737" cy="216000"/>
            </a:xfrm>
            <a:prstGeom prst="rect">
              <a:avLst/>
            </a:prstGeom>
            <a:solidFill>
              <a:srgbClr val="FB6868"/>
            </a:solid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panose="020B0604020202020204"/>
                  <a:ea typeface="+mn-ea"/>
                  <a:cs typeface="+mn-cs"/>
                </a:rPr>
                <a:t>12.5 mg</a:t>
              </a:r>
            </a:p>
          </p:txBody>
        </p:sp>
        <p:sp>
          <p:nvSpPr>
            <p:cNvPr id="67" name="TextBox 66">
              <a:extLst>
                <a:ext uri="{FF2B5EF4-FFF2-40B4-BE49-F238E27FC236}">
                  <a16:creationId xmlns:a16="http://schemas.microsoft.com/office/drawing/2014/main" id="{EF6867CD-2E59-A2A5-35D9-051D2ABA102E}"/>
                </a:ext>
              </a:extLst>
            </p:cNvPr>
            <p:cNvSpPr txBox="1"/>
            <p:nvPr/>
          </p:nvSpPr>
          <p:spPr>
            <a:xfrm>
              <a:off x="5825070" y="3639604"/>
              <a:ext cx="706821" cy="226196"/>
            </a:xfrm>
            <a:prstGeom prst="rect">
              <a:avLst/>
            </a:prstGeom>
            <a:no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panose="020B0604020202020204"/>
                  <a:ea typeface="+mn-ea"/>
                  <a:cs typeface="+mn-cs"/>
                </a:rPr>
                <a:t>15 mg</a:t>
              </a:r>
            </a:p>
          </p:txBody>
        </p:sp>
        <p:sp>
          <p:nvSpPr>
            <p:cNvPr id="72" name="Rectangle 48">
              <a:extLst>
                <a:ext uri="{FF2B5EF4-FFF2-40B4-BE49-F238E27FC236}">
                  <a16:creationId xmlns:a16="http://schemas.microsoft.com/office/drawing/2014/main" id="{C3E2C258-4785-0EEF-0978-9C6FB5AA3431}"/>
                </a:ext>
              </a:extLst>
            </p:cNvPr>
            <p:cNvSpPr>
              <a:spLocks noChangeArrowheads="1"/>
            </p:cNvSpPr>
            <p:nvPr/>
          </p:nvSpPr>
          <p:spPr bwMode="auto">
            <a:xfrm>
              <a:off x="1818049" y="2213831"/>
              <a:ext cx="5912404" cy="237050"/>
            </a:xfrm>
            <a:prstGeom prst="rect">
              <a:avLst/>
            </a:prstGeom>
            <a:solidFill>
              <a:srgbClr val="3F2A5A"/>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73" name="TextBox 72">
              <a:extLst>
                <a:ext uri="{FF2B5EF4-FFF2-40B4-BE49-F238E27FC236}">
                  <a16:creationId xmlns:a16="http://schemas.microsoft.com/office/drawing/2014/main" id="{009DDDEC-14A0-D7E6-1118-FBC0FF86C9F5}"/>
                </a:ext>
              </a:extLst>
            </p:cNvPr>
            <p:cNvSpPr txBox="1"/>
            <p:nvPr/>
          </p:nvSpPr>
          <p:spPr>
            <a:xfrm>
              <a:off x="4335161" y="2244764"/>
              <a:ext cx="878181" cy="161583"/>
            </a:xfrm>
            <a:prstGeom prst="rect">
              <a:avLst/>
            </a:prstGeom>
            <a:no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panose="020B0604020202020204"/>
                  <a:ea typeface="+mn-ea"/>
                  <a:cs typeface="+mn-cs"/>
                </a:rPr>
                <a:t>5 mg</a:t>
              </a:r>
            </a:p>
          </p:txBody>
        </p:sp>
        <p:sp>
          <p:nvSpPr>
            <p:cNvPr id="74" name="TextBox 73">
              <a:extLst>
                <a:ext uri="{FF2B5EF4-FFF2-40B4-BE49-F238E27FC236}">
                  <a16:creationId xmlns:a16="http://schemas.microsoft.com/office/drawing/2014/main" id="{BAF2E781-071E-C51B-BEC7-810BE84C7A12}"/>
                </a:ext>
              </a:extLst>
            </p:cNvPr>
            <p:cNvSpPr txBox="1"/>
            <p:nvPr/>
          </p:nvSpPr>
          <p:spPr>
            <a:xfrm>
              <a:off x="4246288" y="4038909"/>
              <a:ext cx="3469995" cy="32334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30" normalizeH="0" baseline="0" noProof="0" err="1">
                  <a:ln>
                    <a:noFill/>
                  </a:ln>
                  <a:solidFill>
                    <a:srgbClr val="000000">
                      <a:lumMod val="75000"/>
                      <a:lumOff val="25000"/>
                    </a:srgbClr>
                  </a:solidFill>
                  <a:effectLst/>
                  <a:uLnTx/>
                  <a:uFillTx/>
                  <a:latin typeface="Arial" panose="020B0604020202020204"/>
                  <a:ea typeface="+mn-ea"/>
                  <a:cs typeface="+mn-cs"/>
                </a:rPr>
                <a:t>semaglutide</a:t>
              </a:r>
              <a:r>
                <a:rPr kumimoji="0" lang="en-US" sz="1400" b="1" i="0" u="none" strike="noStrike" kern="0" cap="none" spc="-30" normalizeH="0" baseline="0" noProof="0">
                  <a:ln>
                    <a:noFill/>
                  </a:ln>
                  <a:solidFill>
                    <a:srgbClr val="000000">
                      <a:lumMod val="75000"/>
                      <a:lumOff val="25000"/>
                    </a:srgbClr>
                  </a:solidFill>
                  <a:effectLst/>
                  <a:uLnTx/>
                  <a:uFillTx/>
                  <a:latin typeface="Arial" panose="020B0604020202020204"/>
                  <a:ea typeface="+mn-ea"/>
                  <a:cs typeface="+mn-cs"/>
                </a:rPr>
                <a:t> 1 mg QW </a:t>
              </a:r>
              <a:r>
                <a:rPr kumimoji="0" lang="en-US" sz="1400" b="0" i="0" u="none" strike="noStrike" kern="0" cap="none" spc="-30" normalizeH="0" baseline="0" noProof="0">
                  <a:ln>
                    <a:noFill/>
                  </a:ln>
                  <a:solidFill>
                    <a:srgbClr val="000000">
                      <a:lumMod val="75000"/>
                      <a:lumOff val="25000"/>
                    </a:srgbClr>
                  </a:solidFill>
                  <a:effectLst/>
                  <a:uLnTx/>
                  <a:uFillTx/>
                  <a:latin typeface="Arial" panose="020B0604020202020204"/>
                  <a:ea typeface="+mn-ea"/>
                  <a:cs typeface="+mn-cs"/>
                </a:rPr>
                <a:t>+ m</a:t>
              </a:r>
              <a:r>
                <a:rPr kumimoji="0" lang="en-US" sz="1400" b="0" i="0" u="none" strike="noStrike" kern="0" cap="none" spc="-30" normalizeH="0" baseline="0" noProof="0" err="1">
                  <a:ln>
                    <a:noFill/>
                  </a:ln>
                  <a:solidFill>
                    <a:srgbClr val="000000">
                      <a:lumMod val="75000"/>
                      <a:lumOff val="25000"/>
                    </a:srgbClr>
                  </a:solidFill>
                  <a:effectLst/>
                  <a:uLnTx/>
                  <a:uFillTx/>
                  <a:latin typeface="Arial" panose="020B0604020202020204"/>
                  <a:ea typeface="+mn-ea"/>
                  <a:cs typeface="+mn-cs"/>
                </a:rPr>
                <a:t>etformine</a:t>
              </a:r>
              <a:endParaRPr kumimoji="0" lang="en-US" sz="1400" b="0" i="0" u="none" strike="noStrike" kern="0" cap="none" spc="-30" normalizeH="0" baseline="0" noProof="0">
                <a:ln>
                  <a:noFill/>
                </a:ln>
                <a:solidFill>
                  <a:srgbClr val="000000">
                    <a:lumMod val="75000"/>
                    <a:lumOff val="25000"/>
                  </a:srgbClr>
                </a:solidFill>
                <a:effectLst/>
                <a:uLnTx/>
                <a:uFillTx/>
                <a:latin typeface="Arial" panose="020B0604020202020204"/>
                <a:ea typeface="+mn-ea"/>
                <a:cs typeface="+mn-cs"/>
              </a:endParaRPr>
            </a:p>
          </p:txBody>
        </p:sp>
        <p:cxnSp>
          <p:nvCxnSpPr>
            <p:cNvPr id="76" name="Straight Arrow Connector 75">
              <a:extLst>
                <a:ext uri="{FF2B5EF4-FFF2-40B4-BE49-F238E27FC236}">
                  <a16:creationId xmlns:a16="http://schemas.microsoft.com/office/drawing/2014/main" id="{0AB5297A-007B-F7E8-A876-5A16326F523B}"/>
                </a:ext>
              </a:extLst>
            </p:cNvPr>
            <p:cNvCxnSpPr>
              <a:cxnSpLocks/>
            </p:cNvCxnSpPr>
            <p:nvPr/>
          </p:nvCxnSpPr>
          <p:spPr>
            <a:xfrm flipV="1">
              <a:off x="1122091" y="5223906"/>
              <a:ext cx="0" cy="215420"/>
            </a:xfrm>
            <a:prstGeom prst="straightConnector1">
              <a:avLst/>
            </a:prstGeom>
            <a:noFill/>
            <a:ln w="28575" cap="flat" cmpd="sng" algn="ctr">
              <a:solidFill>
                <a:srgbClr val="000000">
                  <a:lumMod val="75000"/>
                  <a:lumOff val="25000"/>
                </a:srgbClr>
              </a:solidFill>
              <a:prstDash val="solid"/>
              <a:miter lim="800000"/>
              <a:tailEnd type="triangle"/>
            </a:ln>
            <a:effectLst/>
          </p:spPr>
        </p:cxnSp>
        <p:cxnSp>
          <p:nvCxnSpPr>
            <p:cNvPr id="77" name="Straight Arrow Connector 76">
              <a:extLst>
                <a:ext uri="{FF2B5EF4-FFF2-40B4-BE49-F238E27FC236}">
                  <a16:creationId xmlns:a16="http://schemas.microsoft.com/office/drawing/2014/main" id="{8607D670-A910-4B89-03D7-4FB8888D38C4}"/>
                </a:ext>
              </a:extLst>
            </p:cNvPr>
            <p:cNvCxnSpPr>
              <a:cxnSpLocks/>
            </p:cNvCxnSpPr>
            <p:nvPr/>
          </p:nvCxnSpPr>
          <p:spPr>
            <a:xfrm flipV="1">
              <a:off x="7737973" y="5259498"/>
              <a:ext cx="0" cy="307696"/>
            </a:xfrm>
            <a:prstGeom prst="straightConnector1">
              <a:avLst/>
            </a:prstGeom>
            <a:noFill/>
            <a:ln w="28575" cap="flat" cmpd="sng" algn="ctr">
              <a:solidFill>
                <a:srgbClr val="000000">
                  <a:lumMod val="75000"/>
                  <a:lumOff val="25000"/>
                </a:srgbClr>
              </a:solidFill>
              <a:prstDash val="solid"/>
              <a:miter lim="800000"/>
              <a:tailEnd type="triangle"/>
            </a:ln>
            <a:effectLst/>
          </p:spPr>
        </p:cxnSp>
        <p:sp>
          <p:nvSpPr>
            <p:cNvPr id="79" name="Graphic 6">
              <a:extLst>
                <a:ext uri="{FF2B5EF4-FFF2-40B4-BE49-F238E27FC236}">
                  <a16:creationId xmlns:a16="http://schemas.microsoft.com/office/drawing/2014/main" id="{D9075CD4-E5A7-53B8-C177-D3478C81EFA9}"/>
                </a:ext>
              </a:extLst>
            </p:cNvPr>
            <p:cNvSpPr/>
            <p:nvPr/>
          </p:nvSpPr>
          <p:spPr>
            <a:xfrm>
              <a:off x="4483066" y="5534185"/>
              <a:ext cx="4073400" cy="456241"/>
            </a:xfrm>
            <a:custGeom>
              <a:avLst/>
              <a:gdLst>
                <a:gd name="connsiteX0" fmla="*/ 0 w 2702979"/>
                <a:gd name="connsiteY0" fmla="*/ 0 h 344805"/>
                <a:gd name="connsiteX1" fmla="*/ 2688908 w 2702979"/>
                <a:gd name="connsiteY1" fmla="*/ 0 h 344805"/>
                <a:gd name="connsiteX2" fmla="*/ 2696528 w 2702979"/>
                <a:gd name="connsiteY2" fmla="*/ 18098 h 344805"/>
                <a:gd name="connsiteX3" fmla="*/ 2390775 w 2702979"/>
                <a:gd name="connsiteY3" fmla="*/ 312420 h 344805"/>
                <a:gd name="connsiteX4" fmla="*/ 2311718 w 2702979"/>
                <a:gd name="connsiteY4" fmla="*/ 344805 h 344805"/>
                <a:gd name="connsiteX5" fmla="*/ 0 w 2702979"/>
                <a:gd name="connsiteY5" fmla="*/ 344805 h 344805"/>
                <a:gd name="connsiteX6" fmla="*/ 0 w 2702979"/>
                <a:gd name="connsiteY6" fmla="*/ 0 h 34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2979" h="344805">
                  <a:moveTo>
                    <a:pt x="0" y="0"/>
                  </a:moveTo>
                  <a:lnTo>
                    <a:pt x="2688908" y="0"/>
                  </a:lnTo>
                  <a:cubicBezTo>
                    <a:pt x="2688908" y="0"/>
                    <a:pt x="2714625" y="0"/>
                    <a:pt x="2696528" y="18098"/>
                  </a:cubicBezTo>
                  <a:lnTo>
                    <a:pt x="2390775" y="312420"/>
                  </a:lnTo>
                  <a:cubicBezTo>
                    <a:pt x="2369820" y="333375"/>
                    <a:pt x="2341245" y="344805"/>
                    <a:pt x="2311718" y="344805"/>
                  </a:cubicBezTo>
                  <a:lnTo>
                    <a:pt x="0" y="344805"/>
                  </a:lnTo>
                  <a:lnTo>
                    <a:pt x="0" y="0"/>
                  </a:lnTo>
                  <a:close/>
                </a:path>
              </a:pathLst>
            </a:custGeom>
            <a:solidFill>
              <a:srgbClr val="FA4242"/>
            </a:solidFill>
            <a:ln w="9525"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80" name="TextBox 79">
              <a:extLst>
                <a:ext uri="{FF2B5EF4-FFF2-40B4-BE49-F238E27FC236}">
                  <a16:creationId xmlns:a16="http://schemas.microsoft.com/office/drawing/2014/main" id="{D2178A82-7C97-7C61-EFAC-777FF089C53B}"/>
                </a:ext>
              </a:extLst>
            </p:cNvPr>
            <p:cNvSpPr txBox="1"/>
            <p:nvPr/>
          </p:nvSpPr>
          <p:spPr bwMode="auto">
            <a:xfrm>
              <a:off x="418368" y="5414195"/>
              <a:ext cx="1401486" cy="25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10" normalizeH="0" baseline="0" noProof="0" err="1">
                  <a:ln>
                    <a:noFill/>
                  </a:ln>
                  <a:solidFill>
                    <a:srgbClr val="000000">
                      <a:lumMod val="75000"/>
                      <a:lumOff val="25000"/>
                    </a:srgbClr>
                  </a:solidFill>
                  <a:effectLst/>
                  <a:uLnTx/>
                  <a:uFillTx/>
                  <a:latin typeface="Arial" panose="020B0604020202020204"/>
                  <a:ea typeface="+mn-ea"/>
                  <a:cs typeface="+mn-cs"/>
                </a:rPr>
                <a:t>Randomisation</a:t>
              </a:r>
              <a:endParaRPr kumimoji="0" lang="en-US" sz="1000" b="0" i="0" u="none" strike="noStrike" kern="0" cap="none" spc="-10" normalizeH="0" baseline="0" noProof="0">
                <a:ln>
                  <a:noFill/>
                </a:ln>
                <a:solidFill>
                  <a:srgbClr val="000000">
                    <a:lumMod val="75000"/>
                    <a:lumOff val="25000"/>
                  </a:srgbClr>
                </a:solidFill>
                <a:effectLst/>
                <a:uLnTx/>
                <a:uFillTx/>
                <a:latin typeface="Arial" panose="020B0604020202020204"/>
                <a:ea typeface="+mn-ea"/>
                <a:cs typeface="+mn-cs"/>
              </a:endParaRPr>
            </a:p>
          </p:txBody>
        </p:sp>
        <p:sp>
          <p:nvSpPr>
            <p:cNvPr id="81" name="Line 33">
              <a:extLst>
                <a:ext uri="{FF2B5EF4-FFF2-40B4-BE49-F238E27FC236}">
                  <a16:creationId xmlns:a16="http://schemas.microsoft.com/office/drawing/2014/main" id="{139D0F09-4745-9B22-97BE-0616B19F5A97}"/>
                </a:ext>
              </a:extLst>
            </p:cNvPr>
            <p:cNvSpPr>
              <a:spLocks noChangeShapeType="1"/>
            </p:cNvSpPr>
            <p:nvPr/>
          </p:nvSpPr>
          <p:spPr bwMode="auto">
            <a:xfrm flipV="1">
              <a:off x="1121870" y="1969701"/>
              <a:ext cx="0" cy="2965974"/>
            </a:xfrm>
            <a:prstGeom prst="line">
              <a:avLst/>
            </a:prstGeom>
            <a:noFill/>
            <a:ln w="952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86" name="Line 43">
              <a:extLst>
                <a:ext uri="{FF2B5EF4-FFF2-40B4-BE49-F238E27FC236}">
                  <a16:creationId xmlns:a16="http://schemas.microsoft.com/office/drawing/2014/main" id="{59D490A1-5B89-C9AF-8302-640FF2F7413B}"/>
                </a:ext>
              </a:extLst>
            </p:cNvPr>
            <p:cNvSpPr>
              <a:spLocks noChangeShapeType="1"/>
            </p:cNvSpPr>
            <p:nvPr/>
          </p:nvSpPr>
          <p:spPr bwMode="auto">
            <a:xfrm flipV="1">
              <a:off x="7727464" y="1969701"/>
              <a:ext cx="0" cy="2965974"/>
            </a:xfrm>
            <a:prstGeom prst="line">
              <a:avLst/>
            </a:prstGeom>
            <a:noFill/>
            <a:ln w="9525" cap="flat">
              <a:solidFill>
                <a:srgbClr val="3F2A5A">
                  <a:lumMod val="75000"/>
                </a:srgb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88" name="TextBox 87">
              <a:extLst>
                <a:ext uri="{FF2B5EF4-FFF2-40B4-BE49-F238E27FC236}">
                  <a16:creationId xmlns:a16="http://schemas.microsoft.com/office/drawing/2014/main" id="{14A7275E-4527-7209-8CCB-4D570C3BEA74}"/>
                </a:ext>
              </a:extLst>
            </p:cNvPr>
            <p:cNvSpPr txBox="1"/>
            <p:nvPr/>
          </p:nvSpPr>
          <p:spPr bwMode="auto">
            <a:xfrm>
              <a:off x="7733954" y="3206930"/>
              <a:ext cx="1061220" cy="388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kern="0" cap="none" spc="-10" normalizeH="0" baseline="0" noProof="0">
                  <a:ln>
                    <a:noFill/>
                  </a:ln>
                  <a:solidFill>
                    <a:srgbClr val="000000">
                      <a:lumMod val="75000"/>
                      <a:lumOff val="25000"/>
                    </a:srgbClr>
                  </a:solidFill>
                  <a:effectLst/>
                  <a:uLnTx/>
                  <a:uFillTx/>
                  <a:latin typeface="Arial" panose="020B0604020202020204"/>
                  <a:ea typeface="+mn-ea"/>
                  <a:cs typeface="+mn-cs"/>
                </a:rPr>
                <a:t>Suivi de la sécurité</a:t>
              </a:r>
            </a:p>
          </p:txBody>
        </p:sp>
        <p:sp>
          <p:nvSpPr>
            <p:cNvPr id="90" name="TextBox 89">
              <a:extLst>
                <a:ext uri="{FF2B5EF4-FFF2-40B4-BE49-F238E27FC236}">
                  <a16:creationId xmlns:a16="http://schemas.microsoft.com/office/drawing/2014/main" id="{91A26140-061E-CA30-A2E4-D0C6584FE7CC}"/>
                </a:ext>
              </a:extLst>
            </p:cNvPr>
            <p:cNvSpPr txBox="1"/>
            <p:nvPr/>
          </p:nvSpPr>
          <p:spPr>
            <a:xfrm>
              <a:off x="7733939" y="4615748"/>
              <a:ext cx="852356" cy="2263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0" cap="none" spc="-10" normalizeH="0" baseline="0" noProof="0">
                  <a:ln>
                    <a:noFill/>
                  </a:ln>
                  <a:solidFill>
                    <a:srgbClr val="000000">
                      <a:lumMod val="75000"/>
                      <a:lumOff val="25000"/>
                    </a:srgbClr>
                  </a:solidFill>
                  <a:effectLst/>
                  <a:uLnTx/>
                  <a:uFillTx/>
                  <a:latin typeface="Arial" panose="020B0604020202020204"/>
                  <a:ea typeface="+mn-ea"/>
                  <a:cs typeface="+mn-cs"/>
                </a:rPr>
                <a:t>4 semaines</a:t>
              </a:r>
            </a:p>
          </p:txBody>
        </p:sp>
        <p:sp>
          <p:nvSpPr>
            <p:cNvPr id="91" name="TextBox 90">
              <a:extLst>
                <a:ext uri="{FF2B5EF4-FFF2-40B4-BE49-F238E27FC236}">
                  <a16:creationId xmlns:a16="http://schemas.microsoft.com/office/drawing/2014/main" id="{DB73614C-458E-252A-D2D5-F9CFCBACCE7A}"/>
                </a:ext>
              </a:extLst>
            </p:cNvPr>
            <p:cNvSpPr txBox="1"/>
            <p:nvPr/>
          </p:nvSpPr>
          <p:spPr>
            <a:xfrm>
              <a:off x="7279933" y="5001645"/>
              <a:ext cx="903851"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Arial" panose="020B0604020202020204" pitchFamily="34" charset="0"/>
                </a:rPr>
                <a:t>40</a:t>
              </a:r>
            </a:p>
          </p:txBody>
        </p:sp>
        <p:sp>
          <p:nvSpPr>
            <p:cNvPr id="92" name="TextBox 91">
              <a:extLst>
                <a:ext uri="{FF2B5EF4-FFF2-40B4-BE49-F238E27FC236}">
                  <a16:creationId xmlns:a16="http://schemas.microsoft.com/office/drawing/2014/main" id="{D30BEA19-4781-3E5E-EDFC-59190C8E81FC}"/>
                </a:ext>
              </a:extLst>
            </p:cNvPr>
            <p:cNvSpPr txBox="1"/>
            <p:nvPr/>
          </p:nvSpPr>
          <p:spPr>
            <a:xfrm>
              <a:off x="969314" y="5001645"/>
              <a:ext cx="299594"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mn-cs"/>
                </a:rPr>
                <a:t>0</a:t>
              </a:r>
            </a:p>
          </p:txBody>
        </p:sp>
        <p:sp>
          <p:nvSpPr>
            <p:cNvPr id="93" name="TextBox 92">
              <a:extLst>
                <a:ext uri="{FF2B5EF4-FFF2-40B4-BE49-F238E27FC236}">
                  <a16:creationId xmlns:a16="http://schemas.microsoft.com/office/drawing/2014/main" id="{F10F5F3E-D283-2B60-3C06-F50CDFF085CC}"/>
                </a:ext>
              </a:extLst>
            </p:cNvPr>
            <p:cNvSpPr txBox="1"/>
            <p:nvPr/>
          </p:nvSpPr>
          <p:spPr>
            <a:xfrm>
              <a:off x="597739" y="5001645"/>
              <a:ext cx="354010"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mn-cs"/>
                </a:rPr>
                <a:t>-2</a:t>
              </a:r>
            </a:p>
          </p:txBody>
        </p:sp>
        <p:sp>
          <p:nvSpPr>
            <p:cNvPr id="97" name="TextBox 96">
              <a:extLst>
                <a:ext uri="{FF2B5EF4-FFF2-40B4-BE49-F238E27FC236}">
                  <a16:creationId xmlns:a16="http://schemas.microsoft.com/office/drawing/2014/main" id="{0AD8B26E-64FD-93E9-FD35-962CEF7E022A}"/>
                </a:ext>
              </a:extLst>
            </p:cNvPr>
            <p:cNvSpPr txBox="1"/>
            <p:nvPr/>
          </p:nvSpPr>
          <p:spPr>
            <a:xfrm>
              <a:off x="273019" y="5001645"/>
              <a:ext cx="354010"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mn-cs"/>
                </a:rPr>
                <a:t>-3</a:t>
              </a:r>
            </a:p>
          </p:txBody>
        </p:sp>
        <p:sp>
          <p:nvSpPr>
            <p:cNvPr id="98" name="TextBox 97">
              <a:extLst>
                <a:ext uri="{FF2B5EF4-FFF2-40B4-BE49-F238E27FC236}">
                  <a16:creationId xmlns:a16="http://schemas.microsoft.com/office/drawing/2014/main" id="{694ACE6F-A7A2-9425-0BBA-776AE50B7AD1}"/>
                </a:ext>
              </a:extLst>
            </p:cNvPr>
            <p:cNvSpPr txBox="1"/>
            <p:nvPr/>
          </p:nvSpPr>
          <p:spPr>
            <a:xfrm>
              <a:off x="1677106" y="5001645"/>
              <a:ext cx="299594"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mn-cs"/>
                </a:rPr>
                <a:t>4</a:t>
              </a:r>
            </a:p>
          </p:txBody>
        </p:sp>
        <p:sp>
          <p:nvSpPr>
            <p:cNvPr id="99" name="TextBox 98">
              <a:extLst>
                <a:ext uri="{FF2B5EF4-FFF2-40B4-BE49-F238E27FC236}">
                  <a16:creationId xmlns:a16="http://schemas.microsoft.com/office/drawing/2014/main" id="{42B05C41-03A1-062E-EAC4-5BBAF5454010}"/>
                </a:ext>
              </a:extLst>
            </p:cNvPr>
            <p:cNvSpPr txBox="1"/>
            <p:nvPr/>
          </p:nvSpPr>
          <p:spPr>
            <a:xfrm>
              <a:off x="2369783" y="5001645"/>
              <a:ext cx="299594"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mn-cs"/>
                </a:rPr>
                <a:t>8</a:t>
              </a:r>
            </a:p>
          </p:txBody>
        </p:sp>
        <p:sp>
          <p:nvSpPr>
            <p:cNvPr id="100" name="TextBox 99">
              <a:extLst>
                <a:ext uri="{FF2B5EF4-FFF2-40B4-BE49-F238E27FC236}">
                  <a16:creationId xmlns:a16="http://schemas.microsoft.com/office/drawing/2014/main" id="{448F661D-E73E-80A0-9E99-1E2A291DD695}"/>
                </a:ext>
              </a:extLst>
            </p:cNvPr>
            <p:cNvSpPr txBox="1"/>
            <p:nvPr/>
          </p:nvSpPr>
          <p:spPr>
            <a:xfrm>
              <a:off x="3021073" y="5001645"/>
              <a:ext cx="411282"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mn-cs"/>
                </a:rPr>
                <a:t>12</a:t>
              </a:r>
            </a:p>
          </p:txBody>
        </p:sp>
        <p:sp>
          <p:nvSpPr>
            <p:cNvPr id="101" name="TextBox 100">
              <a:extLst>
                <a:ext uri="{FF2B5EF4-FFF2-40B4-BE49-F238E27FC236}">
                  <a16:creationId xmlns:a16="http://schemas.microsoft.com/office/drawing/2014/main" id="{8D313CBB-3BFF-7567-7F79-4A7DB0AB77F1}"/>
                </a:ext>
              </a:extLst>
            </p:cNvPr>
            <p:cNvSpPr txBox="1"/>
            <p:nvPr/>
          </p:nvSpPr>
          <p:spPr>
            <a:xfrm>
              <a:off x="3721816" y="5001645"/>
              <a:ext cx="411282"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mn-cs"/>
                </a:rPr>
                <a:t>16</a:t>
              </a:r>
            </a:p>
          </p:txBody>
        </p:sp>
        <p:sp>
          <p:nvSpPr>
            <p:cNvPr id="102" name="TextBox 101">
              <a:extLst>
                <a:ext uri="{FF2B5EF4-FFF2-40B4-BE49-F238E27FC236}">
                  <a16:creationId xmlns:a16="http://schemas.microsoft.com/office/drawing/2014/main" id="{199DDCED-FFCA-7EFF-06A7-12D05159E0F6}"/>
                </a:ext>
              </a:extLst>
            </p:cNvPr>
            <p:cNvSpPr txBox="1"/>
            <p:nvPr/>
          </p:nvSpPr>
          <p:spPr>
            <a:xfrm>
              <a:off x="4373820" y="5001645"/>
              <a:ext cx="411282"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mn-cs"/>
                </a:rPr>
                <a:t>20</a:t>
              </a:r>
            </a:p>
          </p:txBody>
        </p:sp>
        <p:sp>
          <p:nvSpPr>
            <p:cNvPr id="103" name="TextBox 102">
              <a:extLst>
                <a:ext uri="{FF2B5EF4-FFF2-40B4-BE49-F238E27FC236}">
                  <a16:creationId xmlns:a16="http://schemas.microsoft.com/office/drawing/2014/main" id="{10315B5C-10A3-7983-017A-CAA6DB91AF3F}"/>
                </a:ext>
              </a:extLst>
            </p:cNvPr>
            <p:cNvSpPr txBox="1"/>
            <p:nvPr/>
          </p:nvSpPr>
          <p:spPr>
            <a:xfrm>
              <a:off x="5100478" y="5001645"/>
              <a:ext cx="411282"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mn-cs"/>
                </a:rPr>
                <a:t>24</a:t>
              </a:r>
            </a:p>
          </p:txBody>
        </p:sp>
        <p:sp>
          <p:nvSpPr>
            <p:cNvPr id="104" name="TextBox 103">
              <a:extLst>
                <a:ext uri="{FF2B5EF4-FFF2-40B4-BE49-F238E27FC236}">
                  <a16:creationId xmlns:a16="http://schemas.microsoft.com/office/drawing/2014/main" id="{814C5DA8-C197-26F7-6701-9A154535DD7C}"/>
                </a:ext>
              </a:extLst>
            </p:cNvPr>
            <p:cNvSpPr txBox="1"/>
            <p:nvPr/>
          </p:nvSpPr>
          <p:spPr>
            <a:xfrm>
              <a:off x="8186738" y="5001645"/>
              <a:ext cx="388434"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Arial" panose="020B0604020202020204" pitchFamily="34" charset="0"/>
                </a:rPr>
                <a:t>44</a:t>
              </a:r>
            </a:p>
          </p:txBody>
        </p:sp>
        <p:sp>
          <p:nvSpPr>
            <p:cNvPr id="110" name="TextBox 109">
              <a:extLst>
                <a:ext uri="{FF2B5EF4-FFF2-40B4-BE49-F238E27FC236}">
                  <a16:creationId xmlns:a16="http://schemas.microsoft.com/office/drawing/2014/main" id="{69335275-2767-41A1-80AB-0D7762C32E7C}"/>
                </a:ext>
              </a:extLst>
            </p:cNvPr>
            <p:cNvSpPr txBox="1"/>
            <p:nvPr/>
          </p:nvSpPr>
          <p:spPr>
            <a:xfrm>
              <a:off x="4021694" y="5223614"/>
              <a:ext cx="752524" cy="25867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0" cap="none" spc="-10" normalizeH="0" baseline="0" noProof="0" err="1">
                  <a:ln>
                    <a:noFill/>
                  </a:ln>
                  <a:solidFill>
                    <a:srgbClr val="000000">
                      <a:lumMod val="65000"/>
                      <a:lumOff val="35000"/>
                    </a:srgbClr>
                  </a:solidFill>
                  <a:effectLst/>
                  <a:uLnTx/>
                  <a:uFillTx/>
                  <a:latin typeface="Arial" panose="020B0604020202020204"/>
                  <a:ea typeface="+mn-ea"/>
                  <a:cs typeface="Arial" panose="020B0604020202020204" pitchFamily="34" charset="0"/>
                </a:rPr>
                <a:t>Semaine</a:t>
              </a:r>
              <a:endParaRPr kumimoji="0" lang="en-US" sz="1000" b="1" i="0" u="none" strike="noStrike" kern="0" cap="none" spc="-10" normalizeH="0" baseline="0" noProof="0">
                <a:ln>
                  <a:noFill/>
                </a:ln>
                <a:solidFill>
                  <a:srgbClr val="000000">
                    <a:lumMod val="65000"/>
                    <a:lumOff val="35000"/>
                  </a:srgbClr>
                </a:solidFill>
                <a:effectLst/>
                <a:uLnTx/>
                <a:uFillTx/>
                <a:latin typeface="Arial" panose="020B0604020202020204"/>
                <a:ea typeface="+mn-ea"/>
                <a:cs typeface="Arial" panose="020B0604020202020204" pitchFamily="34" charset="0"/>
              </a:endParaRPr>
            </a:p>
          </p:txBody>
        </p:sp>
        <p:sp>
          <p:nvSpPr>
            <p:cNvPr id="111" name="Freeform 60">
              <a:extLst>
                <a:ext uri="{FF2B5EF4-FFF2-40B4-BE49-F238E27FC236}">
                  <a16:creationId xmlns:a16="http://schemas.microsoft.com/office/drawing/2014/main" id="{667FA269-3C6E-7AC3-8973-E2AE34305E77}"/>
                </a:ext>
              </a:extLst>
            </p:cNvPr>
            <p:cNvSpPr>
              <a:spLocks/>
            </p:cNvSpPr>
            <p:nvPr/>
          </p:nvSpPr>
          <p:spPr bwMode="auto">
            <a:xfrm>
              <a:off x="450024" y="2322030"/>
              <a:ext cx="836431" cy="2156256"/>
            </a:xfrm>
            <a:prstGeom prst="homePlate">
              <a:avLst/>
            </a:prstGeom>
            <a:solidFill>
              <a:srgbClr val="FA424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112" name="TextBox 111">
              <a:extLst>
                <a:ext uri="{FF2B5EF4-FFF2-40B4-BE49-F238E27FC236}">
                  <a16:creationId xmlns:a16="http://schemas.microsoft.com/office/drawing/2014/main" id="{1D7F687A-3A88-6806-9B4B-DB8AF148D5A1}"/>
                </a:ext>
              </a:extLst>
            </p:cNvPr>
            <p:cNvSpPr txBox="1"/>
            <p:nvPr/>
          </p:nvSpPr>
          <p:spPr bwMode="auto">
            <a:xfrm rot="16200000">
              <a:off x="184117" y="3243560"/>
              <a:ext cx="7974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0" bIns="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0" normalizeH="0" baseline="0" noProof="0">
                  <a:ln>
                    <a:noFill/>
                  </a:ln>
                  <a:solidFill>
                    <a:srgbClr val="FFFFFF"/>
                  </a:solidFill>
                  <a:effectLst/>
                  <a:uLnTx/>
                  <a:uFillTx/>
                  <a:latin typeface="Arial" panose="020B0604020202020204"/>
                  <a:ea typeface="+mn-ea"/>
                  <a:cs typeface="+mn-cs"/>
                </a:rPr>
                <a:t>Screening</a:t>
              </a:r>
              <a:endParaRPr kumimoji="0" lang="en-GB" sz="1200" b="0" i="0" u="none" strike="noStrike" kern="0" cap="none" spc="-10" normalizeH="0" baseline="0" noProof="0">
                <a:ln>
                  <a:noFill/>
                </a:ln>
                <a:solidFill>
                  <a:srgbClr val="FFFFFF"/>
                </a:solidFill>
                <a:effectLst/>
                <a:uLnTx/>
                <a:uFillTx/>
                <a:latin typeface="Arial" panose="020B0604020202020204"/>
                <a:ea typeface="+mn-ea"/>
                <a:cs typeface="+mn-cs"/>
              </a:endParaRPr>
            </a:p>
          </p:txBody>
        </p:sp>
        <p:sp>
          <p:nvSpPr>
            <p:cNvPr id="113" name="TextBox 112">
              <a:extLst>
                <a:ext uri="{FF2B5EF4-FFF2-40B4-BE49-F238E27FC236}">
                  <a16:creationId xmlns:a16="http://schemas.microsoft.com/office/drawing/2014/main" id="{F181B650-BB0D-DF6A-3BE7-18CD6B42BF59}"/>
                </a:ext>
              </a:extLst>
            </p:cNvPr>
            <p:cNvSpPr txBox="1"/>
            <p:nvPr/>
          </p:nvSpPr>
          <p:spPr bwMode="auto">
            <a:xfrm rot="16200000">
              <a:off x="578245" y="3243559"/>
              <a:ext cx="6965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0" bIns="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0" cap="none" spc="-10" normalizeH="0" baseline="0" noProof="0">
                  <a:ln>
                    <a:noFill/>
                  </a:ln>
                  <a:solidFill>
                    <a:srgbClr val="FFFFFF"/>
                  </a:solidFill>
                  <a:effectLst/>
                  <a:uLnTx/>
                  <a:uFillTx/>
                  <a:latin typeface="Arial" panose="020B0604020202020204"/>
                  <a:ea typeface="+mn-ea"/>
                  <a:cs typeface="+mn-cs"/>
                </a:rPr>
                <a:t>Avancée</a:t>
              </a:r>
            </a:p>
          </p:txBody>
        </p:sp>
        <p:sp>
          <p:nvSpPr>
            <p:cNvPr id="116" name="Line 43">
              <a:extLst>
                <a:ext uri="{FF2B5EF4-FFF2-40B4-BE49-F238E27FC236}">
                  <a16:creationId xmlns:a16="http://schemas.microsoft.com/office/drawing/2014/main" id="{17909E1F-B569-9064-8650-2A9B6DFF0FC3}"/>
                </a:ext>
              </a:extLst>
            </p:cNvPr>
            <p:cNvSpPr>
              <a:spLocks noChangeShapeType="1"/>
            </p:cNvSpPr>
            <p:nvPr/>
          </p:nvSpPr>
          <p:spPr bwMode="auto">
            <a:xfrm flipH="1" flipV="1">
              <a:off x="365789" y="4935684"/>
              <a:ext cx="8051800" cy="0"/>
            </a:xfrm>
            <a:prstGeom prst="line">
              <a:avLst/>
            </a:prstGeom>
            <a:noFill/>
            <a:ln w="9525" cap="flat">
              <a:solidFill>
                <a:srgbClr val="3F2A5A">
                  <a:lumMod val="75000"/>
                </a:srgb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117" name="TextBox 116">
              <a:extLst>
                <a:ext uri="{FF2B5EF4-FFF2-40B4-BE49-F238E27FC236}">
                  <a16:creationId xmlns:a16="http://schemas.microsoft.com/office/drawing/2014/main" id="{03AE1BF0-986B-917B-A4F5-BF0AF0F4A29B}"/>
                </a:ext>
              </a:extLst>
            </p:cNvPr>
            <p:cNvSpPr txBox="1"/>
            <p:nvPr/>
          </p:nvSpPr>
          <p:spPr bwMode="auto">
            <a:xfrm>
              <a:off x="4512985" y="5534359"/>
              <a:ext cx="3904604" cy="436509"/>
            </a:xfrm>
            <a:prstGeom prst="rect">
              <a:avLst/>
            </a:prstGeom>
            <a:noFill/>
            <a:ln>
              <a:noFill/>
            </a:ln>
            <a:extLst>
              <a:ext uri="{FAA26D3D-D897-4be2-8F04-BA451C77F1D7}">
                <ma14:placeholderFlag xmlns="" xmlns:ma14="http://schemas.microsoft.com/office/mac/drawingml/2011/main" val="1"/>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1" i="0" u="none" strike="noStrike" kern="0" cap="none" spc="-20" normalizeH="0" baseline="0" noProof="0">
                  <a:ln>
                    <a:noFill/>
                  </a:ln>
                  <a:solidFill>
                    <a:srgbClr val="FFFFFF"/>
                  </a:solidFill>
                  <a:effectLst/>
                  <a:uLnTx/>
                  <a:uFillTx/>
                  <a:latin typeface="Arial" panose="020B0604020202020204"/>
                  <a:ea typeface="+mn-ea"/>
                  <a:cs typeface="+mn-cs"/>
                </a:rPr>
                <a:t>CRITÈRE PRIMAIRE: </a:t>
              </a:r>
              <a:r>
                <a:rPr kumimoji="0" lang="fr-FR" sz="1050" b="0" i="0" u="none" strike="noStrike" kern="0" cap="none" spc="-20" normalizeH="0" baseline="0" noProof="0">
                  <a:ln>
                    <a:noFill/>
                  </a:ln>
                  <a:solidFill>
                    <a:srgbClr val="FFFFFF"/>
                  </a:solidFill>
                  <a:effectLst/>
                  <a:uLnTx/>
                  <a:uFillTx/>
                  <a:latin typeface="Arial" panose="020B0604020202020204"/>
                  <a:ea typeface="+mn-ea"/>
                  <a:cs typeface="+mn-cs"/>
                </a:rPr>
                <a:t>VARIATION MOYENNE DE L'HbA1c PAR RAPPORT À LA BASELINE EN SEMAINE 40</a:t>
              </a:r>
              <a:endParaRPr kumimoji="0" lang="de-DE" sz="1050" b="0" i="0" u="none" strike="noStrike" kern="0" cap="none" spc="-20" normalizeH="0" baseline="0" noProof="0">
                <a:ln>
                  <a:noFill/>
                </a:ln>
                <a:solidFill>
                  <a:srgbClr val="FFFFFF"/>
                </a:solidFill>
                <a:effectLst/>
                <a:uLnTx/>
                <a:uFillTx/>
                <a:latin typeface="Arial" panose="020B0604020202020204"/>
                <a:ea typeface="+mn-ea"/>
                <a:cs typeface="+mn-cs"/>
              </a:endParaRPr>
            </a:p>
          </p:txBody>
        </p:sp>
        <p:sp>
          <p:nvSpPr>
            <p:cNvPr id="145" name="Line 33">
              <a:extLst>
                <a:ext uri="{FF2B5EF4-FFF2-40B4-BE49-F238E27FC236}">
                  <a16:creationId xmlns:a16="http://schemas.microsoft.com/office/drawing/2014/main" id="{2019033E-75B9-310E-CF5F-D60C9B561024}"/>
                </a:ext>
              </a:extLst>
            </p:cNvPr>
            <p:cNvSpPr>
              <a:spLocks noChangeShapeType="1"/>
            </p:cNvSpPr>
            <p:nvPr/>
          </p:nvSpPr>
          <p:spPr bwMode="auto">
            <a:xfrm flipV="1">
              <a:off x="776097" y="1969700"/>
              <a:ext cx="1028" cy="2925629"/>
            </a:xfrm>
            <a:prstGeom prst="line">
              <a:avLst/>
            </a:prstGeom>
            <a:noFill/>
            <a:ln w="9525" cap="flat">
              <a:solidFill>
                <a:srgbClr val="666666"/>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147" name="TextBox 146">
              <a:extLst>
                <a:ext uri="{FF2B5EF4-FFF2-40B4-BE49-F238E27FC236}">
                  <a16:creationId xmlns:a16="http://schemas.microsoft.com/office/drawing/2014/main" id="{14412EA4-C585-5012-7260-C59962CAE4E1}"/>
                </a:ext>
              </a:extLst>
            </p:cNvPr>
            <p:cNvSpPr txBox="1"/>
            <p:nvPr/>
          </p:nvSpPr>
          <p:spPr>
            <a:xfrm>
              <a:off x="1131009" y="4349100"/>
              <a:ext cx="683217" cy="237744"/>
            </a:xfrm>
            <a:prstGeom prst="rect">
              <a:avLst/>
            </a:prstGeom>
            <a:solidFill>
              <a:srgbClr val="FFFFFF">
                <a:lumMod val="85000"/>
              </a:srgbClr>
            </a:solidFill>
          </p:spPr>
          <p:txBody>
            <a:bodyPr wrap="square" lIns="0" tIns="0" rIns="91440" bIns="0" rtlCol="0" anchor="ctr" anchorCtr="0">
              <a:no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10" normalizeH="0" baseline="0" noProof="0">
                  <a:ln>
                    <a:noFill/>
                  </a:ln>
                  <a:solidFill>
                    <a:srgbClr val="000000">
                      <a:lumMod val="75000"/>
                      <a:lumOff val="25000"/>
                    </a:srgbClr>
                  </a:solidFill>
                  <a:effectLst/>
                  <a:uLnTx/>
                  <a:uFillTx/>
                  <a:latin typeface="Arial" panose="020B0604020202020204"/>
                  <a:ea typeface="+mn-ea"/>
                  <a:cs typeface="+mn-cs"/>
                </a:rPr>
                <a:t>0.25 mg</a:t>
              </a:r>
            </a:p>
          </p:txBody>
        </p:sp>
        <p:sp>
          <p:nvSpPr>
            <p:cNvPr id="148" name="TextBox 147">
              <a:extLst>
                <a:ext uri="{FF2B5EF4-FFF2-40B4-BE49-F238E27FC236}">
                  <a16:creationId xmlns:a16="http://schemas.microsoft.com/office/drawing/2014/main" id="{E552E285-A57D-7D9E-B853-F284E141C342}"/>
                </a:ext>
              </a:extLst>
            </p:cNvPr>
            <p:cNvSpPr txBox="1"/>
            <p:nvPr/>
          </p:nvSpPr>
          <p:spPr>
            <a:xfrm>
              <a:off x="1814226" y="4349100"/>
              <a:ext cx="693995" cy="237744"/>
            </a:xfrm>
            <a:prstGeom prst="rect">
              <a:avLst/>
            </a:prstGeom>
            <a:solidFill>
              <a:srgbClr val="FFFFFF">
                <a:lumMod val="65000"/>
              </a:srgbClr>
            </a:solidFill>
          </p:spPr>
          <p:txBody>
            <a:bodyPr wrap="square" lIns="0" tIns="0" rIns="91440" bIns="0" rtlCol="0" anchor="ctr" anchorCtr="0">
              <a:no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10" normalizeH="0" baseline="0" noProof="0">
                  <a:ln>
                    <a:noFill/>
                  </a:ln>
                  <a:solidFill>
                    <a:srgbClr val="FFFFFF"/>
                  </a:solidFill>
                  <a:effectLst/>
                  <a:uLnTx/>
                  <a:uFillTx/>
                  <a:latin typeface="Arial" panose="020B0604020202020204"/>
                  <a:ea typeface="+mn-ea"/>
                  <a:cs typeface="+mn-cs"/>
                </a:rPr>
                <a:t>0.5 mg</a:t>
              </a:r>
            </a:p>
          </p:txBody>
        </p:sp>
        <p:sp>
          <p:nvSpPr>
            <p:cNvPr id="149" name="TextBox 148">
              <a:extLst>
                <a:ext uri="{FF2B5EF4-FFF2-40B4-BE49-F238E27FC236}">
                  <a16:creationId xmlns:a16="http://schemas.microsoft.com/office/drawing/2014/main" id="{BED455E0-4067-937C-EDC3-AFB1DA8786FF}"/>
                </a:ext>
              </a:extLst>
            </p:cNvPr>
            <p:cNvSpPr txBox="1"/>
            <p:nvPr/>
          </p:nvSpPr>
          <p:spPr>
            <a:xfrm>
              <a:off x="4763782" y="4354874"/>
              <a:ext cx="706821" cy="226196"/>
            </a:xfrm>
            <a:prstGeom prst="rect">
              <a:avLst/>
            </a:prstGeom>
            <a:noFill/>
          </p:spPr>
          <p:txBody>
            <a:bodyPr wrap="square" lIns="0" tIns="0" rIns="0" bIns="0" rtlCol="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panose="020B0604020202020204"/>
                  <a:ea typeface="+mn-ea"/>
                  <a:cs typeface="+mn-cs"/>
                </a:rPr>
                <a:t>1 mg</a:t>
              </a:r>
            </a:p>
          </p:txBody>
        </p:sp>
      </p:grpSp>
      <p:sp>
        <p:nvSpPr>
          <p:cNvPr id="2" name="Text Placeholder 6">
            <a:extLst>
              <a:ext uri="{FF2B5EF4-FFF2-40B4-BE49-F238E27FC236}">
                <a16:creationId xmlns:a16="http://schemas.microsoft.com/office/drawing/2014/main" id="{FE2ADD82-FB55-D4D6-4D08-465E68D5AA71}"/>
              </a:ext>
            </a:extLst>
          </p:cNvPr>
          <p:cNvSpPr txBox="1">
            <a:spLocks/>
          </p:cNvSpPr>
          <p:nvPr/>
        </p:nvSpPr>
        <p:spPr>
          <a:xfrm>
            <a:off x="4667003" y="6512509"/>
            <a:ext cx="3087584" cy="277870"/>
          </a:xfrm>
          <a:prstGeom prst="rect">
            <a:avLst/>
          </a:prstGeom>
          <a:solidFill>
            <a:schemeClr val="bg1"/>
          </a:solidFill>
        </p:spPr>
        <p:txBody>
          <a:bodyPr vert="horz" lIns="0" tIns="0" rIns="0" bIns="0" rtlCol="0" anchor="b"/>
          <a:lstStyle>
            <a:defPPr>
              <a:defRPr lang="en-US"/>
            </a:defPPr>
            <a:lvl1pPr marL="0" algn="r" defTabSz="653110" rtl="0" eaLnBrk="1" latinLnBrk="0" hangingPunct="1">
              <a:defRPr sz="1100" b="0" i="0" kern="1200">
                <a:solidFill>
                  <a:schemeClr val="accent2"/>
                </a:solidFill>
                <a:latin typeface="DIN Pro Regular" charset="0"/>
                <a:ea typeface="+mn-ea"/>
                <a:cs typeface="DIN Pro Regular" charset="0"/>
              </a:defRPr>
            </a:lvl1pPr>
            <a:lvl2pPr marL="653110" algn="l" defTabSz="653110" rtl="0" eaLnBrk="1" latinLnBrk="0" hangingPunct="1">
              <a:defRPr sz="2600" kern="1200">
                <a:solidFill>
                  <a:schemeClr val="tx1"/>
                </a:solidFill>
                <a:latin typeface="+mn-lt"/>
                <a:ea typeface="+mn-ea"/>
                <a:cs typeface="+mn-cs"/>
              </a:defRPr>
            </a:lvl2pPr>
            <a:lvl3pPr marL="1306220" algn="l" defTabSz="653110" rtl="0" eaLnBrk="1" latinLnBrk="0" hangingPunct="1">
              <a:defRPr sz="2600" kern="1200">
                <a:solidFill>
                  <a:schemeClr val="tx1"/>
                </a:solidFill>
                <a:latin typeface="+mn-lt"/>
                <a:ea typeface="+mn-ea"/>
                <a:cs typeface="+mn-cs"/>
              </a:defRPr>
            </a:lvl3pPr>
            <a:lvl4pPr marL="1959331" algn="l" defTabSz="653110" rtl="0" eaLnBrk="1" latinLnBrk="0" hangingPunct="1">
              <a:defRPr sz="2600" kern="1200">
                <a:solidFill>
                  <a:schemeClr val="tx1"/>
                </a:solidFill>
                <a:latin typeface="+mn-lt"/>
                <a:ea typeface="+mn-ea"/>
                <a:cs typeface="+mn-cs"/>
              </a:defRPr>
            </a:lvl4pPr>
            <a:lvl5pPr marL="2612441" algn="l" defTabSz="653110" rtl="0" eaLnBrk="1" latinLnBrk="0" hangingPunct="1">
              <a:defRPr sz="2600" kern="1200">
                <a:solidFill>
                  <a:schemeClr val="tx1"/>
                </a:solidFill>
                <a:latin typeface="+mn-lt"/>
                <a:ea typeface="+mn-ea"/>
                <a:cs typeface="+mn-cs"/>
              </a:defRPr>
            </a:lvl5pPr>
            <a:lvl6pPr marL="3265551" algn="l" defTabSz="653110" rtl="0" eaLnBrk="1" latinLnBrk="0" hangingPunct="1">
              <a:defRPr sz="2600" kern="1200">
                <a:solidFill>
                  <a:schemeClr val="tx1"/>
                </a:solidFill>
                <a:latin typeface="+mn-lt"/>
                <a:ea typeface="+mn-ea"/>
                <a:cs typeface="+mn-cs"/>
              </a:defRPr>
            </a:lvl6pPr>
            <a:lvl7pPr marL="3918661" algn="l" defTabSz="653110" rtl="0" eaLnBrk="1" latinLnBrk="0" hangingPunct="1">
              <a:defRPr sz="2600" kern="1200">
                <a:solidFill>
                  <a:schemeClr val="tx1"/>
                </a:solidFill>
                <a:latin typeface="+mn-lt"/>
                <a:ea typeface="+mn-ea"/>
                <a:cs typeface="+mn-cs"/>
              </a:defRPr>
            </a:lvl7pPr>
            <a:lvl8pPr marL="4571771" algn="l" defTabSz="653110" rtl="0" eaLnBrk="1" latinLnBrk="0" hangingPunct="1">
              <a:defRPr sz="2600" kern="1200">
                <a:solidFill>
                  <a:schemeClr val="tx1"/>
                </a:solidFill>
                <a:latin typeface="+mn-lt"/>
                <a:ea typeface="+mn-ea"/>
                <a:cs typeface="+mn-cs"/>
              </a:defRPr>
            </a:lvl8pPr>
            <a:lvl9pPr marL="5224882" algn="l" defTabSz="653110" rtl="0" eaLnBrk="1" latinLnBrk="0" hangingPunct="1">
              <a:defRPr sz="2600" kern="1200">
                <a:solidFill>
                  <a:schemeClr val="tx1"/>
                </a:solidFill>
                <a:latin typeface="+mn-lt"/>
                <a:ea typeface="+mn-ea"/>
                <a:cs typeface="+mn-cs"/>
              </a:defRPr>
            </a:lvl9pPr>
          </a:lstStyle>
          <a:p>
            <a:pPr marL="0" marR="0" lvl="0" indent="0" algn="ctr" defTabSz="544237" rtl="0" eaLnBrk="1" fontAlgn="auto" latinLnBrk="0" hangingPunct="1">
              <a:lnSpc>
                <a:spcPct val="100000"/>
              </a:lnSpc>
              <a:spcBef>
                <a:spcPts val="0"/>
              </a:spcBef>
              <a:spcAft>
                <a:spcPts val="0"/>
              </a:spcAft>
              <a:buClrTx/>
              <a:buSzPct val="100000"/>
              <a:buFontTx/>
              <a:buNone/>
              <a:tabLst/>
              <a:defRPr sz="1000">
                <a:latin typeface="DIN Pro Regular"/>
                <a:ea typeface="DIN Pro Regular"/>
                <a:cs typeface="DIN Pro Regular"/>
                <a:sym typeface="DIN Pro"/>
              </a:defRPr>
            </a:pPr>
            <a:r>
              <a:rPr kumimoji="0" lang="de-DE" sz="800" b="0" i="0" u="none" strike="noStrike" kern="1200" cap="none" spc="0" normalizeH="0" baseline="0" noProof="0">
                <a:ln>
                  <a:noFill/>
                </a:ln>
                <a:solidFill>
                  <a:prstClr val="black">
                    <a:lumMod val="50000"/>
                    <a:lumOff val="50000"/>
                  </a:prstClr>
                </a:solidFill>
                <a:effectLst/>
                <a:uLnTx/>
                <a:uFillTx/>
                <a:latin typeface="Arial" panose="020B0604020202020204"/>
                <a:ea typeface="DIN Pro Regular" charset="0"/>
                <a:sym typeface="DIN Pro"/>
              </a:rPr>
              <a:t>© 2023 Eli Lilly and Company</a:t>
            </a:r>
          </a:p>
        </p:txBody>
      </p:sp>
      <p:pic>
        <p:nvPicPr>
          <p:cNvPr id="6" name="Image 5" descr="Une image contenant texte">
            <a:extLst>
              <a:ext uri="{FF2B5EF4-FFF2-40B4-BE49-F238E27FC236}">
                <a16:creationId xmlns:a16="http://schemas.microsoft.com/office/drawing/2014/main" id="{DA3B2C61-DDE9-8AAB-6C57-1C9BF59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435" y="0"/>
            <a:ext cx="2120727" cy="1296000"/>
          </a:xfrm>
          <a:prstGeom prst="rect">
            <a:avLst/>
          </a:prstGeom>
        </p:spPr>
      </p:pic>
    </p:spTree>
    <p:extLst>
      <p:ext uri="{BB962C8B-B14F-4D97-AF65-F5344CB8AC3E}">
        <p14:creationId xmlns:p14="http://schemas.microsoft.com/office/powerpoint/2010/main" val="318753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5CBAACD8-C272-1558-65CC-142DE24EDF12}"/>
              </a:ext>
            </a:extLst>
          </p:cNvPr>
          <p:cNvSpPr txBox="1">
            <a:spLocks/>
          </p:cNvSpPr>
          <p:nvPr/>
        </p:nvSpPr>
        <p:spPr>
          <a:xfrm>
            <a:off x="343736" y="318562"/>
            <a:ext cx="11057497" cy="90421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b="1" spc="-60" dirty="0">
                <a:solidFill>
                  <a:srgbClr val="3F2A5A"/>
                </a:solidFill>
              </a:rPr>
              <a:t>Réduction supérieure de l'HbA</a:t>
            </a:r>
            <a:r>
              <a:rPr lang="fr-FR" sz="2800" b="1" spc="-60" baseline="-25000" dirty="0">
                <a:solidFill>
                  <a:srgbClr val="3F2A5A"/>
                </a:solidFill>
              </a:rPr>
              <a:t>1c </a:t>
            </a:r>
            <a:r>
              <a:rPr lang="fr-FR" sz="2800" b="1" spc="-60" dirty="0">
                <a:solidFill>
                  <a:srgbClr val="3F2A5A"/>
                </a:solidFill>
              </a:rPr>
              <a:t>dans SURPASS-2</a:t>
            </a:r>
          </a:p>
          <a:p>
            <a:pPr marL="0" marR="0" lvl="0" indent="0" algn="l" defTabSz="914400" rtl="0" eaLnBrk="1" fontAlgn="auto" latinLnBrk="0" hangingPunct="1">
              <a:lnSpc>
                <a:spcPct val="90000"/>
              </a:lnSpc>
              <a:spcBef>
                <a:spcPct val="0"/>
              </a:spcBef>
              <a:spcAft>
                <a:spcPts val="0"/>
              </a:spcAft>
              <a:buClrTx/>
              <a:buSzTx/>
              <a:buFontTx/>
              <a:buNone/>
              <a:tabLst/>
              <a:defRPr/>
            </a:pPr>
            <a:r>
              <a:rPr lang="fr-FR" sz="2000" spc="-60" dirty="0">
                <a:solidFill>
                  <a:srgbClr val="3F2A5A"/>
                </a:solidFill>
              </a:rPr>
              <a:t>Avec les 3 dosages de </a:t>
            </a:r>
            <a:r>
              <a:rPr lang="fr-FR" sz="2000" spc="-60" dirty="0" err="1">
                <a:solidFill>
                  <a:srgbClr val="3F2A5A"/>
                </a:solidFill>
              </a:rPr>
              <a:t>Mounjaro</a:t>
            </a:r>
            <a:r>
              <a:rPr lang="fr-FR" sz="2000" spc="-60" baseline="30000" dirty="0">
                <a:solidFill>
                  <a:srgbClr val="3F2A5A"/>
                </a:solidFill>
              </a:rPr>
              <a:t>®</a:t>
            </a:r>
            <a:r>
              <a:rPr lang="fr-FR" sz="2000" spc="-60" dirty="0">
                <a:solidFill>
                  <a:srgbClr val="3F2A5A"/>
                </a:solidFill>
              </a:rPr>
              <a:t> vs. </a:t>
            </a:r>
            <a:r>
              <a:rPr lang="fr-FR" sz="2000" spc="-60" dirty="0" err="1">
                <a:solidFill>
                  <a:srgbClr val="3F2A5A"/>
                </a:solidFill>
              </a:rPr>
              <a:t>semaglutide</a:t>
            </a:r>
            <a:r>
              <a:rPr lang="fr-FR" sz="2000" spc="-60" dirty="0">
                <a:solidFill>
                  <a:srgbClr val="3F2A5A"/>
                </a:solidFill>
              </a:rPr>
              <a:t> 1 mg</a:t>
            </a:r>
            <a:r>
              <a:rPr lang="fr-FR" sz="2000" spc="-60" baseline="30000" dirty="0">
                <a:solidFill>
                  <a:srgbClr val="3F2A5A"/>
                </a:solidFill>
              </a:rPr>
              <a:t>1</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2800" b="1" i="0" u="none" strike="noStrike" kern="1200" cap="none" spc="0" normalizeH="0" baseline="0" noProof="0" dirty="0">
              <a:ln>
                <a:noFill/>
              </a:ln>
              <a:solidFill>
                <a:srgbClr val="005C2A"/>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2800" b="1" i="0" u="none" strike="noStrike" kern="1200" cap="none" spc="0" normalizeH="0" baseline="0" noProof="0" dirty="0">
              <a:ln>
                <a:noFill/>
              </a:ln>
              <a:solidFill>
                <a:srgbClr val="005C2A"/>
              </a:solidFill>
              <a:effectLst/>
              <a:uLnTx/>
              <a:uFillTx/>
              <a:latin typeface="Arial" panose="020B0604020202020204" pitchFamily="34" charset="0"/>
              <a:ea typeface="+mj-ea"/>
              <a:cs typeface="Arial" panose="020B0604020202020204" pitchFamily="34" charset="0"/>
            </a:endParaRPr>
          </a:p>
        </p:txBody>
      </p:sp>
      <p:sp>
        <p:nvSpPr>
          <p:cNvPr id="13" name="Rectangle 12">
            <a:extLst>
              <a:ext uri="{FF2B5EF4-FFF2-40B4-BE49-F238E27FC236}">
                <a16:creationId xmlns:a16="http://schemas.microsoft.com/office/drawing/2014/main" id="{20A95AB1-DBCD-6163-FBC8-5FE2B89BB73C}"/>
              </a:ext>
            </a:extLst>
          </p:cNvPr>
          <p:cNvSpPr/>
          <p:nvPr/>
        </p:nvSpPr>
        <p:spPr>
          <a:xfrm>
            <a:off x="10361705" y="76618"/>
            <a:ext cx="1830295" cy="924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3" name="Group 2">
            <a:extLst>
              <a:ext uri="{FF2B5EF4-FFF2-40B4-BE49-F238E27FC236}">
                <a16:creationId xmlns:a16="http://schemas.microsoft.com/office/drawing/2014/main" id="{8BC28613-AD9C-DFCC-E8E0-E06EBE1D871E}"/>
              </a:ext>
            </a:extLst>
          </p:cNvPr>
          <p:cNvGrpSpPr/>
          <p:nvPr/>
        </p:nvGrpSpPr>
        <p:grpSpPr>
          <a:xfrm>
            <a:off x="368316" y="2081856"/>
            <a:ext cx="6012255" cy="2568066"/>
            <a:chOff x="-214350" y="1885073"/>
            <a:chExt cx="5980988" cy="3483732"/>
          </a:xfrm>
        </p:grpSpPr>
        <p:sp>
          <p:nvSpPr>
            <p:cNvPr id="4" name="Rectangle 3">
              <a:extLst>
                <a:ext uri="{FF2B5EF4-FFF2-40B4-BE49-F238E27FC236}">
                  <a16:creationId xmlns:a16="http://schemas.microsoft.com/office/drawing/2014/main" id="{839BC8BF-FD07-0C24-92A4-0AFB1CA847D2}"/>
                </a:ext>
              </a:extLst>
            </p:cNvPr>
            <p:cNvSpPr/>
            <p:nvPr/>
          </p:nvSpPr>
          <p:spPr>
            <a:xfrm>
              <a:off x="765273" y="5214917"/>
              <a:ext cx="313456" cy="153888"/>
            </a:xfrm>
            <a:prstGeom prst="rect">
              <a:avLst/>
            </a:prstGeom>
          </p:spPr>
          <p:txBody>
            <a:bodyPr wrap="square" lIns="0" tIns="0" rIns="0" bIns="0">
              <a:spAutoFit/>
            </a:bodyPr>
            <a:lstStyle/>
            <a:p>
              <a:pPr marL="0" marR="0" lvl="0" indent="0" algn="r"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a:ln>
                    <a:noFill/>
                  </a:ln>
                  <a:solidFill>
                    <a:srgbClr val="666666"/>
                  </a:solidFill>
                  <a:effectLst/>
                  <a:uLnTx/>
                  <a:uFillTx/>
                  <a:latin typeface="Arial" panose="020B0604020202020204"/>
                  <a:ea typeface="+mn-ea"/>
                  <a:cs typeface="Arial" panose="020B0604020202020204" pitchFamily="34" charset="0"/>
                </a:rPr>
                <a:t>-3.0</a:t>
              </a:r>
              <a:endParaRPr kumimoji="0" lang="en-US" sz="1000" b="0" i="0" u="none" strike="noStrike" kern="0" cap="none" spc="-30" normalizeH="0" baseline="30000" noProof="0">
                <a:ln>
                  <a:noFill/>
                </a:ln>
                <a:solidFill>
                  <a:srgbClr val="666666"/>
                </a:solidFill>
                <a:effectLst/>
                <a:uLnTx/>
                <a:uFillTx/>
                <a:latin typeface="Arial" panose="020B0604020202020204"/>
                <a:ea typeface="+mn-ea"/>
                <a:cs typeface="Arial" panose="020B0604020202020204" pitchFamily="34" charset="0"/>
              </a:endParaRPr>
            </a:p>
          </p:txBody>
        </p:sp>
        <p:grpSp>
          <p:nvGrpSpPr>
            <p:cNvPr id="6" name="Group 5">
              <a:extLst>
                <a:ext uri="{FF2B5EF4-FFF2-40B4-BE49-F238E27FC236}">
                  <a16:creationId xmlns:a16="http://schemas.microsoft.com/office/drawing/2014/main" id="{842657A1-9381-2FDE-9932-BCE210B3E685}"/>
                </a:ext>
              </a:extLst>
            </p:cNvPr>
            <p:cNvGrpSpPr/>
            <p:nvPr/>
          </p:nvGrpSpPr>
          <p:grpSpPr>
            <a:xfrm>
              <a:off x="-214350" y="1885073"/>
              <a:ext cx="5980988" cy="3329842"/>
              <a:chOff x="-214350" y="1885073"/>
              <a:chExt cx="5980988" cy="3329842"/>
            </a:xfrm>
          </p:grpSpPr>
          <p:sp>
            <p:nvSpPr>
              <p:cNvPr id="7" name="Rectangle 6">
                <a:extLst>
                  <a:ext uri="{FF2B5EF4-FFF2-40B4-BE49-F238E27FC236}">
                    <a16:creationId xmlns:a16="http://schemas.microsoft.com/office/drawing/2014/main" id="{95F7DCFB-D28C-803F-D94B-410E1E03307B}"/>
                  </a:ext>
                </a:extLst>
              </p:cNvPr>
              <p:cNvSpPr/>
              <p:nvPr/>
            </p:nvSpPr>
            <p:spPr>
              <a:xfrm>
                <a:off x="1385974" y="1885078"/>
                <a:ext cx="885830" cy="2282151"/>
              </a:xfrm>
              <a:prstGeom prst="rect">
                <a:avLst/>
              </a:prstGeom>
              <a:solidFill>
                <a:srgbClr val="3F2A5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259396AA-9861-C6E1-BE73-E75CDEEB0136}"/>
                  </a:ext>
                </a:extLst>
              </p:cNvPr>
              <p:cNvSpPr/>
              <p:nvPr/>
            </p:nvSpPr>
            <p:spPr>
              <a:xfrm>
                <a:off x="2442190" y="1885076"/>
                <a:ext cx="885830" cy="2603863"/>
              </a:xfrm>
              <a:prstGeom prst="rect">
                <a:avLst/>
              </a:prstGeom>
              <a:solidFill>
                <a:srgbClr val="C7007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41247E4F-6CFB-A48C-4280-54491E7F2357}"/>
                  </a:ext>
                </a:extLst>
              </p:cNvPr>
              <p:cNvSpPr/>
              <p:nvPr/>
            </p:nvSpPr>
            <p:spPr>
              <a:xfrm>
                <a:off x="3498407" y="1885076"/>
                <a:ext cx="885830" cy="2714452"/>
              </a:xfrm>
              <a:prstGeom prst="rect">
                <a:avLst/>
              </a:prstGeom>
              <a:solidFill>
                <a:srgbClr val="FA424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6AA5653D-E0FF-9FB4-B097-E3E3B01318FC}"/>
                  </a:ext>
                </a:extLst>
              </p:cNvPr>
              <p:cNvSpPr/>
              <p:nvPr/>
            </p:nvSpPr>
            <p:spPr>
              <a:xfrm>
                <a:off x="4554624" y="1885078"/>
                <a:ext cx="885830" cy="2060973"/>
              </a:xfrm>
              <a:prstGeom prst="rect">
                <a:avLst/>
              </a:prstGeom>
              <a:solidFill>
                <a:srgbClr val="66666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B30CF1B1-33A3-A769-57F2-2BF77ED176D8}"/>
                  </a:ext>
                </a:extLst>
              </p:cNvPr>
              <p:cNvSpPr txBox="1"/>
              <p:nvPr/>
            </p:nvSpPr>
            <p:spPr>
              <a:xfrm>
                <a:off x="1447293" y="4167276"/>
                <a:ext cx="774003" cy="454104"/>
              </a:xfrm>
              <a:prstGeom prst="rect">
                <a:avLst/>
              </a:prstGeom>
              <a:noFill/>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30" normalizeH="0" baseline="0" noProof="0">
                    <a:ln>
                      <a:noFill/>
                    </a:ln>
                    <a:solidFill>
                      <a:srgbClr val="000000"/>
                    </a:solidFill>
                    <a:effectLst/>
                    <a:uLnTx/>
                    <a:uFillTx/>
                    <a:latin typeface="Arial" panose="020B0604020202020204"/>
                    <a:ea typeface="+mn-ea"/>
                    <a:cs typeface="Arial" panose="020B0604020202020204" pitchFamily="34" charset="0"/>
                  </a:rPr>
                  <a:t>-2.09%*</a:t>
                </a:r>
                <a:endParaRPr kumimoji="0" lang="en-US" sz="1800" b="0" i="0" u="none" strike="noStrike" kern="0" cap="none" spc="-30" normalizeH="0" baseline="30000" noProof="0">
                  <a:ln>
                    <a:noFill/>
                  </a:ln>
                  <a:solidFill>
                    <a:srgbClr val="000000"/>
                  </a:solidFill>
                  <a:effectLst/>
                  <a:uLnTx/>
                  <a:uFillTx/>
                  <a:latin typeface="Arial" panose="020B0604020202020204"/>
                  <a:ea typeface="+mn-ea"/>
                  <a:cs typeface="Arial" panose="020B0604020202020204" pitchFamily="34" charset="0"/>
                </a:endParaRPr>
              </a:p>
            </p:txBody>
          </p:sp>
          <p:cxnSp>
            <p:nvCxnSpPr>
              <p:cNvPr id="21" name="Straight Connector 20">
                <a:extLst>
                  <a:ext uri="{FF2B5EF4-FFF2-40B4-BE49-F238E27FC236}">
                    <a16:creationId xmlns:a16="http://schemas.microsoft.com/office/drawing/2014/main" id="{6C90F4E1-DC20-1CC5-9848-72161717E24E}"/>
                  </a:ext>
                </a:extLst>
              </p:cNvPr>
              <p:cNvCxnSpPr>
                <a:cxnSpLocks/>
              </p:cNvCxnSpPr>
              <p:nvPr/>
            </p:nvCxnSpPr>
            <p:spPr>
              <a:xfrm>
                <a:off x="430540" y="1885933"/>
                <a:ext cx="5336098" cy="0"/>
              </a:xfrm>
              <a:prstGeom prst="line">
                <a:avLst/>
              </a:prstGeom>
              <a:noFill/>
              <a:ln w="8890" cap="flat" cmpd="sng" algn="ctr">
                <a:solidFill>
                  <a:srgbClr val="000000"/>
                </a:solidFill>
                <a:prstDash val="solid"/>
                <a:miter lim="800000"/>
              </a:ln>
              <a:effectLst/>
            </p:spPr>
          </p:cxnSp>
          <p:cxnSp>
            <p:nvCxnSpPr>
              <p:cNvPr id="22" name="Straight Connector 21">
                <a:extLst>
                  <a:ext uri="{FF2B5EF4-FFF2-40B4-BE49-F238E27FC236}">
                    <a16:creationId xmlns:a16="http://schemas.microsoft.com/office/drawing/2014/main" id="{8D424368-574A-5589-3711-C0606AA87F2E}"/>
                  </a:ext>
                </a:extLst>
              </p:cNvPr>
              <p:cNvCxnSpPr>
                <a:cxnSpLocks/>
              </p:cNvCxnSpPr>
              <p:nvPr/>
            </p:nvCxnSpPr>
            <p:spPr>
              <a:xfrm>
                <a:off x="630507" y="2428824"/>
                <a:ext cx="424206" cy="0"/>
              </a:xfrm>
              <a:prstGeom prst="line">
                <a:avLst/>
              </a:prstGeom>
              <a:noFill/>
              <a:ln w="4445" cap="flat" cmpd="sng" algn="ctr">
                <a:solidFill>
                  <a:srgbClr val="000000"/>
                </a:solidFill>
                <a:prstDash val="solid"/>
                <a:miter lim="800000"/>
              </a:ln>
              <a:effectLst/>
            </p:spPr>
          </p:cxnSp>
          <p:cxnSp>
            <p:nvCxnSpPr>
              <p:cNvPr id="23" name="Straight Connector 22">
                <a:extLst>
                  <a:ext uri="{FF2B5EF4-FFF2-40B4-BE49-F238E27FC236}">
                    <a16:creationId xmlns:a16="http://schemas.microsoft.com/office/drawing/2014/main" id="{AC14D046-48D0-BA60-AD75-1B2F4080F8F6}"/>
                  </a:ext>
                </a:extLst>
              </p:cNvPr>
              <p:cNvCxnSpPr>
                <a:cxnSpLocks/>
              </p:cNvCxnSpPr>
              <p:nvPr/>
            </p:nvCxnSpPr>
            <p:spPr>
              <a:xfrm>
                <a:off x="630507" y="2971714"/>
                <a:ext cx="424206" cy="0"/>
              </a:xfrm>
              <a:prstGeom prst="line">
                <a:avLst/>
              </a:prstGeom>
              <a:noFill/>
              <a:ln w="4445" cap="flat" cmpd="sng" algn="ctr">
                <a:solidFill>
                  <a:srgbClr val="000000"/>
                </a:solidFill>
                <a:prstDash val="solid"/>
                <a:miter lim="800000"/>
              </a:ln>
              <a:effectLst/>
            </p:spPr>
          </p:cxnSp>
          <p:cxnSp>
            <p:nvCxnSpPr>
              <p:cNvPr id="24" name="Straight Connector 23">
                <a:extLst>
                  <a:ext uri="{FF2B5EF4-FFF2-40B4-BE49-F238E27FC236}">
                    <a16:creationId xmlns:a16="http://schemas.microsoft.com/office/drawing/2014/main" id="{54178A41-365D-AB02-FBBC-9C6F205B4D1F}"/>
                  </a:ext>
                </a:extLst>
              </p:cNvPr>
              <p:cNvCxnSpPr>
                <a:cxnSpLocks/>
              </p:cNvCxnSpPr>
              <p:nvPr/>
            </p:nvCxnSpPr>
            <p:spPr>
              <a:xfrm>
                <a:off x="630507" y="3514605"/>
                <a:ext cx="424206" cy="0"/>
              </a:xfrm>
              <a:prstGeom prst="line">
                <a:avLst/>
              </a:prstGeom>
              <a:noFill/>
              <a:ln w="4445" cap="flat" cmpd="sng" algn="ctr">
                <a:solidFill>
                  <a:srgbClr val="000000"/>
                </a:solidFill>
                <a:prstDash val="solid"/>
                <a:miter lim="800000"/>
              </a:ln>
              <a:effectLst/>
            </p:spPr>
          </p:cxnSp>
          <p:cxnSp>
            <p:nvCxnSpPr>
              <p:cNvPr id="25" name="Straight Connector 24">
                <a:extLst>
                  <a:ext uri="{FF2B5EF4-FFF2-40B4-BE49-F238E27FC236}">
                    <a16:creationId xmlns:a16="http://schemas.microsoft.com/office/drawing/2014/main" id="{A36DA726-D8FB-B684-C288-82D5FB2F1630}"/>
                  </a:ext>
                </a:extLst>
              </p:cNvPr>
              <p:cNvCxnSpPr>
                <a:cxnSpLocks/>
              </p:cNvCxnSpPr>
              <p:nvPr/>
            </p:nvCxnSpPr>
            <p:spPr>
              <a:xfrm>
                <a:off x="630507" y="4057495"/>
                <a:ext cx="424206" cy="0"/>
              </a:xfrm>
              <a:prstGeom prst="line">
                <a:avLst/>
              </a:prstGeom>
              <a:noFill/>
              <a:ln w="4445" cap="flat" cmpd="sng" algn="ctr">
                <a:solidFill>
                  <a:srgbClr val="000000"/>
                </a:solidFill>
                <a:prstDash val="solid"/>
                <a:miter lim="800000"/>
              </a:ln>
              <a:effectLst/>
            </p:spPr>
          </p:cxnSp>
          <p:cxnSp>
            <p:nvCxnSpPr>
              <p:cNvPr id="26" name="Straight Connector 25">
                <a:extLst>
                  <a:ext uri="{FF2B5EF4-FFF2-40B4-BE49-F238E27FC236}">
                    <a16:creationId xmlns:a16="http://schemas.microsoft.com/office/drawing/2014/main" id="{EE1C8B5A-4EB7-78DD-560F-3131CA3C8FBC}"/>
                  </a:ext>
                </a:extLst>
              </p:cNvPr>
              <p:cNvCxnSpPr>
                <a:cxnSpLocks/>
              </p:cNvCxnSpPr>
              <p:nvPr/>
            </p:nvCxnSpPr>
            <p:spPr>
              <a:xfrm>
                <a:off x="630507" y="4600386"/>
                <a:ext cx="424206" cy="0"/>
              </a:xfrm>
              <a:prstGeom prst="line">
                <a:avLst/>
              </a:prstGeom>
              <a:noFill/>
              <a:ln w="4445" cap="flat" cmpd="sng" algn="ctr">
                <a:solidFill>
                  <a:srgbClr val="000000"/>
                </a:solidFill>
                <a:prstDash val="solid"/>
                <a:miter lim="800000"/>
              </a:ln>
              <a:effectLst/>
            </p:spPr>
          </p:cxnSp>
          <p:sp>
            <p:nvSpPr>
              <p:cNvPr id="27" name="Rectangle 26">
                <a:extLst>
                  <a:ext uri="{FF2B5EF4-FFF2-40B4-BE49-F238E27FC236}">
                    <a16:creationId xmlns:a16="http://schemas.microsoft.com/office/drawing/2014/main" id="{2523A270-D3BA-7DD0-F6A8-027C96666792}"/>
                  </a:ext>
                </a:extLst>
              </p:cNvPr>
              <p:cNvSpPr/>
              <p:nvPr/>
            </p:nvSpPr>
            <p:spPr>
              <a:xfrm>
                <a:off x="661060" y="1941557"/>
                <a:ext cx="417669" cy="169195"/>
              </a:xfrm>
              <a:prstGeom prst="rect">
                <a:avLst/>
              </a:prstGeom>
            </p:spPr>
            <p:txBody>
              <a:bodyPr wrap="square" lIns="0" tIns="0" rIns="0" bIns="0">
                <a:spAutoFit/>
              </a:bodyPr>
              <a:lstStyle/>
              <a:p>
                <a:pPr marL="0" marR="0" lvl="0" indent="0" algn="r"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a:ln>
                      <a:noFill/>
                    </a:ln>
                    <a:solidFill>
                      <a:srgbClr val="666666"/>
                    </a:solidFill>
                    <a:effectLst/>
                    <a:uLnTx/>
                    <a:uFillTx/>
                    <a:latin typeface="Arial" panose="020B0604020202020204"/>
                    <a:ea typeface="+mn-ea"/>
                    <a:cs typeface="Arial" panose="020B0604020202020204" pitchFamily="34" charset="0"/>
                  </a:rPr>
                  <a:t>0.0</a:t>
                </a:r>
                <a:endParaRPr kumimoji="0" lang="en-US" sz="1000" b="0" i="0" u="none" strike="noStrike" kern="0" cap="none" spc="-30" normalizeH="0" baseline="30000" noProof="0">
                  <a:ln>
                    <a:noFill/>
                  </a:ln>
                  <a:solidFill>
                    <a:srgbClr val="666666"/>
                  </a:solidFill>
                  <a:effectLst/>
                  <a:uLnTx/>
                  <a:uFillTx/>
                  <a:latin typeface="Arial" panose="020B0604020202020204"/>
                  <a:ea typeface="+mn-ea"/>
                  <a:cs typeface="Arial" panose="020B0604020202020204" pitchFamily="34" charset="0"/>
                </a:endParaRPr>
              </a:p>
            </p:txBody>
          </p:sp>
          <p:sp>
            <p:nvSpPr>
              <p:cNvPr id="28" name="Rectangle 27">
                <a:extLst>
                  <a:ext uri="{FF2B5EF4-FFF2-40B4-BE49-F238E27FC236}">
                    <a16:creationId xmlns:a16="http://schemas.microsoft.com/office/drawing/2014/main" id="{575F3812-4784-382E-6BA3-36C9812CDCAF}"/>
                  </a:ext>
                </a:extLst>
              </p:cNvPr>
              <p:cNvSpPr/>
              <p:nvPr/>
            </p:nvSpPr>
            <p:spPr>
              <a:xfrm>
                <a:off x="661060" y="2486123"/>
                <a:ext cx="417669" cy="169195"/>
              </a:xfrm>
              <a:prstGeom prst="rect">
                <a:avLst/>
              </a:prstGeom>
            </p:spPr>
            <p:txBody>
              <a:bodyPr wrap="square" lIns="0" tIns="0" rIns="0" bIns="0">
                <a:spAutoFit/>
              </a:bodyPr>
              <a:lstStyle/>
              <a:p>
                <a:pPr marL="0" marR="0" lvl="0" indent="0" algn="r"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a:ln>
                      <a:noFill/>
                    </a:ln>
                    <a:solidFill>
                      <a:srgbClr val="666666"/>
                    </a:solidFill>
                    <a:effectLst/>
                    <a:uLnTx/>
                    <a:uFillTx/>
                    <a:latin typeface="Arial" panose="020B0604020202020204"/>
                    <a:ea typeface="+mn-ea"/>
                    <a:cs typeface="Arial" panose="020B0604020202020204" pitchFamily="34" charset="0"/>
                  </a:rPr>
                  <a:t>-0.5</a:t>
                </a:r>
                <a:endParaRPr kumimoji="0" lang="en-US" sz="1000" b="0" i="0" u="none" strike="noStrike" kern="0" cap="none" spc="-30" normalizeH="0" baseline="30000" noProof="0">
                  <a:ln>
                    <a:noFill/>
                  </a:ln>
                  <a:solidFill>
                    <a:srgbClr val="666666"/>
                  </a:solidFill>
                  <a:effectLst/>
                  <a:uLnTx/>
                  <a:uFillTx/>
                  <a:latin typeface="Arial" panose="020B0604020202020204"/>
                  <a:ea typeface="+mn-ea"/>
                  <a:cs typeface="Arial" panose="020B0604020202020204" pitchFamily="34" charset="0"/>
                </a:endParaRPr>
              </a:p>
            </p:txBody>
          </p:sp>
          <p:sp>
            <p:nvSpPr>
              <p:cNvPr id="29" name="Rectangle 28">
                <a:extLst>
                  <a:ext uri="{FF2B5EF4-FFF2-40B4-BE49-F238E27FC236}">
                    <a16:creationId xmlns:a16="http://schemas.microsoft.com/office/drawing/2014/main" id="{15A32E69-F30E-F28F-CDF8-B869B834C99B}"/>
                  </a:ext>
                </a:extLst>
              </p:cNvPr>
              <p:cNvSpPr/>
              <p:nvPr/>
            </p:nvSpPr>
            <p:spPr>
              <a:xfrm>
                <a:off x="661060" y="3030689"/>
                <a:ext cx="417669" cy="169195"/>
              </a:xfrm>
              <a:prstGeom prst="rect">
                <a:avLst/>
              </a:prstGeom>
            </p:spPr>
            <p:txBody>
              <a:bodyPr wrap="square" lIns="0" tIns="0" rIns="0" bIns="0">
                <a:spAutoFit/>
              </a:bodyPr>
              <a:lstStyle/>
              <a:p>
                <a:pPr marL="0" marR="0" lvl="0" indent="0" algn="r"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a:ln>
                      <a:noFill/>
                    </a:ln>
                    <a:solidFill>
                      <a:srgbClr val="666666"/>
                    </a:solidFill>
                    <a:effectLst/>
                    <a:uLnTx/>
                    <a:uFillTx/>
                    <a:latin typeface="Arial" panose="020B0604020202020204"/>
                    <a:ea typeface="+mn-ea"/>
                    <a:cs typeface="Arial" panose="020B0604020202020204" pitchFamily="34" charset="0"/>
                  </a:rPr>
                  <a:t>-1.0</a:t>
                </a:r>
                <a:endParaRPr kumimoji="0" lang="en-US" sz="1000" b="0" i="0" u="none" strike="noStrike" kern="0" cap="none" spc="-30" normalizeH="0" baseline="30000" noProof="0">
                  <a:ln>
                    <a:noFill/>
                  </a:ln>
                  <a:solidFill>
                    <a:srgbClr val="666666"/>
                  </a:solidFill>
                  <a:effectLst/>
                  <a:uLnTx/>
                  <a:uFillTx/>
                  <a:latin typeface="Arial" panose="020B0604020202020204"/>
                  <a:ea typeface="+mn-ea"/>
                  <a:cs typeface="Arial" panose="020B0604020202020204" pitchFamily="34" charset="0"/>
                </a:endParaRPr>
              </a:p>
            </p:txBody>
          </p:sp>
          <p:sp>
            <p:nvSpPr>
              <p:cNvPr id="30" name="Rectangle 29">
                <a:extLst>
                  <a:ext uri="{FF2B5EF4-FFF2-40B4-BE49-F238E27FC236}">
                    <a16:creationId xmlns:a16="http://schemas.microsoft.com/office/drawing/2014/main" id="{52B616E1-3132-6334-2FD6-2C2B8F1879DA}"/>
                  </a:ext>
                </a:extLst>
              </p:cNvPr>
              <p:cNvSpPr/>
              <p:nvPr/>
            </p:nvSpPr>
            <p:spPr>
              <a:xfrm>
                <a:off x="661060" y="3575255"/>
                <a:ext cx="417669" cy="169195"/>
              </a:xfrm>
              <a:prstGeom prst="rect">
                <a:avLst/>
              </a:prstGeom>
            </p:spPr>
            <p:txBody>
              <a:bodyPr wrap="square" lIns="0" tIns="0" rIns="0" bIns="0">
                <a:spAutoFit/>
              </a:bodyPr>
              <a:lstStyle/>
              <a:p>
                <a:pPr marL="0" marR="0" lvl="0" indent="0" algn="r"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a:ln>
                      <a:noFill/>
                    </a:ln>
                    <a:solidFill>
                      <a:srgbClr val="666666"/>
                    </a:solidFill>
                    <a:effectLst/>
                    <a:uLnTx/>
                    <a:uFillTx/>
                    <a:latin typeface="Arial" panose="020B0604020202020204"/>
                    <a:ea typeface="+mn-ea"/>
                    <a:cs typeface="Arial" panose="020B0604020202020204" pitchFamily="34" charset="0"/>
                  </a:rPr>
                  <a:t>-1.5</a:t>
                </a:r>
                <a:endParaRPr kumimoji="0" lang="en-US" sz="1000" b="0" i="0" u="none" strike="noStrike" kern="0" cap="none" spc="-30" normalizeH="0" baseline="30000" noProof="0">
                  <a:ln>
                    <a:noFill/>
                  </a:ln>
                  <a:solidFill>
                    <a:srgbClr val="666666"/>
                  </a:solidFill>
                  <a:effectLst/>
                  <a:uLnTx/>
                  <a:uFillTx/>
                  <a:latin typeface="Arial" panose="020B0604020202020204"/>
                  <a:ea typeface="+mn-ea"/>
                  <a:cs typeface="Arial" panose="020B0604020202020204" pitchFamily="34" charset="0"/>
                </a:endParaRPr>
              </a:p>
            </p:txBody>
          </p:sp>
          <p:sp>
            <p:nvSpPr>
              <p:cNvPr id="31" name="Rectangle 30">
                <a:extLst>
                  <a:ext uri="{FF2B5EF4-FFF2-40B4-BE49-F238E27FC236}">
                    <a16:creationId xmlns:a16="http://schemas.microsoft.com/office/drawing/2014/main" id="{57DE550D-AB4F-465E-7887-51F94B0A0CD7}"/>
                  </a:ext>
                </a:extLst>
              </p:cNvPr>
              <p:cNvSpPr/>
              <p:nvPr/>
            </p:nvSpPr>
            <p:spPr>
              <a:xfrm>
                <a:off x="661060" y="4119821"/>
                <a:ext cx="417669" cy="169195"/>
              </a:xfrm>
              <a:prstGeom prst="rect">
                <a:avLst/>
              </a:prstGeom>
            </p:spPr>
            <p:txBody>
              <a:bodyPr wrap="square" lIns="0" tIns="0" rIns="0" bIns="0">
                <a:spAutoFit/>
              </a:bodyPr>
              <a:lstStyle/>
              <a:p>
                <a:pPr marL="0" marR="0" lvl="0" indent="0" algn="r"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a:ln>
                      <a:noFill/>
                    </a:ln>
                    <a:solidFill>
                      <a:srgbClr val="666666"/>
                    </a:solidFill>
                    <a:effectLst/>
                    <a:uLnTx/>
                    <a:uFillTx/>
                    <a:latin typeface="Arial" panose="020B0604020202020204"/>
                    <a:ea typeface="+mn-ea"/>
                    <a:cs typeface="Arial" panose="020B0604020202020204" pitchFamily="34" charset="0"/>
                  </a:rPr>
                  <a:t>-2.0</a:t>
                </a:r>
                <a:endParaRPr kumimoji="0" lang="en-US" sz="1000" b="0" i="0" u="none" strike="noStrike" kern="0" cap="none" spc="-30" normalizeH="0" baseline="30000" noProof="0">
                  <a:ln>
                    <a:noFill/>
                  </a:ln>
                  <a:solidFill>
                    <a:srgbClr val="666666"/>
                  </a:solidFill>
                  <a:effectLst/>
                  <a:uLnTx/>
                  <a:uFillTx/>
                  <a:latin typeface="Arial" panose="020B0604020202020204"/>
                  <a:ea typeface="+mn-ea"/>
                  <a:cs typeface="Arial" panose="020B0604020202020204" pitchFamily="34" charset="0"/>
                </a:endParaRPr>
              </a:p>
            </p:txBody>
          </p:sp>
          <p:sp>
            <p:nvSpPr>
              <p:cNvPr id="32" name="Rectangle 31">
                <a:extLst>
                  <a:ext uri="{FF2B5EF4-FFF2-40B4-BE49-F238E27FC236}">
                    <a16:creationId xmlns:a16="http://schemas.microsoft.com/office/drawing/2014/main" id="{9F8EFE45-AECA-6F51-A836-8FB4A81AF6B8}"/>
                  </a:ext>
                </a:extLst>
              </p:cNvPr>
              <p:cNvSpPr/>
              <p:nvPr/>
            </p:nvSpPr>
            <p:spPr>
              <a:xfrm>
                <a:off x="661060" y="4664387"/>
                <a:ext cx="417669" cy="169195"/>
              </a:xfrm>
              <a:prstGeom prst="rect">
                <a:avLst/>
              </a:prstGeom>
            </p:spPr>
            <p:txBody>
              <a:bodyPr wrap="square" lIns="0" tIns="0" rIns="0" bIns="0">
                <a:spAutoFit/>
              </a:bodyPr>
              <a:lstStyle/>
              <a:p>
                <a:pPr marL="0" marR="0" lvl="0" indent="0" algn="r"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a:ln>
                      <a:noFill/>
                    </a:ln>
                    <a:solidFill>
                      <a:srgbClr val="666666"/>
                    </a:solidFill>
                    <a:effectLst/>
                    <a:uLnTx/>
                    <a:uFillTx/>
                    <a:latin typeface="Arial" panose="020B0604020202020204"/>
                    <a:ea typeface="+mn-ea"/>
                    <a:cs typeface="Arial" panose="020B0604020202020204" pitchFamily="34" charset="0"/>
                  </a:rPr>
                  <a:t>-2.5</a:t>
                </a:r>
                <a:endParaRPr kumimoji="0" lang="en-US" sz="1000" b="0" i="0" u="none" strike="noStrike" kern="0" cap="none" spc="-30" normalizeH="0" baseline="30000" noProof="0">
                  <a:ln>
                    <a:noFill/>
                  </a:ln>
                  <a:solidFill>
                    <a:srgbClr val="666666"/>
                  </a:solidFill>
                  <a:effectLst/>
                  <a:uLnTx/>
                  <a:uFillTx/>
                  <a:latin typeface="Arial" panose="020B0604020202020204"/>
                  <a:ea typeface="+mn-ea"/>
                  <a:cs typeface="Arial" panose="020B0604020202020204" pitchFamily="34" charset="0"/>
                </a:endParaRPr>
              </a:p>
            </p:txBody>
          </p:sp>
          <p:sp>
            <p:nvSpPr>
              <p:cNvPr id="33" name="TextBox 32">
                <a:extLst>
                  <a:ext uri="{FF2B5EF4-FFF2-40B4-BE49-F238E27FC236}">
                    <a16:creationId xmlns:a16="http://schemas.microsoft.com/office/drawing/2014/main" id="{5A0CEBA0-9560-9ECF-17FB-45763D28B453}"/>
                  </a:ext>
                </a:extLst>
              </p:cNvPr>
              <p:cNvSpPr txBox="1"/>
              <p:nvPr/>
            </p:nvSpPr>
            <p:spPr>
              <a:xfrm>
                <a:off x="2498319" y="4480896"/>
                <a:ext cx="774003" cy="454104"/>
              </a:xfrm>
              <a:prstGeom prst="rect">
                <a:avLst/>
              </a:prstGeom>
              <a:noFill/>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30" normalizeH="0" baseline="0" noProof="0">
                    <a:ln>
                      <a:noFill/>
                    </a:ln>
                    <a:solidFill>
                      <a:srgbClr val="C7007F"/>
                    </a:solidFill>
                    <a:effectLst/>
                    <a:uLnTx/>
                    <a:uFillTx/>
                    <a:latin typeface="Arial" panose="020B0604020202020204"/>
                    <a:ea typeface="+mn-ea"/>
                    <a:cs typeface="Arial" panose="020B0604020202020204" pitchFamily="34" charset="0"/>
                  </a:rPr>
                  <a:t>-2.37%*</a:t>
                </a:r>
              </a:p>
            </p:txBody>
          </p:sp>
          <p:sp>
            <p:nvSpPr>
              <p:cNvPr id="34" name="TextBox 33">
                <a:extLst>
                  <a:ext uri="{FF2B5EF4-FFF2-40B4-BE49-F238E27FC236}">
                    <a16:creationId xmlns:a16="http://schemas.microsoft.com/office/drawing/2014/main" id="{B30B3BA8-7025-FC4A-B718-7F999392FF51}"/>
                  </a:ext>
                </a:extLst>
              </p:cNvPr>
              <p:cNvSpPr txBox="1"/>
              <p:nvPr/>
            </p:nvSpPr>
            <p:spPr>
              <a:xfrm>
                <a:off x="3550819" y="4600455"/>
                <a:ext cx="774003" cy="454104"/>
              </a:xfrm>
              <a:prstGeom prst="rect">
                <a:avLst/>
              </a:prstGeom>
              <a:noFill/>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30" normalizeH="0" baseline="0" noProof="0">
                    <a:ln>
                      <a:noFill/>
                    </a:ln>
                    <a:solidFill>
                      <a:srgbClr val="FA4242"/>
                    </a:solidFill>
                    <a:effectLst/>
                    <a:uLnTx/>
                    <a:uFillTx/>
                    <a:latin typeface="Arial" panose="020B0604020202020204"/>
                    <a:ea typeface="+mn-ea"/>
                    <a:cs typeface="Arial" panose="020B0604020202020204" pitchFamily="34" charset="0"/>
                  </a:rPr>
                  <a:t>-2.46%*</a:t>
                </a:r>
              </a:p>
            </p:txBody>
          </p:sp>
          <p:sp>
            <p:nvSpPr>
              <p:cNvPr id="35" name="TextBox 34">
                <a:extLst>
                  <a:ext uri="{FF2B5EF4-FFF2-40B4-BE49-F238E27FC236}">
                    <a16:creationId xmlns:a16="http://schemas.microsoft.com/office/drawing/2014/main" id="{8E426478-4C89-C7F3-B187-17243B49D50C}"/>
                  </a:ext>
                </a:extLst>
              </p:cNvPr>
              <p:cNvSpPr txBox="1"/>
              <p:nvPr/>
            </p:nvSpPr>
            <p:spPr>
              <a:xfrm>
                <a:off x="4615221" y="3938585"/>
                <a:ext cx="774003" cy="454104"/>
              </a:xfrm>
              <a:prstGeom prst="rect">
                <a:avLst/>
              </a:prstGeom>
              <a:noFill/>
            </p:spPr>
            <p:txBody>
              <a:bodyPr wrap="none" rtlCol="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30" normalizeH="0" baseline="0" noProof="0">
                    <a:ln>
                      <a:noFill/>
                    </a:ln>
                    <a:solidFill>
                      <a:srgbClr val="666666"/>
                    </a:solidFill>
                    <a:effectLst/>
                    <a:uLnTx/>
                    <a:uFillTx/>
                    <a:latin typeface="Arial" panose="020B0604020202020204"/>
                    <a:ea typeface="+mn-ea"/>
                    <a:cs typeface="Arial" panose="020B0604020202020204" pitchFamily="34" charset="0"/>
                  </a:rPr>
                  <a:t>-1.86%</a:t>
                </a:r>
                <a:endParaRPr kumimoji="0" lang="en-US" sz="1800" b="0" i="0" u="none" strike="noStrike" kern="0" cap="none" spc="-30" normalizeH="0" baseline="30000" noProof="0">
                  <a:ln>
                    <a:noFill/>
                  </a:ln>
                  <a:solidFill>
                    <a:srgbClr val="666666"/>
                  </a:solidFill>
                  <a:effectLst/>
                  <a:uLnTx/>
                  <a:uFillTx/>
                  <a:latin typeface="Arial" panose="020B0604020202020204"/>
                  <a:ea typeface="+mn-ea"/>
                  <a:cs typeface="Arial" panose="020B0604020202020204" pitchFamily="34" charset="0"/>
                </a:endParaRPr>
              </a:p>
            </p:txBody>
          </p:sp>
          <p:cxnSp>
            <p:nvCxnSpPr>
              <p:cNvPr id="36" name="Straight Connector 35">
                <a:extLst>
                  <a:ext uri="{FF2B5EF4-FFF2-40B4-BE49-F238E27FC236}">
                    <a16:creationId xmlns:a16="http://schemas.microsoft.com/office/drawing/2014/main" id="{22817595-0F91-83F2-7561-1F8AA0417DB8}"/>
                  </a:ext>
                </a:extLst>
              </p:cNvPr>
              <p:cNvCxnSpPr>
                <a:cxnSpLocks/>
              </p:cNvCxnSpPr>
              <p:nvPr/>
            </p:nvCxnSpPr>
            <p:spPr>
              <a:xfrm>
                <a:off x="630507" y="5143191"/>
                <a:ext cx="424206" cy="0"/>
              </a:xfrm>
              <a:prstGeom prst="line">
                <a:avLst/>
              </a:prstGeom>
              <a:noFill/>
              <a:ln w="4445" cap="flat" cmpd="sng" algn="ctr">
                <a:solidFill>
                  <a:srgbClr val="000000"/>
                </a:solidFill>
                <a:prstDash val="solid"/>
                <a:miter lim="800000"/>
              </a:ln>
              <a:effectLst/>
            </p:spPr>
          </p:cxnSp>
          <p:sp>
            <p:nvSpPr>
              <p:cNvPr id="37" name="TextBox 36">
                <a:extLst>
                  <a:ext uri="{FF2B5EF4-FFF2-40B4-BE49-F238E27FC236}">
                    <a16:creationId xmlns:a16="http://schemas.microsoft.com/office/drawing/2014/main" id="{C301C6EC-7DD6-5E10-AE40-D511E73FB8A9}"/>
                  </a:ext>
                </a:extLst>
              </p:cNvPr>
              <p:cNvSpPr txBox="1"/>
              <p:nvPr/>
            </p:nvSpPr>
            <p:spPr>
              <a:xfrm rot="16200000">
                <a:off x="-1561510" y="3232233"/>
                <a:ext cx="3329842" cy="635522"/>
              </a:xfrm>
              <a:prstGeom prst="rect">
                <a:avLst/>
              </a:prstGeom>
              <a:noFill/>
            </p:spPr>
            <p:txBody>
              <a:bodyPr wrap="square" lIns="0" tIns="0" rIns="0" bIns="45720" rtlCol="0" anchor="b">
                <a:noAutofit/>
              </a:bodyPr>
              <a:lstStyle/>
              <a:p>
                <a:pPr marL="0" marR="0" lvl="0" indent="0" algn="ctr" defTabSz="228509" rtl="0" eaLnBrk="1" fontAlgn="auto" latinLnBrk="0" hangingPunct="1">
                  <a:lnSpc>
                    <a:spcPct val="80000"/>
                  </a:lnSpc>
                  <a:spcBef>
                    <a:spcPts val="0"/>
                  </a:spcBef>
                  <a:spcAft>
                    <a:spcPts val="0"/>
                  </a:spcAft>
                  <a:buClrTx/>
                  <a:buSzTx/>
                  <a:buFontTx/>
                  <a:buNone/>
                  <a:tabLst/>
                  <a:defRPr/>
                </a:pPr>
                <a:r>
                  <a:rPr kumimoji="0" lang="fr-FR" sz="1050" b="1" i="0" u="none" strike="noStrike" kern="0" cap="none" spc="-30" normalizeH="0" baseline="0" noProof="0">
                    <a:ln>
                      <a:noFill/>
                    </a:ln>
                    <a:solidFill>
                      <a:srgbClr val="000000"/>
                    </a:solidFill>
                    <a:effectLst/>
                    <a:uLnTx/>
                    <a:uFillTx/>
                    <a:latin typeface="Arial" panose="020B0604020202020204"/>
                    <a:ea typeface="+mn-ea"/>
                    <a:cs typeface="Arial"/>
                  </a:rPr>
                  <a:t>Variation de l'HbA1c par rapport à la valeur initiale (%)</a:t>
                </a:r>
                <a:endParaRPr kumimoji="0" lang="en-US" sz="1050" b="1" i="0" u="none" strike="noStrike" kern="0" cap="none" spc="-30" normalizeH="0" baseline="0" noProof="0">
                  <a:ln>
                    <a:noFill/>
                  </a:ln>
                  <a:solidFill>
                    <a:srgbClr val="000000"/>
                  </a:solidFill>
                  <a:effectLst/>
                  <a:uLnTx/>
                  <a:uFillTx/>
                  <a:latin typeface="Arial" panose="020B0604020202020204"/>
                  <a:ea typeface="+mn-ea"/>
                  <a:cs typeface="Arial"/>
                </a:endParaRPr>
              </a:p>
            </p:txBody>
          </p:sp>
        </p:grpSp>
      </p:grpSp>
      <p:sp>
        <p:nvSpPr>
          <p:cNvPr id="38" name="Rectangle 37">
            <a:extLst>
              <a:ext uri="{FF2B5EF4-FFF2-40B4-BE49-F238E27FC236}">
                <a16:creationId xmlns:a16="http://schemas.microsoft.com/office/drawing/2014/main" id="{021AA50F-3D87-B91F-874F-B75AFAE2B1B8}"/>
              </a:ext>
            </a:extLst>
          </p:cNvPr>
          <p:cNvSpPr/>
          <p:nvPr/>
        </p:nvSpPr>
        <p:spPr>
          <a:xfrm>
            <a:off x="761209" y="1686792"/>
            <a:ext cx="10621170" cy="184666"/>
          </a:xfrm>
          <a:prstGeom prst="rect">
            <a:avLst/>
          </a:prstGeom>
        </p:spPr>
        <p:txBody>
          <a:bodyPr wrap="square" lIns="0" tIns="0" rIns="0" bIns="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200" b="0" u="none" strike="noStrike" kern="0" cap="none" spc="-30" normalizeH="0" baseline="0" noProof="0">
                <a:ln>
                  <a:noFill/>
                </a:ln>
                <a:solidFill>
                  <a:srgbClr val="3F2A5A"/>
                </a:solidFill>
                <a:effectLst/>
                <a:uLnTx/>
                <a:uFillTx/>
                <a:latin typeface="Arial" charset="0"/>
                <a:ea typeface="+mn-ea"/>
                <a:cs typeface="+mn-cs"/>
              </a:rPr>
              <a:t>Valeur initiale moyenne de l'HbA1c</a:t>
            </a:r>
            <a:r>
              <a:rPr kumimoji="0" lang="en-US" sz="1200" b="0" u="none" strike="noStrike" kern="0" cap="none" spc="-30" normalizeH="0" baseline="0" noProof="0">
                <a:ln>
                  <a:noFill/>
                </a:ln>
                <a:solidFill>
                  <a:srgbClr val="3F2A5A"/>
                </a:solidFill>
                <a:effectLst/>
                <a:uLnTx/>
                <a:uFillTx/>
                <a:latin typeface="Arial" charset="0"/>
                <a:ea typeface="+mn-ea"/>
                <a:cs typeface="+mn-cs"/>
              </a:rPr>
              <a:t>: 8.28 %</a:t>
            </a:r>
          </a:p>
        </p:txBody>
      </p:sp>
      <p:sp>
        <p:nvSpPr>
          <p:cNvPr id="39" name="TextBox 38">
            <a:extLst>
              <a:ext uri="{FF2B5EF4-FFF2-40B4-BE49-F238E27FC236}">
                <a16:creationId xmlns:a16="http://schemas.microsoft.com/office/drawing/2014/main" id="{40E30036-D7C0-DDDC-6585-B18B975E76E3}"/>
              </a:ext>
            </a:extLst>
          </p:cNvPr>
          <p:cNvSpPr txBox="1"/>
          <p:nvPr/>
        </p:nvSpPr>
        <p:spPr>
          <a:xfrm>
            <a:off x="8636326" y="2756875"/>
            <a:ext cx="2822324" cy="1242647"/>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100" normalizeH="0" baseline="0" noProof="0" dirty="0">
                <a:ln>
                  <a:noFill/>
                </a:ln>
                <a:solidFill>
                  <a:srgbClr val="FA4444"/>
                </a:solidFill>
                <a:effectLst/>
                <a:uLnTx/>
                <a:uFillTx/>
                <a:latin typeface="Arial" panose="020B0604020202020204"/>
                <a:ea typeface="+mn-ea"/>
                <a:cs typeface="+mn-cs"/>
              </a:rPr>
              <a:t>Les 3 doses de </a:t>
            </a:r>
            <a:r>
              <a:rPr kumimoji="0" lang="fr-FR" sz="1800" b="1" i="0" u="none" strike="noStrike" kern="1200" cap="none" spc="-100" normalizeH="0" baseline="0" noProof="0" dirty="0" err="1">
                <a:ln>
                  <a:noFill/>
                </a:ln>
                <a:solidFill>
                  <a:srgbClr val="FA4646"/>
                </a:solidFill>
                <a:effectLst/>
                <a:uLnTx/>
                <a:uFillTx/>
                <a:latin typeface="Arial" panose="020B0604020202020204"/>
                <a:ea typeface="+mn-ea"/>
                <a:cs typeface="+mn-cs"/>
              </a:rPr>
              <a:t>Mounjaro</a:t>
            </a:r>
            <a:r>
              <a:rPr kumimoji="0" lang="de-DE" sz="1800" b="0" i="0" u="none" strike="noStrike" kern="1200" cap="none" spc="0" normalizeH="0" baseline="30000" noProof="0" dirty="0">
                <a:ln>
                  <a:noFill/>
                </a:ln>
                <a:solidFill>
                  <a:srgbClr val="FA4646"/>
                </a:solidFill>
                <a:effectLst/>
                <a:uLnTx/>
                <a:uFillTx/>
                <a:latin typeface="Arial" panose="020B0604020202020204"/>
                <a:ea typeface="+mn-ea"/>
                <a:cs typeface="+mn-cs"/>
              </a:rPr>
              <a:t>®</a:t>
            </a:r>
            <a:r>
              <a:rPr kumimoji="0" lang="fr-FR" sz="1800" b="1" i="0" u="none" strike="noStrike" kern="1200" cap="none" spc="-100" normalizeH="0" baseline="0" noProof="0" dirty="0">
                <a:ln>
                  <a:noFill/>
                </a:ln>
                <a:solidFill>
                  <a:srgbClr val="FA4646"/>
                </a:solidFill>
                <a:effectLst/>
                <a:uLnTx/>
                <a:uFillTx/>
                <a:latin typeface="Arial" panose="020B0604020202020204"/>
                <a:ea typeface="+mn-ea"/>
                <a:cs typeface="+mn-cs"/>
              </a:rPr>
              <a:t> </a:t>
            </a:r>
            <a:r>
              <a:rPr kumimoji="0" lang="fr-FR" sz="1800" b="1" i="0" u="none" strike="noStrike" kern="1200" cap="none" spc="-100" normalizeH="0" baseline="0" noProof="0" dirty="0">
                <a:ln>
                  <a:noFill/>
                </a:ln>
                <a:solidFill>
                  <a:srgbClr val="FA4444"/>
                </a:solidFill>
                <a:effectLst/>
                <a:uLnTx/>
                <a:uFillTx/>
                <a:latin typeface="Arial" panose="020B0604020202020204"/>
                <a:ea typeface="+mn-ea"/>
                <a:cs typeface="+mn-cs"/>
              </a:rPr>
              <a:t>ont entraîné une meilleure réduction de l'HbA</a:t>
            </a:r>
            <a:r>
              <a:rPr kumimoji="0" lang="fr-FR" sz="1800" b="1" i="0" u="none" strike="noStrike" kern="1200" cap="none" spc="-100" normalizeH="0" baseline="-25000" noProof="0" dirty="0">
                <a:ln>
                  <a:noFill/>
                </a:ln>
                <a:solidFill>
                  <a:srgbClr val="FA4444"/>
                </a:solidFill>
                <a:effectLst/>
                <a:uLnTx/>
                <a:uFillTx/>
                <a:latin typeface="Arial" panose="020B0604020202020204"/>
                <a:ea typeface="+mn-ea"/>
                <a:cs typeface="+mn-cs"/>
              </a:rPr>
              <a:t>1c</a:t>
            </a:r>
            <a:r>
              <a:rPr kumimoji="0" lang="fr-FR" sz="1800" b="1" i="0" u="none" strike="noStrike" kern="1200" cap="none" spc="-100" normalizeH="0" baseline="0" noProof="0" dirty="0">
                <a:ln>
                  <a:noFill/>
                </a:ln>
                <a:solidFill>
                  <a:srgbClr val="FA4444"/>
                </a:solidFill>
                <a:effectLst/>
                <a:uLnTx/>
                <a:uFillTx/>
                <a:latin typeface="Arial" panose="020B0604020202020204"/>
                <a:ea typeface="+mn-ea"/>
                <a:cs typeface="+mn-cs"/>
              </a:rPr>
              <a:t> qu’avec </a:t>
            </a:r>
            <a:r>
              <a:rPr lang="fr-FR" b="1" spc="-100" dirty="0">
                <a:solidFill>
                  <a:srgbClr val="FA4444"/>
                </a:solidFill>
                <a:latin typeface="Arial" panose="020B0604020202020204"/>
              </a:rPr>
              <a:t>le</a:t>
            </a:r>
            <a:r>
              <a:rPr kumimoji="0" lang="fr-FR" sz="1800" b="1" i="0" u="none" strike="noStrike" kern="1200" cap="none" spc="-100" normalizeH="0" baseline="0" noProof="0" dirty="0">
                <a:ln>
                  <a:noFill/>
                </a:ln>
                <a:solidFill>
                  <a:srgbClr val="FA4444"/>
                </a:solidFill>
                <a:effectLst/>
                <a:uLnTx/>
                <a:uFillTx/>
                <a:latin typeface="Arial" panose="020B0604020202020204"/>
                <a:ea typeface="+mn-ea"/>
                <a:cs typeface="+mn-cs"/>
              </a:rPr>
              <a:t> </a:t>
            </a:r>
            <a:r>
              <a:rPr kumimoji="0" lang="fr-FR" sz="1800" b="1" i="0" u="none" strike="noStrike" kern="1200" cap="none" spc="-100" normalizeH="0" baseline="0" noProof="0" dirty="0" err="1">
                <a:ln>
                  <a:noFill/>
                </a:ln>
                <a:solidFill>
                  <a:srgbClr val="FA4444"/>
                </a:solidFill>
                <a:effectLst/>
                <a:uLnTx/>
                <a:uFillTx/>
                <a:latin typeface="Arial" panose="020B0604020202020204"/>
                <a:ea typeface="+mn-ea"/>
                <a:cs typeface="+mn-cs"/>
              </a:rPr>
              <a:t>semaglutide</a:t>
            </a:r>
            <a:r>
              <a:rPr kumimoji="0" lang="fr-FR" sz="1800" b="1" i="0" u="none" strike="noStrike" kern="1200" cap="none" spc="-100" normalizeH="0" baseline="0" noProof="0" dirty="0">
                <a:ln>
                  <a:noFill/>
                </a:ln>
                <a:solidFill>
                  <a:srgbClr val="FA4444"/>
                </a:solidFill>
                <a:effectLst/>
                <a:uLnTx/>
                <a:uFillTx/>
                <a:latin typeface="Arial" panose="020B0604020202020204"/>
                <a:ea typeface="+mn-ea"/>
                <a:cs typeface="+mn-cs"/>
              </a:rPr>
              <a:t> 1 mg</a:t>
            </a:r>
            <a:endParaRPr kumimoji="0" lang="en-US" sz="1800" b="1" i="0" u="none" strike="noStrike" kern="1200" cap="none" spc="-100" normalizeH="0" baseline="0" noProof="0" dirty="0">
              <a:ln>
                <a:noFill/>
              </a:ln>
              <a:solidFill>
                <a:srgbClr val="FA4444"/>
              </a:solidFill>
              <a:effectLst/>
              <a:uLnTx/>
              <a:uFillTx/>
              <a:latin typeface="Arial" panose="020B0604020202020204"/>
              <a:ea typeface="+mn-ea"/>
              <a:cs typeface="+mn-cs"/>
            </a:endParaRPr>
          </a:p>
        </p:txBody>
      </p:sp>
      <p:grpSp>
        <p:nvGrpSpPr>
          <p:cNvPr id="40" name="Graphic 5">
            <a:extLst>
              <a:ext uri="{FF2B5EF4-FFF2-40B4-BE49-F238E27FC236}">
                <a16:creationId xmlns:a16="http://schemas.microsoft.com/office/drawing/2014/main" id="{66E601B5-6941-3F28-6E1F-91892E647289}"/>
              </a:ext>
            </a:extLst>
          </p:cNvPr>
          <p:cNvGrpSpPr/>
          <p:nvPr/>
        </p:nvGrpSpPr>
        <p:grpSpPr>
          <a:xfrm rot="16200000">
            <a:off x="7599526" y="3062191"/>
            <a:ext cx="463416" cy="632048"/>
            <a:chOff x="2768230" y="3979836"/>
            <a:chExt cx="463416" cy="474345"/>
          </a:xfrm>
        </p:grpSpPr>
        <p:sp>
          <p:nvSpPr>
            <p:cNvPr id="41" name="Freeform 109">
              <a:extLst>
                <a:ext uri="{FF2B5EF4-FFF2-40B4-BE49-F238E27FC236}">
                  <a16:creationId xmlns:a16="http://schemas.microsoft.com/office/drawing/2014/main" id="{11E97EA0-CCFC-C315-B367-E5827C2E683B}"/>
                </a:ext>
              </a:extLst>
            </p:cNvPr>
            <p:cNvSpPr/>
            <p:nvPr/>
          </p:nvSpPr>
          <p:spPr>
            <a:xfrm>
              <a:off x="2886340" y="3979836"/>
              <a:ext cx="227165" cy="123825"/>
            </a:xfrm>
            <a:custGeom>
              <a:avLst/>
              <a:gdLst>
                <a:gd name="connsiteX0" fmla="*/ 224088 w 227165"/>
                <a:gd name="connsiteY0" fmla="*/ 18097 h 123825"/>
                <a:gd name="connsiteX1" fmla="*/ 121218 w 227165"/>
                <a:gd name="connsiteY1" fmla="*/ 120968 h 123825"/>
                <a:gd name="connsiteX2" fmla="*/ 105978 w 227165"/>
                <a:gd name="connsiteY2" fmla="*/ 120968 h 123825"/>
                <a:gd name="connsiteX3" fmla="*/ 3108 w 227165"/>
                <a:gd name="connsiteY3" fmla="*/ 18097 h 123825"/>
                <a:gd name="connsiteX4" fmla="*/ 10728 w 227165"/>
                <a:gd name="connsiteY4" fmla="*/ 0 h 123825"/>
                <a:gd name="connsiteX5" fmla="*/ 215516 w 227165"/>
                <a:gd name="connsiteY5" fmla="*/ 0 h 123825"/>
                <a:gd name="connsiteX6" fmla="*/ 224088 w 227165"/>
                <a:gd name="connsiteY6" fmla="*/ 18097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165" h="123825">
                  <a:moveTo>
                    <a:pt x="224088" y="18097"/>
                  </a:moveTo>
                  <a:lnTo>
                    <a:pt x="121218" y="120968"/>
                  </a:lnTo>
                  <a:cubicBezTo>
                    <a:pt x="117408" y="124778"/>
                    <a:pt x="110741" y="124778"/>
                    <a:pt x="105978" y="120968"/>
                  </a:cubicBezTo>
                  <a:lnTo>
                    <a:pt x="3108" y="18097"/>
                  </a:lnTo>
                  <a:cubicBezTo>
                    <a:pt x="-3559" y="11430"/>
                    <a:pt x="1203" y="0"/>
                    <a:pt x="10728" y="0"/>
                  </a:cubicBezTo>
                  <a:lnTo>
                    <a:pt x="215516" y="0"/>
                  </a:lnTo>
                  <a:cubicBezTo>
                    <a:pt x="225993" y="0"/>
                    <a:pt x="230756" y="11430"/>
                    <a:pt x="224088" y="18097"/>
                  </a:cubicBezTo>
                </a:path>
              </a:pathLst>
            </a:custGeom>
            <a:solidFill>
              <a:srgbClr val="FED9D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2" name="Freeform 110">
              <a:extLst>
                <a:ext uri="{FF2B5EF4-FFF2-40B4-BE49-F238E27FC236}">
                  <a16:creationId xmlns:a16="http://schemas.microsoft.com/office/drawing/2014/main" id="{8B1EF93E-72D5-1297-05D8-CBC41D00EBB1}"/>
                </a:ext>
              </a:extLst>
            </p:cNvPr>
            <p:cNvSpPr/>
            <p:nvPr/>
          </p:nvSpPr>
          <p:spPr>
            <a:xfrm>
              <a:off x="2824428" y="4080746"/>
              <a:ext cx="351053" cy="190555"/>
            </a:xfrm>
            <a:custGeom>
              <a:avLst/>
              <a:gdLst>
                <a:gd name="connsiteX0" fmla="*/ 347913 w 351053"/>
                <a:gd name="connsiteY0" fmla="*/ 17201 h 190555"/>
                <a:gd name="connsiteX1" fmla="*/ 175511 w 351053"/>
                <a:gd name="connsiteY1" fmla="*/ 190556 h 190555"/>
                <a:gd name="connsiteX2" fmla="*/ 3108 w 351053"/>
                <a:gd name="connsiteY2" fmla="*/ 18153 h 190555"/>
                <a:gd name="connsiteX3" fmla="*/ 10728 w 351053"/>
                <a:gd name="connsiteY3" fmla="*/ 56 h 190555"/>
                <a:gd name="connsiteX4" fmla="*/ 341246 w 351053"/>
                <a:gd name="connsiteY4" fmla="*/ 56 h 190555"/>
                <a:gd name="connsiteX5" fmla="*/ 347913 w 351053"/>
                <a:gd name="connsiteY5" fmla="*/ 17201 h 190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053" h="190555">
                  <a:moveTo>
                    <a:pt x="347913" y="17201"/>
                  </a:moveTo>
                  <a:lnTo>
                    <a:pt x="175511" y="190556"/>
                  </a:lnTo>
                  <a:lnTo>
                    <a:pt x="3108" y="18153"/>
                  </a:lnTo>
                  <a:cubicBezTo>
                    <a:pt x="-3559" y="11486"/>
                    <a:pt x="1203" y="56"/>
                    <a:pt x="10728" y="56"/>
                  </a:cubicBezTo>
                  <a:lnTo>
                    <a:pt x="341246" y="56"/>
                  </a:lnTo>
                  <a:cubicBezTo>
                    <a:pt x="349818" y="-897"/>
                    <a:pt x="354581" y="10534"/>
                    <a:pt x="347913" y="17201"/>
                  </a:cubicBezTo>
                </a:path>
              </a:pathLst>
            </a:custGeom>
            <a:solidFill>
              <a:srgbClr val="FC8E8E"/>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3" name="Freeform 111">
              <a:extLst>
                <a:ext uri="{FF2B5EF4-FFF2-40B4-BE49-F238E27FC236}">
                  <a16:creationId xmlns:a16="http://schemas.microsoft.com/office/drawing/2014/main" id="{77DDBF94-EDA5-0E76-6CB0-6635DECA846D}"/>
                </a:ext>
              </a:extLst>
            </p:cNvPr>
            <p:cNvSpPr/>
            <p:nvPr/>
          </p:nvSpPr>
          <p:spPr>
            <a:xfrm>
              <a:off x="2768230" y="4207484"/>
              <a:ext cx="463416" cy="246697"/>
            </a:xfrm>
            <a:custGeom>
              <a:avLst/>
              <a:gdLst>
                <a:gd name="connsiteX0" fmla="*/ 460308 w 463416"/>
                <a:gd name="connsiteY0" fmla="*/ 18098 h 246697"/>
                <a:gd name="connsiteX1" fmla="*/ 231708 w 463416"/>
                <a:gd name="connsiteY1" fmla="*/ 246698 h 246697"/>
                <a:gd name="connsiteX2" fmla="*/ 3108 w 463416"/>
                <a:gd name="connsiteY2" fmla="*/ 18098 h 246697"/>
                <a:gd name="connsiteX3" fmla="*/ 10728 w 463416"/>
                <a:gd name="connsiteY3" fmla="*/ 0 h 246697"/>
                <a:gd name="connsiteX4" fmla="*/ 452688 w 463416"/>
                <a:gd name="connsiteY4" fmla="*/ 0 h 246697"/>
                <a:gd name="connsiteX5" fmla="*/ 460308 w 463416"/>
                <a:gd name="connsiteY5" fmla="*/ 18098 h 24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416" h="246697">
                  <a:moveTo>
                    <a:pt x="460308" y="18098"/>
                  </a:moveTo>
                  <a:lnTo>
                    <a:pt x="231708" y="246698"/>
                  </a:lnTo>
                  <a:lnTo>
                    <a:pt x="3108" y="18098"/>
                  </a:lnTo>
                  <a:cubicBezTo>
                    <a:pt x="-3559" y="11430"/>
                    <a:pt x="1203" y="0"/>
                    <a:pt x="10728" y="0"/>
                  </a:cubicBezTo>
                  <a:lnTo>
                    <a:pt x="452688" y="0"/>
                  </a:lnTo>
                  <a:cubicBezTo>
                    <a:pt x="462213" y="0"/>
                    <a:pt x="466976" y="11430"/>
                    <a:pt x="460308" y="18098"/>
                  </a:cubicBezTo>
                </a:path>
              </a:pathLst>
            </a:custGeom>
            <a:solidFill>
              <a:srgbClr val="FA4242"/>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44" name="Group 43">
            <a:extLst>
              <a:ext uri="{FF2B5EF4-FFF2-40B4-BE49-F238E27FC236}">
                <a16:creationId xmlns:a16="http://schemas.microsoft.com/office/drawing/2014/main" id="{A7A27789-9F12-2ABE-1BFA-ED7DA186A5FD}"/>
              </a:ext>
            </a:extLst>
          </p:cNvPr>
          <p:cNvGrpSpPr/>
          <p:nvPr/>
        </p:nvGrpSpPr>
        <p:grpSpPr>
          <a:xfrm>
            <a:off x="845248" y="4986778"/>
            <a:ext cx="7058329" cy="197621"/>
            <a:chOff x="1371630" y="5228944"/>
            <a:chExt cx="6384492" cy="197621"/>
          </a:xfrm>
        </p:grpSpPr>
        <p:grpSp>
          <p:nvGrpSpPr>
            <p:cNvPr id="45" name="Group 44">
              <a:extLst>
                <a:ext uri="{FF2B5EF4-FFF2-40B4-BE49-F238E27FC236}">
                  <a16:creationId xmlns:a16="http://schemas.microsoft.com/office/drawing/2014/main" id="{678875FF-3E53-20B5-2B37-D73BA2B0675E}"/>
                </a:ext>
              </a:extLst>
            </p:cNvPr>
            <p:cNvGrpSpPr/>
            <p:nvPr/>
          </p:nvGrpSpPr>
          <p:grpSpPr>
            <a:xfrm>
              <a:off x="1371630" y="5228944"/>
              <a:ext cx="1577163" cy="197621"/>
              <a:chOff x="1375620" y="5355210"/>
              <a:chExt cx="1577163" cy="197621"/>
            </a:xfrm>
          </p:grpSpPr>
          <p:sp>
            <p:nvSpPr>
              <p:cNvPr id="55" name="Rectangle 54">
                <a:extLst>
                  <a:ext uri="{FF2B5EF4-FFF2-40B4-BE49-F238E27FC236}">
                    <a16:creationId xmlns:a16="http://schemas.microsoft.com/office/drawing/2014/main" id="{AC5891C2-17DE-B8D9-E2D9-0E8821BB36CA}"/>
                  </a:ext>
                </a:extLst>
              </p:cNvPr>
              <p:cNvSpPr/>
              <p:nvPr/>
            </p:nvSpPr>
            <p:spPr>
              <a:xfrm>
                <a:off x="1375620" y="5385440"/>
                <a:ext cx="137160" cy="137160"/>
              </a:xfrm>
              <a:prstGeom prst="rect">
                <a:avLst/>
              </a:prstGeom>
              <a:solidFill>
                <a:srgbClr val="3F2A5A"/>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56" name="TextBox 55">
                <a:extLst>
                  <a:ext uri="{FF2B5EF4-FFF2-40B4-BE49-F238E27FC236}">
                    <a16:creationId xmlns:a16="http://schemas.microsoft.com/office/drawing/2014/main" id="{9A328080-FD1B-1521-3DCE-95BC22679E87}"/>
                  </a:ext>
                </a:extLst>
              </p:cNvPr>
              <p:cNvSpPr txBox="1"/>
              <p:nvPr/>
            </p:nvSpPr>
            <p:spPr>
              <a:xfrm>
                <a:off x="1628304" y="5355210"/>
                <a:ext cx="1324479" cy="197621"/>
              </a:xfrm>
              <a:prstGeom prst="rect">
                <a:avLst/>
              </a:prstGeom>
              <a:noFill/>
            </p:spPr>
            <p:txBody>
              <a:bodyPr wrap="square" lIns="0" tIns="0" rIns="0" bIns="0" rtlCol="0" anchor="ctr">
                <a:no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err="1">
                    <a:ln>
                      <a:noFill/>
                    </a:ln>
                    <a:solidFill>
                      <a:srgbClr val="3F2A5A"/>
                    </a:solidFill>
                    <a:effectLst/>
                    <a:uLnTx/>
                    <a:uFillTx/>
                    <a:latin typeface="Arial" panose="020B0604020202020204"/>
                    <a:ea typeface="+mn-ea"/>
                    <a:cs typeface="Arial" panose="020B0604020202020204" pitchFamily="34" charset="0"/>
                  </a:rPr>
                  <a:t>Mounjaro</a:t>
                </a:r>
                <a:r>
                  <a:rPr kumimoji="0" lang="en-US" sz="1000" b="0" i="0" u="none" strike="noStrike" kern="0" cap="none" spc="-30" normalizeH="0" baseline="30000" noProof="0">
                    <a:ln>
                      <a:noFill/>
                    </a:ln>
                    <a:solidFill>
                      <a:srgbClr val="3F2A5A"/>
                    </a:solidFill>
                    <a:effectLst/>
                    <a:uLnTx/>
                    <a:uFillTx/>
                    <a:latin typeface="Arial" panose="020B0604020202020204"/>
                    <a:ea typeface="+mn-ea"/>
                    <a:cs typeface="Arial" panose="020B0604020202020204" pitchFamily="34" charset="0"/>
                  </a:rPr>
                  <a:t>®</a:t>
                </a:r>
                <a:r>
                  <a:rPr kumimoji="0" lang="en-US" sz="1000" b="0" i="0" u="none" strike="noStrike" kern="0" cap="none" spc="-30" normalizeH="0" baseline="0" noProof="0">
                    <a:ln>
                      <a:noFill/>
                    </a:ln>
                    <a:solidFill>
                      <a:srgbClr val="3F2A5A"/>
                    </a:solidFill>
                    <a:effectLst/>
                    <a:uLnTx/>
                    <a:uFillTx/>
                    <a:latin typeface="Arial" panose="020B0604020202020204"/>
                    <a:ea typeface="+mn-ea"/>
                    <a:cs typeface="Arial" panose="020B0604020202020204" pitchFamily="34" charset="0"/>
                  </a:rPr>
                  <a:t> 5 mg (n=470)</a:t>
                </a:r>
              </a:p>
            </p:txBody>
          </p:sp>
        </p:grpSp>
        <p:grpSp>
          <p:nvGrpSpPr>
            <p:cNvPr id="46" name="Group 45">
              <a:extLst>
                <a:ext uri="{FF2B5EF4-FFF2-40B4-BE49-F238E27FC236}">
                  <a16:creationId xmlns:a16="http://schemas.microsoft.com/office/drawing/2014/main" id="{6519BCFD-5A1C-1590-2038-C606B23CD021}"/>
                </a:ext>
              </a:extLst>
            </p:cNvPr>
            <p:cNvGrpSpPr/>
            <p:nvPr/>
          </p:nvGrpSpPr>
          <p:grpSpPr>
            <a:xfrm>
              <a:off x="2954867" y="5228944"/>
              <a:ext cx="1650661" cy="197621"/>
              <a:chOff x="2623324" y="5355210"/>
              <a:chExt cx="1650661" cy="197621"/>
            </a:xfrm>
          </p:grpSpPr>
          <p:sp>
            <p:nvSpPr>
              <p:cNvPr id="53" name="Rectangle 52">
                <a:extLst>
                  <a:ext uri="{FF2B5EF4-FFF2-40B4-BE49-F238E27FC236}">
                    <a16:creationId xmlns:a16="http://schemas.microsoft.com/office/drawing/2014/main" id="{D0A907A7-D530-7E10-2542-1859DFC8784B}"/>
                  </a:ext>
                </a:extLst>
              </p:cNvPr>
              <p:cNvSpPr/>
              <p:nvPr/>
            </p:nvSpPr>
            <p:spPr>
              <a:xfrm>
                <a:off x="2623324" y="5385440"/>
                <a:ext cx="137160" cy="137160"/>
              </a:xfrm>
              <a:prstGeom prst="rect">
                <a:avLst/>
              </a:prstGeom>
              <a:solidFill>
                <a:srgbClr val="C7007F"/>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54" name="TextBox 53">
                <a:extLst>
                  <a:ext uri="{FF2B5EF4-FFF2-40B4-BE49-F238E27FC236}">
                    <a16:creationId xmlns:a16="http://schemas.microsoft.com/office/drawing/2014/main" id="{03F0E821-D744-1E23-667D-3FA4090E0EC0}"/>
                  </a:ext>
                </a:extLst>
              </p:cNvPr>
              <p:cNvSpPr txBox="1"/>
              <p:nvPr/>
            </p:nvSpPr>
            <p:spPr>
              <a:xfrm>
                <a:off x="2868903" y="5355210"/>
                <a:ext cx="1405082" cy="197621"/>
              </a:xfrm>
              <a:prstGeom prst="rect">
                <a:avLst/>
              </a:prstGeom>
              <a:noFill/>
            </p:spPr>
            <p:txBody>
              <a:bodyPr wrap="square" lIns="0" tIns="0" rIns="0" bIns="0" rtlCol="0" anchor="ctr">
                <a:no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err="1">
                    <a:ln>
                      <a:noFill/>
                    </a:ln>
                    <a:solidFill>
                      <a:srgbClr val="C7007F"/>
                    </a:solidFill>
                    <a:effectLst/>
                    <a:uLnTx/>
                    <a:uFillTx/>
                    <a:latin typeface="Arial" panose="020B0604020202020204"/>
                    <a:ea typeface="+mn-ea"/>
                    <a:cs typeface="Arial" panose="020B0604020202020204" pitchFamily="34" charset="0"/>
                  </a:rPr>
                  <a:t>Mounjaro</a:t>
                </a:r>
                <a:r>
                  <a:rPr kumimoji="0" lang="en-US" sz="1000" b="0" i="0" u="none" strike="noStrike" kern="0" cap="none" spc="-30" normalizeH="0" baseline="30000" noProof="0">
                    <a:ln>
                      <a:noFill/>
                    </a:ln>
                    <a:solidFill>
                      <a:srgbClr val="C7007F"/>
                    </a:solidFill>
                    <a:effectLst/>
                    <a:uLnTx/>
                    <a:uFillTx/>
                    <a:latin typeface="Arial" panose="020B0604020202020204"/>
                    <a:ea typeface="+mn-ea"/>
                    <a:cs typeface="Arial" panose="020B0604020202020204" pitchFamily="34" charset="0"/>
                  </a:rPr>
                  <a:t>®</a:t>
                </a:r>
                <a:r>
                  <a:rPr kumimoji="0" lang="en-US" sz="1000" b="0" i="0" u="none" strike="noStrike" kern="0" cap="none" spc="-30" normalizeH="0" baseline="0" noProof="0">
                    <a:ln>
                      <a:noFill/>
                    </a:ln>
                    <a:solidFill>
                      <a:srgbClr val="C7007F"/>
                    </a:solidFill>
                    <a:effectLst/>
                    <a:uLnTx/>
                    <a:uFillTx/>
                    <a:latin typeface="Arial" panose="020B0604020202020204"/>
                    <a:ea typeface="+mn-ea"/>
                    <a:cs typeface="Arial" panose="020B0604020202020204" pitchFamily="34" charset="0"/>
                  </a:rPr>
                  <a:t> 10 mg (n=469)</a:t>
                </a:r>
              </a:p>
            </p:txBody>
          </p:sp>
        </p:grpSp>
        <p:grpSp>
          <p:nvGrpSpPr>
            <p:cNvPr id="47" name="Group 46">
              <a:extLst>
                <a:ext uri="{FF2B5EF4-FFF2-40B4-BE49-F238E27FC236}">
                  <a16:creationId xmlns:a16="http://schemas.microsoft.com/office/drawing/2014/main" id="{CD163E68-7B0C-79C4-4BA5-CB63547EAD14}"/>
                </a:ext>
              </a:extLst>
            </p:cNvPr>
            <p:cNvGrpSpPr/>
            <p:nvPr/>
          </p:nvGrpSpPr>
          <p:grpSpPr>
            <a:xfrm>
              <a:off x="4614192" y="5228944"/>
              <a:ext cx="1593724" cy="197621"/>
              <a:chOff x="3949706" y="5355210"/>
              <a:chExt cx="1593724" cy="197621"/>
            </a:xfrm>
          </p:grpSpPr>
          <p:sp>
            <p:nvSpPr>
              <p:cNvPr id="51" name="Rectangle 50">
                <a:extLst>
                  <a:ext uri="{FF2B5EF4-FFF2-40B4-BE49-F238E27FC236}">
                    <a16:creationId xmlns:a16="http://schemas.microsoft.com/office/drawing/2014/main" id="{BBB14EAE-2957-23EA-F106-675CF9B24B1F}"/>
                  </a:ext>
                </a:extLst>
              </p:cNvPr>
              <p:cNvSpPr/>
              <p:nvPr/>
            </p:nvSpPr>
            <p:spPr>
              <a:xfrm>
                <a:off x="3949706" y="5385440"/>
                <a:ext cx="137160" cy="137160"/>
              </a:xfrm>
              <a:prstGeom prst="rect">
                <a:avLst/>
              </a:prstGeom>
              <a:solidFill>
                <a:srgbClr val="FA4B4B"/>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52" name="TextBox 51">
                <a:extLst>
                  <a:ext uri="{FF2B5EF4-FFF2-40B4-BE49-F238E27FC236}">
                    <a16:creationId xmlns:a16="http://schemas.microsoft.com/office/drawing/2014/main" id="{D37FC0D4-C01E-A3EE-B7E3-5188119D2837}"/>
                  </a:ext>
                </a:extLst>
              </p:cNvPr>
              <p:cNvSpPr txBox="1"/>
              <p:nvPr/>
            </p:nvSpPr>
            <p:spPr>
              <a:xfrm>
                <a:off x="4192695" y="5355210"/>
                <a:ext cx="1350735" cy="197621"/>
              </a:xfrm>
              <a:prstGeom prst="rect">
                <a:avLst/>
              </a:prstGeom>
              <a:noFill/>
            </p:spPr>
            <p:txBody>
              <a:bodyPr wrap="square" lIns="0" tIns="0" rIns="0" bIns="0" rtlCol="0" anchor="ctr">
                <a:no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err="1">
                    <a:ln>
                      <a:noFill/>
                    </a:ln>
                    <a:solidFill>
                      <a:srgbClr val="FA4242"/>
                    </a:solidFill>
                    <a:effectLst/>
                    <a:uLnTx/>
                    <a:uFillTx/>
                    <a:latin typeface="Arial" panose="020B0604020202020204"/>
                    <a:ea typeface="+mn-ea"/>
                    <a:cs typeface="Arial" panose="020B0604020202020204" pitchFamily="34" charset="0"/>
                  </a:rPr>
                  <a:t>Mounjaro</a:t>
                </a:r>
                <a:r>
                  <a:rPr kumimoji="0" lang="en-US" sz="1000" b="0" i="0" u="none" strike="noStrike" kern="0" cap="none" spc="-30" normalizeH="0" baseline="30000" noProof="0">
                    <a:ln>
                      <a:noFill/>
                    </a:ln>
                    <a:solidFill>
                      <a:srgbClr val="FA4242"/>
                    </a:solidFill>
                    <a:effectLst/>
                    <a:uLnTx/>
                    <a:uFillTx/>
                    <a:latin typeface="Arial" panose="020B0604020202020204"/>
                    <a:ea typeface="+mn-ea"/>
                    <a:cs typeface="Arial" panose="020B0604020202020204" pitchFamily="34" charset="0"/>
                  </a:rPr>
                  <a:t>® </a:t>
                </a:r>
                <a:r>
                  <a:rPr kumimoji="0" lang="en-US" sz="1000" b="0" i="0" u="none" strike="noStrike" kern="0" cap="none" spc="-30" normalizeH="0" baseline="0" noProof="0">
                    <a:ln>
                      <a:noFill/>
                    </a:ln>
                    <a:solidFill>
                      <a:srgbClr val="FA4242"/>
                    </a:solidFill>
                    <a:effectLst/>
                    <a:uLnTx/>
                    <a:uFillTx/>
                    <a:latin typeface="Arial" panose="020B0604020202020204"/>
                    <a:ea typeface="+mn-ea"/>
                    <a:cs typeface="Arial" panose="020B0604020202020204" pitchFamily="34" charset="0"/>
                  </a:rPr>
                  <a:t>15 mg (n=469)</a:t>
                </a:r>
              </a:p>
            </p:txBody>
          </p:sp>
        </p:grpSp>
        <p:grpSp>
          <p:nvGrpSpPr>
            <p:cNvPr id="48" name="Group 47">
              <a:extLst>
                <a:ext uri="{FF2B5EF4-FFF2-40B4-BE49-F238E27FC236}">
                  <a16:creationId xmlns:a16="http://schemas.microsoft.com/office/drawing/2014/main" id="{B02D31EC-D582-4367-48FD-BAC8C110C61D}"/>
                </a:ext>
              </a:extLst>
            </p:cNvPr>
            <p:cNvGrpSpPr/>
            <p:nvPr/>
          </p:nvGrpSpPr>
          <p:grpSpPr>
            <a:xfrm>
              <a:off x="6221335" y="5228944"/>
              <a:ext cx="1534787" cy="197621"/>
              <a:chOff x="5208611" y="5355210"/>
              <a:chExt cx="1534787" cy="197621"/>
            </a:xfrm>
          </p:grpSpPr>
          <p:sp>
            <p:nvSpPr>
              <p:cNvPr id="49" name="Rectangle 48">
                <a:extLst>
                  <a:ext uri="{FF2B5EF4-FFF2-40B4-BE49-F238E27FC236}">
                    <a16:creationId xmlns:a16="http://schemas.microsoft.com/office/drawing/2014/main" id="{CDC03F48-9A08-155D-B513-831F721198FF}"/>
                  </a:ext>
                </a:extLst>
              </p:cNvPr>
              <p:cNvSpPr/>
              <p:nvPr/>
            </p:nvSpPr>
            <p:spPr>
              <a:xfrm>
                <a:off x="5208611" y="5385440"/>
                <a:ext cx="137160" cy="137160"/>
              </a:xfrm>
              <a:prstGeom prst="rect">
                <a:avLst/>
              </a:prstGeom>
              <a:solidFill>
                <a:srgbClr val="666666"/>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50" name="TextBox 49">
                <a:extLst>
                  <a:ext uri="{FF2B5EF4-FFF2-40B4-BE49-F238E27FC236}">
                    <a16:creationId xmlns:a16="http://schemas.microsoft.com/office/drawing/2014/main" id="{B7267C41-95C4-587F-023E-43573B0744FF}"/>
                  </a:ext>
                </a:extLst>
              </p:cNvPr>
              <p:cNvSpPr txBox="1"/>
              <p:nvPr/>
            </p:nvSpPr>
            <p:spPr>
              <a:xfrm>
                <a:off x="5466896" y="5355210"/>
                <a:ext cx="1276502" cy="197621"/>
              </a:xfrm>
              <a:prstGeom prst="rect">
                <a:avLst/>
              </a:prstGeom>
              <a:noFill/>
            </p:spPr>
            <p:txBody>
              <a:bodyPr wrap="square" lIns="0" tIns="0" rIns="0" bIns="0" rtlCol="0" anchor="ctr">
                <a:no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0" cap="none" spc="-30" normalizeH="0" baseline="0" noProof="0" err="1">
                    <a:ln>
                      <a:noFill/>
                    </a:ln>
                    <a:solidFill>
                      <a:srgbClr val="000000">
                        <a:lumMod val="65000"/>
                        <a:lumOff val="35000"/>
                      </a:srgbClr>
                    </a:solidFill>
                    <a:effectLst/>
                    <a:uLnTx/>
                    <a:uFillTx/>
                    <a:latin typeface="Arial" panose="020B0604020202020204"/>
                    <a:ea typeface="+mn-ea"/>
                    <a:cs typeface="Arial" panose="020B0604020202020204" pitchFamily="34" charset="0"/>
                  </a:rPr>
                  <a:t>semaglutide</a:t>
                </a:r>
                <a:r>
                  <a:rPr kumimoji="0" lang="en-US" sz="1000" b="0" i="0" u="none" strike="noStrike" kern="0" cap="none" spc="-30" normalizeH="0" baseline="0" noProof="0">
                    <a:ln>
                      <a:noFill/>
                    </a:ln>
                    <a:solidFill>
                      <a:srgbClr val="000000">
                        <a:lumMod val="65000"/>
                        <a:lumOff val="35000"/>
                      </a:srgbClr>
                    </a:solidFill>
                    <a:effectLst/>
                    <a:uLnTx/>
                    <a:uFillTx/>
                    <a:latin typeface="Arial" panose="020B0604020202020204"/>
                    <a:ea typeface="+mn-ea"/>
                    <a:cs typeface="Arial" panose="020B0604020202020204" pitchFamily="34" charset="0"/>
                  </a:rPr>
                  <a:t> 1 mg (n=468)</a:t>
                </a:r>
              </a:p>
            </p:txBody>
          </p:sp>
        </p:grpSp>
      </p:grpSp>
      <p:sp>
        <p:nvSpPr>
          <p:cNvPr id="57" name="TextBox 21">
            <a:extLst>
              <a:ext uri="{FF2B5EF4-FFF2-40B4-BE49-F238E27FC236}">
                <a16:creationId xmlns:a16="http://schemas.microsoft.com/office/drawing/2014/main" id="{A21BC994-DA9C-E026-CACD-69D92D94F990}"/>
              </a:ext>
            </a:extLst>
          </p:cNvPr>
          <p:cNvSpPr txBox="1"/>
          <p:nvPr/>
        </p:nvSpPr>
        <p:spPr>
          <a:xfrm>
            <a:off x="348032" y="5756632"/>
            <a:ext cx="8288294" cy="707886"/>
          </a:xfrm>
          <a:prstGeom prst="rect">
            <a:avLst/>
          </a:prstGeom>
          <a:noFill/>
        </p:spPr>
        <p:txBody>
          <a:bodyPr wrap="square" anchor="t">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1" i="0" u="none" strike="noStrike" kern="1200" cap="none" spc="-30" normalizeH="0" baseline="0" noProof="0" dirty="0">
                <a:ln>
                  <a:noFill/>
                </a:ln>
                <a:solidFill>
                  <a:srgbClr val="FFFFFF">
                    <a:lumMod val="50000"/>
                  </a:srgbClr>
                </a:solidFill>
                <a:effectLst/>
                <a:uLnTx/>
                <a:uFillTx/>
                <a:latin typeface="Arial Narrow" panose="020B0606020202030204" pitchFamily="34" charset="0"/>
              </a:rPr>
              <a:t>*</a:t>
            </a:r>
            <a:r>
              <a:rPr kumimoji="0" lang="fr-FR" sz="800" b="0" i="0" u="none" strike="noStrike" kern="1200" cap="none" spc="-30" normalizeH="0" baseline="0" noProof="0" dirty="0">
                <a:ln>
                  <a:noFill/>
                </a:ln>
                <a:solidFill>
                  <a:srgbClr val="FFFFFF">
                    <a:lumMod val="50000"/>
                  </a:srgbClr>
                </a:solidFill>
                <a:effectLst/>
                <a:uLnTx/>
                <a:uFillTx/>
                <a:latin typeface="Arial Narrow" panose="020B0606020202030204" pitchFamily="34" charset="0"/>
              </a:rPr>
              <a:t> P&lt;0,001 par rapport au </a:t>
            </a:r>
            <a:r>
              <a:rPr kumimoji="0" lang="fr-FR" sz="800" b="0" i="0" u="none" strike="noStrike" kern="1200" cap="none" spc="-30" normalizeH="0" baseline="0" noProof="0" dirty="0" err="1">
                <a:ln>
                  <a:noFill/>
                </a:ln>
                <a:solidFill>
                  <a:srgbClr val="FFFFFF">
                    <a:lumMod val="50000"/>
                  </a:srgbClr>
                </a:solidFill>
                <a:effectLst/>
                <a:uLnTx/>
                <a:uFillTx/>
                <a:latin typeface="Arial Narrow" panose="020B0606020202030204" pitchFamily="34" charset="0"/>
              </a:rPr>
              <a:t>semaglutide</a:t>
            </a:r>
            <a:r>
              <a:rPr kumimoji="0" lang="fr-FR" sz="800" b="0" i="0" u="none" strike="noStrike" kern="1200" cap="none" spc="-30" normalizeH="0" baseline="0" noProof="0" dirty="0">
                <a:ln>
                  <a:noFill/>
                </a:ln>
                <a:solidFill>
                  <a:srgbClr val="FFFFFF">
                    <a:lumMod val="50000"/>
                  </a:srgbClr>
                </a:solidFill>
                <a:effectLst/>
                <a:uLnTx/>
                <a:uFillTx/>
                <a:latin typeface="Arial Narrow" panose="020B0606020202030204" pitchFamily="34" charset="0"/>
              </a:rPr>
              <a:t> 1 mg pour la supériorité, ajustée en fonction de la fréquence.</a:t>
            </a:r>
            <a:r>
              <a:rPr kumimoji="0" lang="fr-FR" sz="800" b="0" i="0" u="none" strike="noStrike" kern="1200" cap="none" spc="-30" normalizeH="0" baseline="30000" noProof="0" dirty="0">
                <a:ln>
                  <a:noFill/>
                </a:ln>
                <a:solidFill>
                  <a:srgbClr val="FFFFFF">
                    <a:lumMod val="50000"/>
                  </a:srgbClr>
                </a:solidFill>
                <a:effectLst/>
                <a:uLnTx/>
                <a:uFillTx/>
                <a:latin typeface="Arial Narrow" panose="020B0606020202030204" pitchFamily="34" charset="0"/>
              </a:rPr>
              <a:t>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dirty="0">
                <a:ln>
                  <a:noFill/>
                </a:ln>
                <a:solidFill>
                  <a:srgbClr val="FFFFFF">
                    <a:lumMod val="50000"/>
                  </a:srgbClr>
                </a:solidFill>
                <a:effectLst/>
                <a:uLnTx/>
                <a:uFillTx/>
                <a:latin typeface="Arial Narrow" panose="020B0606020202030204" pitchFamily="34" charset="0"/>
              </a:rPr>
              <a:t>Estimation de l'efficacité. Analyse MMRM, population </a:t>
            </a:r>
            <a:r>
              <a:rPr kumimoji="0" lang="fr-FR" sz="800" b="0" i="0" u="none" strike="noStrike" kern="1200" cap="none" spc="-30" normalizeH="0" baseline="0" noProof="0" dirty="0" err="1">
                <a:ln>
                  <a:noFill/>
                </a:ln>
                <a:solidFill>
                  <a:srgbClr val="FFFFFF">
                    <a:lumMod val="50000"/>
                  </a:srgbClr>
                </a:solidFill>
                <a:effectLst/>
                <a:uLnTx/>
                <a:uFillTx/>
                <a:latin typeface="Arial Narrow" panose="020B0606020202030204" pitchFamily="34" charset="0"/>
              </a:rPr>
              <a:t>mITT</a:t>
            </a:r>
            <a:r>
              <a:rPr kumimoji="0" lang="fr-FR" sz="800" b="0" i="0" u="none" strike="noStrike" kern="1200" cap="none" spc="-30" normalizeH="0" baseline="0" noProof="0" dirty="0">
                <a:ln>
                  <a:noFill/>
                </a:ln>
                <a:solidFill>
                  <a:srgbClr val="FFFFFF">
                    <a:lumMod val="50000"/>
                  </a:srgbClr>
                </a:solidFill>
                <a:effectLst/>
                <a:uLnTx/>
                <a:uFillTx/>
                <a:latin typeface="Arial Narrow" panose="020B0606020202030204" pitchFamily="34" charset="0"/>
              </a:rPr>
              <a:t> (ensemble d'analyse de l'efficacité). Les données sont des moyennes LS. </a:t>
            </a:r>
            <a:r>
              <a:rPr kumimoji="0" lang="fr-FR" sz="800" b="0" i="0" u="none" strike="noStrike" kern="1200" cap="none" spc="-30" normalizeH="0" baseline="0" noProof="0" dirty="0" err="1">
                <a:ln>
                  <a:noFill/>
                </a:ln>
                <a:solidFill>
                  <a:srgbClr val="FFFFFF">
                    <a:lumMod val="50000"/>
                  </a:srgbClr>
                </a:solidFill>
                <a:effectLst/>
                <a:uLnTx/>
                <a:uFillTx/>
                <a:latin typeface="Arial Narrow" panose="020B0606020202030204" pitchFamily="34" charset="0"/>
              </a:rPr>
              <a:t>Mounjaro</a:t>
            </a:r>
            <a:r>
              <a:rPr kumimoji="0" lang="fr-FR" sz="800" b="0" i="0" u="none" strike="noStrike" kern="1200" cap="none" spc="-30" normalizeH="0" baseline="30000" noProof="0" dirty="0">
                <a:ln>
                  <a:noFill/>
                </a:ln>
                <a:solidFill>
                  <a:srgbClr val="FFFFFF">
                    <a:lumMod val="50000"/>
                  </a:srgbClr>
                </a:solidFill>
                <a:effectLst/>
                <a:uLnTx/>
                <a:uFillTx/>
                <a:latin typeface="Arial Narrow" panose="020B0606020202030204" pitchFamily="34" charset="0"/>
              </a:rPr>
              <a:t>® </a:t>
            </a:r>
            <a:r>
              <a:rPr kumimoji="0" lang="fr-FR" sz="800" b="0" i="0" u="none" strike="noStrike" kern="1200" cap="none" spc="-30" normalizeH="0" baseline="0" noProof="0" dirty="0">
                <a:ln>
                  <a:noFill/>
                </a:ln>
                <a:solidFill>
                  <a:srgbClr val="FFFFFF">
                    <a:lumMod val="50000"/>
                  </a:srgbClr>
                </a:solidFill>
                <a:effectLst/>
                <a:uLnTx/>
                <a:uFillTx/>
                <a:latin typeface="Arial Narrow" panose="020B0606020202030204" pitchFamily="34" charset="0"/>
              </a:rPr>
              <a:t>vs. </a:t>
            </a:r>
            <a:r>
              <a:rPr kumimoji="0" lang="fr-FR" sz="800" b="0" i="0" u="none" strike="noStrike" kern="1200" cap="none" spc="-30" normalizeH="0" baseline="0" noProof="0" dirty="0" err="1">
                <a:ln>
                  <a:noFill/>
                </a:ln>
                <a:solidFill>
                  <a:srgbClr val="FFFFFF">
                    <a:lumMod val="50000"/>
                  </a:srgbClr>
                </a:solidFill>
                <a:effectLst/>
                <a:uLnTx/>
                <a:uFillTx/>
                <a:latin typeface="Arial Narrow" panose="020B0606020202030204" pitchFamily="34" charset="0"/>
              </a:rPr>
              <a:t>semaglutide</a:t>
            </a:r>
            <a:r>
              <a:rPr kumimoji="0" lang="fr-FR" sz="800" b="0" i="0" u="none" strike="noStrike" kern="1200" cap="none" spc="-30" normalizeH="0" baseline="0" noProof="0" dirty="0">
                <a:ln>
                  <a:noFill/>
                </a:ln>
                <a:solidFill>
                  <a:srgbClr val="FFFFFF">
                    <a:lumMod val="50000"/>
                  </a:srgbClr>
                </a:solidFill>
                <a:effectLst/>
                <a:uLnTx/>
                <a:uFillTx/>
                <a:latin typeface="Arial Narrow" panose="020B0606020202030204" pitchFamily="34" charset="0"/>
              </a:rPr>
              <a:t> 1 mg après 40 semaines.</a:t>
            </a:r>
            <a:r>
              <a:rPr lang="fr-FR" sz="800" spc="-30" baseline="30000" dirty="0">
                <a:solidFill>
                  <a:srgbClr val="FFFFFF">
                    <a:lumMod val="50000"/>
                  </a:srgbClr>
                </a:solidFill>
                <a:latin typeface="Arial Narrow" panose="020B0606020202030204" pitchFamily="34" charset="0"/>
              </a:rPr>
              <a:t>1</a:t>
            </a:r>
            <a:r>
              <a:rPr kumimoji="0" lang="fr-FR" sz="800" b="0" i="0" u="none" strike="noStrike" kern="1200" cap="none" spc="-30" normalizeH="0" baseline="30000" noProof="0" dirty="0">
                <a:ln>
                  <a:noFill/>
                </a:ln>
                <a:solidFill>
                  <a:srgbClr val="FFFFFF">
                    <a:lumMod val="50000"/>
                  </a:srgbClr>
                </a:solidFill>
                <a:effectLst/>
                <a:uLnTx/>
                <a:uFillTx/>
                <a:latin typeface="Arial Narrow" panose="020B0606020202030204"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dirty="0">
                <a:ln>
                  <a:noFill/>
                </a:ln>
                <a:solidFill>
                  <a:srgbClr val="FFFFFF">
                    <a:lumMod val="50000"/>
                  </a:srgbClr>
                </a:solidFill>
                <a:effectLst/>
                <a:uLnTx/>
                <a:uFillTx/>
                <a:latin typeface="Arial Narrow" panose="020B0606020202030204" pitchFamily="34" charset="0"/>
              </a:rPr>
              <a:t>LS=moins carrés ; </a:t>
            </a:r>
            <a:r>
              <a:rPr kumimoji="0" lang="fr-FR" sz="800" b="0" i="0" u="none" strike="noStrike" kern="1200" cap="none" spc="-30" normalizeH="0" baseline="0" noProof="0" dirty="0" err="1">
                <a:ln>
                  <a:noFill/>
                </a:ln>
                <a:solidFill>
                  <a:srgbClr val="FFFFFF">
                    <a:lumMod val="50000"/>
                  </a:srgbClr>
                </a:solidFill>
                <a:effectLst/>
                <a:uLnTx/>
                <a:uFillTx/>
                <a:latin typeface="Arial Narrow" panose="020B0606020202030204" pitchFamily="34" charset="0"/>
              </a:rPr>
              <a:t>mITT</a:t>
            </a:r>
            <a:r>
              <a:rPr kumimoji="0" lang="fr-FR" sz="800" b="0" i="0" u="none" strike="noStrike" kern="1200" cap="none" spc="-30" normalizeH="0" baseline="0" noProof="0" dirty="0">
                <a:ln>
                  <a:noFill/>
                </a:ln>
                <a:solidFill>
                  <a:srgbClr val="FFFFFF">
                    <a:lumMod val="50000"/>
                  </a:srgbClr>
                </a:solidFill>
                <a:effectLst/>
                <a:uLnTx/>
                <a:uFillTx/>
                <a:latin typeface="Arial Narrow" panose="020B0606020202030204" pitchFamily="34" charset="0"/>
              </a:rPr>
              <a:t>=analyse en intention de traiter modifiée ; MMRM=modèles à effets mixtes pour mesures répétées ; SE=erreur standard; HbA1c=hémoglobine glyquée</a:t>
            </a:r>
          </a:p>
          <a:p>
            <a:pPr fontAlgn="base">
              <a:spcBef>
                <a:spcPct val="0"/>
              </a:spcBef>
              <a:spcAft>
                <a:spcPct val="0"/>
              </a:spcAft>
              <a:defRPr/>
            </a:pPr>
            <a:r>
              <a:rPr kumimoji="0" lang="en-US" sz="800" b="0" i="0" u="none" strike="noStrike" kern="1200" cap="none" spc="0" normalizeH="0" baseline="0" noProof="0" dirty="0">
                <a:ln>
                  <a:noFill/>
                </a:ln>
                <a:solidFill>
                  <a:srgbClr val="FFFFFF">
                    <a:lumMod val="50000"/>
                  </a:srgbClr>
                </a:solidFill>
                <a:effectLst/>
                <a:uLnTx/>
                <a:uFillTx/>
                <a:latin typeface="Arial Narrow" panose="020B0606020202030204" pitchFamily="34" charset="0"/>
              </a:rPr>
              <a:t>1. Frías JP, et al. N Engl J Med. 2021 Aug 5;385(6):503-515.</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800" b="0" i="0" u="none" strike="noStrike" kern="1200" cap="none" spc="0" normalizeH="0" baseline="0" noProof="0" dirty="0">
              <a:ln>
                <a:noFill/>
              </a:ln>
              <a:solidFill>
                <a:srgbClr val="FFFFFF">
                  <a:lumMod val="50000"/>
                </a:srgbClr>
              </a:solidFill>
              <a:effectLst/>
              <a:uLnTx/>
              <a:uFillTx/>
              <a:latin typeface="Arial Narrow" panose="020B0606020202030204" pitchFamily="34" charset="0"/>
            </a:endParaRPr>
          </a:p>
        </p:txBody>
      </p:sp>
      <p:sp>
        <p:nvSpPr>
          <p:cNvPr id="58" name="TextBox 57">
            <a:extLst>
              <a:ext uri="{FF2B5EF4-FFF2-40B4-BE49-F238E27FC236}">
                <a16:creationId xmlns:a16="http://schemas.microsoft.com/office/drawing/2014/main" id="{38D5E517-7193-D3E5-A9BF-F7B57BF6DFDC}"/>
              </a:ext>
            </a:extLst>
          </p:cNvPr>
          <p:cNvSpPr txBox="1"/>
          <p:nvPr/>
        </p:nvSpPr>
        <p:spPr>
          <a:xfrm>
            <a:off x="10361705" y="5311399"/>
            <a:ext cx="6108852"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prstClr val="white">
                    <a:lumMod val="50000"/>
                  </a:prstClr>
                </a:solidFill>
                <a:effectLst/>
                <a:uLnTx/>
                <a:uFillTx/>
                <a:latin typeface="Arial Narrow" panose="020B0606020202030204" pitchFamily="34" charset="0"/>
              </a:rPr>
              <a:t>Modifié</a:t>
            </a:r>
            <a:r>
              <a:rPr kumimoji="0" lang="en-US" sz="800" b="0" i="0" u="none" strike="noStrike" kern="1200" cap="none" spc="0" normalizeH="0" baseline="0" noProof="0">
                <a:ln>
                  <a:noFill/>
                </a:ln>
                <a:solidFill>
                  <a:prstClr val="white">
                    <a:lumMod val="50000"/>
                  </a:prstClr>
                </a:solidFill>
                <a:effectLst/>
                <a:uLnTx/>
                <a:uFillTx/>
                <a:latin typeface="Arial Narrow" panose="020B0606020202030204" pitchFamily="34" charset="0"/>
              </a:rPr>
              <a:t> </a:t>
            </a:r>
            <a:r>
              <a:rPr kumimoji="0" lang="en-US" sz="800" b="0" i="0" u="none" strike="noStrike" kern="1200" cap="none" spc="0" normalizeH="0" baseline="0" noProof="0" err="1">
                <a:ln>
                  <a:noFill/>
                </a:ln>
                <a:solidFill>
                  <a:prstClr val="white">
                    <a:lumMod val="50000"/>
                  </a:prstClr>
                </a:solidFill>
                <a:effectLst/>
                <a:uLnTx/>
                <a:uFillTx/>
                <a:latin typeface="Arial Narrow" panose="020B0606020202030204" pitchFamily="34" charset="0"/>
              </a:rPr>
              <a:t>selon</a:t>
            </a:r>
            <a:r>
              <a:rPr kumimoji="0" lang="en-US" sz="800" b="0" i="0" u="none" strike="noStrike" kern="1200" cap="none" spc="0" normalizeH="0" baseline="0" noProof="0">
                <a:ln>
                  <a:noFill/>
                </a:ln>
                <a:solidFill>
                  <a:prstClr val="white">
                    <a:lumMod val="50000"/>
                  </a:prstClr>
                </a:solidFill>
                <a:effectLst/>
                <a:uLnTx/>
                <a:uFillTx/>
                <a:latin typeface="Arial Narrow" panose="020B0606020202030204" pitchFamily="34" charset="0"/>
              </a:rPr>
              <a:t> </a:t>
            </a:r>
            <a:r>
              <a:rPr kumimoji="0" lang="en-US" sz="800" b="0" i="0" u="none" strike="noStrike" kern="1200" cap="none" spc="0" normalizeH="0" baseline="0" noProof="0" err="1">
                <a:ln>
                  <a:noFill/>
                </a:ln>
                <a:solidFill>
                  <a:prstClr val="white">
                    <a:lumMod val="50000"/>
                  </a:prstClr>
                </a:solidFill>
                <a:effectLst/>
                <a:uLnTx/>
                <a:uFillTx/>
                <a:latin typeface="Arial Narrow" panose="020B0606020202030204" pitchFamily="34" charset="0"/>
              </a:rPr>
              <a:t>F</a:t>
            </a:r>
            <a:r>
              <a:rPr kumimoji="0" lang="en-US" sz="800" b="0" i="0" u="none" strike="noStrike" kern="1200" cap="none" spc="0" normalizeH="0" baseline="0" noProof="0" err="1">
                <a:ln>
                  <a:noFill/>
                </a:ln>
                <a:solidFill>
                  <a:srgbClr val="FFFFFF">
                    <a:lumMod val="50000"/>
                  </a:srgbClr>
                </a:solidFill>
                <a:effectLst/>
                <a:uLnTx/>
                <a:uFillTx/>
                <a:latin typeface="Arial Narrow" panose="020B0606020202030204" pitchFamily="34" charset="0"/>
              </a:rPr>
              <a:t>rías</a:t>
            </a:r>
            <a:r>
              <a:rPr kumimoji="0" lang="en-US" sz="800" b="0" i="0" u="none" strike="noStrike" kern="1200" cap="none" spc="0" normalizeH="0" baseline="0" noProof="0">
                <a:ln>
                  <a:noFill/>
                </a:ln>
                <a:solidFill>
                  <a:srgbClr val="FFFFFF">
                    <a:lumMod val="50000"/>
                  </a:srgbClr>
                </a:solidFill>
                <a:effectLst/>
                <a:uLnTx/>
                <a:uFillTx/>
                <a:latin typeface="Arial Narrow" panose="020B0606020202030204" pitchFamily="34" charset="0"/>
              </a:rPr>
              <a:t> JP, et al., 2021</a:t>
            </a:r>
            <a:endParaRPr kumimoji="0" lang="en-US" sz="800" b="0" i="0" u="none" strike="noStrike" kern="1200" cap="none" spc="0" normalizeH="0" baseline="0" noProof="0">
              <a:ln>
                <a:noFill/>
              </a:ln>
              <a:solidFill>
                <a:prstClr val="white">
                  <a:lumMod val="50000"/>
                </a:prstClr>
              </a:solidFill>
              <a:effectLst/>
              <a:uLnTx/>
              <a:uFillTx/>
              <a:latin typeface="Arial Narrow" panose="020B0606020202030204" pitchFamily="34" charset="0"/>
            </a:endParaRPr>
          </a:p>
        </p:txBody>
      </p:sp>
      <p:sp>
        <p:nvSpPr>
          <p:cNvPr id="60" name="Footer Placeholder 3">
            <a:extLst>
              <a:ext uri="{FF2B5EF4-FFF2-40B4-BE49-F238E27FC236}">
                <a16:creationId xmlns:a16="http://schemas.microsoft.com/office/drawing/2014/main" id="{8493406A-BC60-D000-5A5D-55C770651C09}"/>
              </a:ext>
            </a:extLst>
          </p:cNvPr>
          <p:cNvSpPr txBox="1">
            <a:spLocks/>
          </p:cNvSpPr>
          <p:nvPr/>
        </p:nvSpPr>
        <p:spPr>
          <a:xfrm>
            <a:off x="4052365" y="6541686"/>
            <a:ext cx="4114800" cy="2349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de-DE" sz="900" b="0" i="0" u="none" strike="noStrike" kern="1200" cap="none" spc="0" normalizeH="0" baseline="0" noProof="0">
                <a:ln>
                  <a:noFill/>
                </a:ln>
                <a:solidFill>
                  <a:schemeClr val="bg1"/>
                </a:solidFill>
                <a:effectLst/>
                <a:uLnTx/>
                <a:uFillTx/>
                <a:latin typeface="Arial" panose="020B0604020202020204"/>
                <a:ea typeface="DIN Pro Regular" charset="0"/>
                <a:sym typeface="DIN Pro"/>
              </a:rPr>
              <a:t>© 2024 Eli Lilly and Company</a:t>
            </a:r>
          </a:p>
        </p:txBody>
      </p:sp>
      <p:pic>
        <p:nvPicPr>
          <p:cNvPr id="2" name="Image 1" descr="Une image contenant texte">
            <a:extLst>
              <a:ext uri="{FF2B5EF4-FFF2-40B4-BE49-F238E27FC236}">
                <a16:creationId xmlns:a16="http://schemas.microsoft.com/office/drawing/2014/main" id="{2139B6A6-28F8-63D1-FD33-333EE49808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435" y="0"/>
            <a:ext cx="2120727" cy="1296000"/>
          </a:xfrm>
          <a:prstGeom prst="rect">
            <a:avLst/>
          </a:prstGeom>
        </p:spPr>
      </p:pic>
    </p:spTree>
    <p:extLst>
      <p:ext uri="{BB962C8B-B14F-4D97-AF65-F5344CB8AC3E}">
        <p14:creationId xmlns:p14="http://schemas.microsoft.com/office/powerpoint/2010/main" val="84377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Text Placeholder 2" hidden="1">
            <a:extLst>
              <a:ext uri="{FF2B5EF4-FFF2-40B4-BE49-F238E27FC236}">
                <a16:creationId xmlns:a16="http://schemas.microsoft.com/office/drawing/2014/main" id="{BD72DB7F-36BF-4767-80FE-B0D67818D74A}"/>
              </a:ext>
            </a:extLst>
          </p:cNvPr>
          <p:cNvSpPr>
            <a:spLocks noGrp="1"/>
          </p:cNvSpPr>
          <p:nvPr>
            <p:ph type="body" sz="quarter" idx="11"/>
          </p:nvPr>
        </p:nvSpPr>
        <p:spPr>
          <a:xfrm>
            <a:off x="457200" y="6055200"/>
            <a:ext cx="9938609" cy="301752"/>
          </a:xfrm>
        </p:spPr>
        <p:txBody>
          <a:bodyPr anchor="b"/>
          <a:lstStyle/>
          <a:p>
            <a:r>
              <a:rPr lang="en-GB"/>
              <a:t>*P&lt;0.001 vs semaglutide 1 mg.</a:t>
            </a:r>
          </a:p>
          <a:p>
            <a:r>
              <a:rPr lang="en-GB"/>
              <a:t>Efficacy estimand. MMRM analysis, mITT population (efficacy analysis set). Data presented are LS means ± standard errors. Mounjaro vs semaglutide 1 mg at 40 weeks.</a:t>
            </a:r>
          </a:p>
          <a:p>
            <a:r>
              <a:rPr lang="en-GB"/>
              <a:t>1. Mounjaro (Mounjaro once weekly) [Summary of Product Characteristics]. Houten, The Netherlands: Eli Lilly and Company.</a:t>
            </a:r>
          </a:p>
          <a:p>
            <a:r>
              <a:rPr lang="en-GB"/>
              <a:t>2. Frías JP, et al. </a:t>
            </a:r>
            <a:r>
              <a:rPr lang="en-GB" i="1"/>
              <a:t>N Engl J Med</a:t>
            </a:r>
            <a:r>
              <a:rPr lang="en-GB"/>
              <a:t>. 2021;385(6):503-515.</a:t>
            </a:r>
          </a:p>
        </p:txBody>
      </p:sp>
      <p:sp>
        <p:nvSpPr>
          <p:cNvPr id="347" name="Rectangle 346" hidden="1">
            <a:extLst>
              <a:ext uri="{FF2B5EF4-FFF2-40B4-BE49-F238E27FC236}">
                <a16:creationId xmlns:a16="http://schemas.microsoft.com/office/drawing/2014/main" id="{7FBCC70E-480E-4F96-AF41-E4B795B85857}"/>
              </a:ext>
            </a:extLst>
          </p:cNvPr>
          <p:cNvSpPr/>
          <p:nvPr/>
        </p:nvSpPr>
        <p:spPr>
          <a:xfrm>
            <a:off x="609600" y="-912680"/>
            <a:ext cx="4550862" cy="415498"/>
          </a:xfrm>
          <a:prstGeom prst="rect">
            <a:avLst/>
          </a:prstGeom>
        </p:spPr>
        <p:txBody>
          <a:bodyPr wrap="square" lIns="0" tIns="0" rIns="0" bIns="0">
            <a:sp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30" normalizeH="0" baseline="0" noProof="0">
                <a:ln>
                  <a:noFill/>
                </a:ln>
                <a:solidFill>
                  <a:srgbClr val="3F2A5A"/>
                </a:solidFill>
                <a:effectLst/>
                <a:uLnTx/>
                <a:uFillTx/>
                <a:latin typeface="Arial" panose="020B0604020202020204" pitchFamily="34" charset="0"/>
                <a:ea typeface="+mn-ea"/>
                <a:cs typeface="Arial" panose="020B0604020202020204" pitchFamily="34" charset="0"/>
              </a:rPr>
              <a:t>Mean observed HbA1c from baseline to 40 weeks</a:t>
            </a:r>
          </a:p>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 normalizeH="0" baseline="0" noProof="0">
                <a:ln>
                  <a:noFill/>
                </a:ln>
                <a:solidFill>
                  <a:srgbClr val="3F2A5A"/>
                </a:solidFill>
                <a:effectLst/>
                <a:uLnTx/>
                <a:uFillTx/>
                <a:latin typeface="Arial" panose="020B0604020202020204" pitchFamily="34" charset="0"/>
                <a:ea typeface="+mn-ea"/>
                <a:cs typeface="Arial" panose="020B0604020202020204" pitchFamily="34" charset="0"/>
              </a:rPr>
              <a:t>Overall mean baseline HbA1c: 8.28% (67 mmol/mol)</a:t>
            </a:r>
          </a:p>
        </p:txBody>
      </p:sp>
      <p:sp>
        <p:nvSpPr>
          <p:cNvPr id="348" name="Rectangle 347" hidden="1">
            <a:extLst>
              <a:ext uri="{FF2B5EF4-FFF2-40B4-BE49-F238E27FC236}">
                <a16:creationId xmlns:a16="http://schemas.microsoft.com/office/drawing/2014/main" id="{1D628B18-B1A6-4236-A5D5-FCF39B41CFCC}"/>
              </a:ext>
            </a:extLst>
          </p:cNvPr>
          <p:cNvSpPr/>
          <p:nvPr/>
        </p:nvSpPr>
        <p:spPr>
          <a:xfrm>
            <a:off x="5975978" y="-912680"/>
            <a:ext cx="4996821" cy="415498"/>
          </a:xfrm>
          <a:prstGeom prst="rect">
            <a:avLst/>
          </a:prstGeom>
        </p:spPr>
        <p:txBody>
          <a:bodyPr wrap="square" lIns="0" tIns="0" rIns="0" bIns="0">
            <a:sp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30" normalizeH="0" baseline="0" noProof="0">
                <a:ln>
                  <a:noFill/>
                </a:ln>
                <a:solidFill>
                  <a:srgbClr val="3F2A5A"/>
                </a:solidFill>
                <a:effectLst/>
                <a:uLnTx/>
                <a:uFillTx/>
                <a:latin typeface="Arial" panose="020B0604020202020204" pitchFamily="34" charset="0"/>
                <a:ea typeface="+mn-ea"/>
                <a:cs typeface="Arial" panose="020B0604020202020204" pitchFamily="34" charset="0"/>
              </a:rPr>
              <a:t>Mean observed weight change from baseline to 40 weeks</a:t>
            </a:r>
          </a:p>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 normalizeH="0" baseline="0" noProof="0">
                <a:ln>
                  <a:noFill/>
                </a:ln>
                <a:solidFill>
                  <a:srgbClr val="3F2A5A"/>
                </a:solidFill>
                <a:effectLst/>
                <a:uLnTx/>
                <a:uFillTx/>
                <a:latin typeface="Arial" panose="020B0604020202020204" pitchFamily="34" charset="0"/>
                <a:ea typeface="+mn-ea"/>
                <a:cs typeface="Arial" panose="020B0604020202020204" pitchFamily="34" charset="0"/>
              </a:rPr>
              <a:t>Overall mean baseline body weight: 93.8 kg</a:t>
            </a:r>
          </a:p>
        </p:txBody>
      </p:sp>
      <p:grpSp>
        <p:nvGrpSpPr>
          <p:cNvPr id="326" name="Group 325" hidden="1">
            <a:extLst>
              <a:ext uri="{FF2B5EF4-FFF2-40B4-BE49-F238E27FC236}">
                <a16:creationId xmlns:a16="http://schemas.microsoft.com/office/drawing/2014/main" id="{3AC2D48F-9368-B34C-A5D7-9842CBA2A036}"/>
              </a:ext>
            </a:extLst>
          </p:cNvPr>
          <p:cNvGrpSpPr/>
          <p:nvPr/>
        </p:nvGrpSpPr>
        <p:grpSpPr>
          <a:xfrm>
            <a:off x="13063789" y="5462164"/>
            <a:ext cx="6066921" cy="197621"/>
            <a:chOff x="2445586" y="5212046"/>
            <a:chExt cx="6066921" cy="197621"/>
          </a:xfrm>
        </p:grpSpPr>
        <p:sp>
          <p:nvSpPr>
            <p:cNvPr id="327" name="Oval 326">
              <a:extLst>
                <a:ext uri="{FF2B5EF4-FFF2-40B4-BE49-F238E27FC236}">
                  <a16:creationId xmlns:a16="http://schemas.microsoft.com/office/drawing/2014/main" id="{1AFB708A-3912-064A-A183-A34F1F3E31C5}"/>
                </a:ext>
              </a:extLst>
            </p:cNvPr>
            <p:cNvSpPr/>
            <p:nvPr/>
          </p:nvSpPr>
          <p:spPr>
            <a:xfrm>
              <a:off x="2445586" y="5219416"/>
              <a:ext cx="182880" cy="182880"/>
            </a:xfrm>
            <a:prstGeom prst="ellipse">
              <a:avLst/>
            </a:prstGeom>
            <a:solidFill>
              <a:schemeClr val="accent1"/>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329" name="Oval 328">
              <a:extLst>
                <a:ext uri="{FF2B5EF4-FFF2-40B4-BE49-F238E27FC236}">
                  <a16:creationId xmlns:a16="http://schemas.microsoft.com/office/drawing/2014/main" id="{FC74E820-FC3E-1A46-AD73-B7CB3B9155A4}"/>
                </a:ext>
              </a:extLst>
            </p:cNvPr>
            <p:cNvSpPr/>
            <p:nvPr/>
          </p:nvSpPr>
          <p:spPr>
            <a:xfrm>
              <a:off x="3988780" y="5219416"/>
              <a:ext cx="182880" cy="182880"/>
            </a:xfrm>
            <a:prstGeom prst="ellipse">
              <a:avLst/>
            </a:prstGeom>
            <a:solidFill>
              <a:schemeClr val="tx2"/>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330" name="TextBox 329">
              <a:extLst>
                <a:ext uri="{FF2B5EF4-FFF2-40B4-BE49-F238E27FC236}">
                  <a16:creationId xmlns:a16="http://schemas.microsoft.com/office/drawing/2014/main" id="{9D310D2F-7CF1-9549-9821-7A4B1E3F5D98}"/>
                </a:ext>
              </a:extLst>
            </p:cNvPr>
            <p:cNvSpPr txBox="1"/>
            <p:nvPr/>
          </p:nvSpPr>
          <p:spPr>
            <a:xfrm>
              <a:off x="4233434" y="5212046"/>
              <a:ext cx="1162092" cy="197621"/>
            </a:xfrm>
            <a:prstGeom prst="rect">
              <a:avLst/>
            </a:prstGeom>
            <a:noFill/>
          </p:spPr>
          <p:txBody>
            <a:bodyPr wrap="square" lIns="0" tIns="0" rIns="0" bIns="0" rtlCol="0" anchor="ctr">
              <a:no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3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Mounjaro 10 mg</a:t>
              </a:r>
            </a:p>
          </p:txBody>
        </p:sp>
        <p:sp>
          <p:nvSpPr>
            <p:cNvPr id="331" name="Oval 330">
              <a:extLst>
                <a:ext uri="{FF2B5EF4-FFF2-40B4-BE49-F238E27FC236}">
                  <a16:creationId xmlns:a16="http://schemas.microsoft.com/office/drawing/2014/main" id="{749D479D-2E5D-D641-808C-92C48D5D6486}"/>
                </a:ext>
              </a:extLst>
            </p:cNvPr>
            <p:cNvSpPr/>
            <p:nvPr/>
          </p:nvSpPr>
          <p:spPr>
            <a:xfrm>
              <a:off x="5531974" y="5219416"/>
              <a:ext cx="182880" cy="182880"/>
            </a:xfrm>
            <a:prstGeom prst="ellipse">
              <a:avLst/>
            </a:prstGeom>
            <a:solidFill>
              <a:schemeClr val="accent3"/>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332" name="TextBox 331">
              <a:extLst>
                <a:ext uri="{FF2B5EF4-FFF2-40B4-BE49-F238E27FC236}">
                  <a16:creationId xmlns:a16="http://schemas.microsoft.com/office/drawing/2014/main" id="{3CFA42D5-844E-3E42-B0D0-60799E2E3D3B}"/>
                </a:ext>
              </a:extLst>
            </p:cNvPr>
            <p:cNvSpPr txBox="1"/>
            <p:nvPr/>
          </p:nvSpPr>
          <p:spPr>
            <a:xfrm>
              <a:off x="5774038" y="5212046"/>
              <a:ext cx="1179979" cy="197621"/>
            </a:xfrm>
            <a:prstGeom prst="rect">
              <a:avLst/>
            </a:prstGeom>
            <a:noFill/>
          </p:spPr>
          <p:txBody>
            <a:bodyPr wrap="square" lIns="0" tIns="0" rIns="0" bIns="0" rtlCol="0" anchor="ctr">
              <a:no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3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Mounjaro 15 mg</a:t>
              </a:r>
            </a:p>
          </p:txBody>
        </p:sp>
        <p:sp>
          <p:nvSpPr>
            <p:cNvPr id="333" name="Oval 332">
              <a:extLst>
                <a:ext uri="{FF2B5EF4-FFF2-40B4-BE49-F238E27FC236}">
                  <a16:creationId xmlns:a16="http://schemas.microsoft.com/office/drawing/2014/main" id="{E4ABC95E-9FA3-A749-8A0C-D6457722D2D5}"/>
                </a:ext>
              </a:extLst>
            </p:cNvPr>
            <p:cNvSpPr/>
            <p:nvPr/>
          </p:nvSpPr>
          <p:spPr>
            <a:xfrm>
              <a:off x="7075169" y="5219416"/>
              <a:ext cx="182880" cy="182880"/>
            </a:xfrm>
            <a:prstGeom prst="ellipse">
              <a:avLst/>
            </a:prstGeom>
            <a:solidFill>
              <a:schemeClr val="accent5"/>
            </a:solidFill>
            <a:ln w="6350">
              <a:noFill/>
            </a:ln>
          </p:spPr>
          <p:txBody>
            <a:bodyPr wrap="none" rtlCol="0" anchor="ctr">
              <a:spAutoFit/>
            </a:bodyPr>
            <a:lstStyle/>
            <a:p>
              <a:pPr marL="0" marR="0" lvl="0" indent="0" algn="ctr" defTabSz="228509"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06FCA">
                    <a:alpha val="0"/>
                  </a:srgbClr>
                </a:solidFill>
                <a:effectLst/>
                <a:uLnTx/>
                <a:uFillTx/>
                <a:latin typeface="DIN Offc" panose="020B0504020101010102" pitchFamily="34" charset="0"/>
                <a:ea typeface="DINOT" charset="0"/>
                <a:cs typeface="DINOT" charset="0"/>
              </a:endParaRPr>
            </a:p>
          </p:txBody>
        </p:sp>
        <p:sp>
          <p:nvSpPr>
            <p:cNvPr id="334" name="TextBox 333">
              <a:extLst>
                <a:ext uri="{FF2B5EF4-FFF2-40B4-BE49-F238E27FC236}">
                  <a16:creationId xmlns:a16="http://schemas.microsoft.com/office/drawing/2014/main" id="{82B34E83-0EA9-F14A-89BF-9DC39793BD6B}"/>
                </a:ext>
              </a:extLst>
            </p:cNvPr>
            <p:cNvSpPr txBox="1"/>
            <p:nvPr/>
          </p:nvSpPr>
          <p:spPr>
            <a:xfrm>
              <a:off x="7332528" y="5212046"/>
              <a:ext cx="1179979" cy="197621"/>
            </a:xfrm>
            <a:prstGeom prst="rect">
              <a:avLst/>
            </a:prstGeom>
            <a:noFill/>
          </p:spPr>
          <p:txBody>
            <a:bodyPr wrap="square" lIns="0" tIns="0" rIns="0" bIns="0" rtlCol="0" anchor="ctr">
              <a:noAutofit/>
            </a:bodyPr>
            <a:lstStyle/>
            <a:p>
              <a:pPr marL="0" marR="0" lvl="0" indent="0" algn="l" defTabSz="22850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3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Semaglutide 1 mg</a:t>
              </a:r>
            </a:p>
          </p:txBody>
        </p:sp>
      </p:grpSp>
      <p:sp>
        <p:nvSpPr>
          <p:cNvPr id="5" name="Rectangle 4">
            <a:extLst>
              <a:ext uri="{FF2B5EF4-FFF2-40B4-BE49-F238E27FC236}">
                <a16:creationId xmlns:a16="http://schemas.microsoft.com/office/drawing/2014/main" id="{DA4BE7BF-4B50-7231-B210-A9D58FA935F9}"/>
              </a:ext>
            </a:extLst>
          </p:cNvPr>
          <p:cNvSpPr/>
          <p:nvPr/>
        </p:nvSpPr>
        <p:spPr>
          <a:xfrm>
            <a:off x="10361705" y="76618"/>
            <a:ext cx="1830295" cy="9245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itle 1">
            <a:extLst>
              <a:ext uri="{FF2B5EF4-FFF2-40B4-BE49-F238E27FC236}">
                <a16:creationId xmlns:a16="http://schemas.microsoft.com/office/drawing/2014/main" id="{2B466A64-4FAE-A25D-BFE2-279DE0D523ED}"/>
              </a:ext>
            </a:extLst>
          </p:cNvPr>
          <p:cNvSpPr txBox="1">
            <a:spLocks/>
          </p:cNvSpPr>
          <p:nvPr/>
        </p:nvSpPr>
        <p:spPr>
          <a:xfrm>
            <a:off x="348033" y="361512"/>
            <a:ext cx="11676818" cy="990597"/>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800"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a:ln>
                  <a:noFill/>
                </a:ln>
                <a:solidFill>
                  <a:srgbClr val="3F2B59"/>
                </a:solidFill>
                <a:effectLst/>
                <a:uLnTx/>
                <a:uFillTx/>
                <a:latin typeface="Arial" panose="020B0604020202020204"/>
                <a:ea typeface="+mj-ea"/>
                <a:cs typeface="+mj-cs"/>
              </a:rPr>
              <a:t>Bonne tolérance à tous les dosages</a:t>
            </a:r>
            <a:r>
              <a:rPr kumimoji="0" lang="en-GB" sz="2800" b="1" i="0" u="none" strike="noStrike" kern="1200" cap="none" spc="0" normalizeH="0" baseline="30000" noProof="0">
                <a:ln>
                  <a:noFill/>
                </a:ln>
                <a:solidFill>
                  <a:srgbClr val="3F2B59"/>
                </a:solidFill>
                <a:effectLst/>
                <a:uLnTx/>
                <a:uFillTx/>
                <a:latin typeface="Arial" panose="020B0604020202020204"/>
                <a:ea typeface="+mj-ea"/>
                <a:cs typeface="+mj-cs"/>
              </a:rPr>
              <a:t>1</a:t>
            </a:r>
            <a:endParaRPr kumimoji="0" lang="en-GB" sz="2400" b="0" i="0" u="none" strike="noStrike" kern="1200" cap="none" spc="0" normalizeH="0" baseline="0" noProof="0">
              <a:ln>
                <a:noFill/>
              </a:ln>
              <a:solidFill>
                <a:srgbClr val="3F2B59"/>
              </a:solidFill>
              <a:effectLst/>
              <a:uLnTx/>
              <a:uFillTx/>
              <a:latin typeface="Arial" panose="020B0604020202020204"/>
              <a:ea typeface="+mj-ea"/>
              <a:cs typeface="+mj-cs"/>
            </a:endParaRPr>
          </a:p>
        </p:txBody>
      </p:sp>
      <p:sp>
        <p:nvSpPr>
          <p:cNvPr id="2" name="Text Placeholder 2">
            <a:extLst>
              <a:ext uri="{FF2B5EF4-FFF2-40B4-BE49-F238E27FC236}">
                <a16:creationId xmlns:a16="http://schemas.microsoft.com/office/drawing/2014/main" id="{925305E0-5757-D234-F15F-71C269C8F62E}"/>
              </a:ext>
            </a:extLst>
          </p:cNvPr>
          <p:cNvSpPr txBox="1">
            <a:spLocks/>
          </p:cNvSpPr>
          <p:nvPr/>
        </p:nvSpPr>
        <p:spPr>
          <a:xfrm>
            <a:off x="348033" y="5909313"/>
            <a:ext cx="9939338" cy="372147"/>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1pPr>
            <a:lvl2pPr marL="22860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62865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1028700" indent="-2286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1371600" indent="-2286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228509"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0" i="0" u="none" strike="noStrike" kern="1200" cap="none" spc="-20" normalizeH="0" baseline="0" noProof="0">
                <a:ln>
                  <a:noFill/>
                </a:ln>
                <a:solidFill>
                  <a:srgbClr val="FFFFFF">
                    <a:lumMod val="50000"/>
                  </a:srgbClr>
                </a:solidFill>
                <a:effectLst/>
                <a:uLnTx/>
                <a:uFillTx/>
                <a:latin typeface="Arial" panose="020B0604020202020204" pitchFamily="34" charset="0"/>
                <a:ea typeface="+mn-ea"/>
                <a:cs typeface="+mn-cs"/>
              </a:rPr>
              <a:t>Population </a:t>
            </a:r>
            <a:r>
              <a:rPr kumimoji="0" lang="fr-FR" sz="800" b="0" i="0" u="none" strike="noStrike" kern="1200" cap="none" spc="-20" normalizeH="0" baseline="0" noProof="0" err="1">
                <a:ln>
                  <a:noFill/>
                </a:ln>
                <a:solidFill>
                  <a:srgbClr val="FFFFFF">
                    <a:lumMod val="50000"/>
                  </a:srgbClr>
                </a:solidFill>
                <a:effectLst/>
                <a:uLnTx/>
                <a:uFillTx/>
                <a:latin typeface="Arial" panose="020B0604020202020204" pitchFamily="34" charset="0"/>
                <a:ea typeface="+mn-ea"/>
                <a:cs typeface="+mn-cs"/>
              </a:rPr>
              <a:t>mITT</a:t>
            </a:r>
            <a:r>
              <a:rPr kumimoji="0" lang="fr-FR" sz="800" b="0" i="0" u="none" strike="noStrike" kern="1200" cap="none" spc="-20" normalizeH="0" baseline="0" noProof="0">
                <a:ln>
                  <a:noFill/>
                </a:ln>
                <a:solidFill>
                  <a:srgbClr val="FFFFFF">
                    <a:lumMod val="50000"/>
                  </a:srgbClr>
                </a:solidFill>
                <a:effectLst/>
                <a:uLnTx/>
                <a:uFillTx/>
                <a:latin typeface="Arial" panose="020B0604020202020204" pitchFamily="34" charset="0"/>
                <a:ea typeface="+mn-ea"/>
                <a:cs typeface="+mn-cs"/>
              </a:rPr>
              <a:t>. Aucune modification cliniquement significative des taux moyens de calcitonine n'a été observée et aucun cas de cancer médullaire de la thyroïde n'a été signalé.</a:t>
            </a:r>
            <a:r>
              <a:rPr kumimoji="0" lang="fr-FR" sz="800" b="0" i="0" u="none" strike="noStrike" kern="1200" cap="none" spc="-20" normalizeH="0" baseline="30000" noProof="0">
                <a:ln>
                  <a:noFill/>
                </a:ln>
                <a:solidFill>
                  <a:srgbClr val="FFFFFF">
                    <a:lumMod val="50000"/>
                  </a:srgbClr>
                </a:solidFill>
                <a:effectLst/>
                <a:uLnTx/>
                <a:uFillTx/>
                <a:latin typeface="Arial" panose="020B0604020202020204" pitchFamily="34" charset="0"/>
                <a:ea typeface="+mn-ea"/>
                <a:cs typeface="+mn-cs"/>
              </a:rPr>
              <a:t>1</a:t>
            </a:r>
          </a:p>
          <a:p>
            <a:pPr defTabSz="228509">
              <a:spcAft>
                <a:spcPts val="0"/>
              </a:spcAft>
              <a:defRPr/>
            </a:pP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1. Information </a:t>
            </a:r>
            <a:r>
              <a:rPr lang="en-US" sz="800">
                <a:solidFill>
                  <a:srgbClr val="FFFFFF">
                    <a:lumMod val="50000"/>
                  </a:srgbClr>
                </a:solidFill>
                <a:latin typeface="Arial" panose="020B0604020202020204"/>
              </a:rPr>
              <a:t>p</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rofessionnelle</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Mounjaro</a:t>
            </a:r>
            <a:r>
              <a:rPr kumimoji="0" lang="en-US" sz="800" b="0" i="0" u="none" strike="noStrike" kern="1200" cap="none" spc="0" normalizeH="0" baseline="30000" noProof="0">
                <a:ln>
                  <a:noFill/>
                </a:ln>
                <a:solidFill>
                  <a:srgbClr val="FFFFFF">
                    <a:lumMod val="50000"/>
                  </a:srgbClr>
                </a:solidFill>
                <a:effectLst/>
                <a:uLnTx/>
                <a:uFillTx/>
                <a:latin typeface="Arial" panose="020B0604020202020204"/>
                <a:ea typeface="+mn-ea"/>
                <a:cs typeface="+mn-cs"/>
              </a:rPr>
              <a:t>®</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tirzepatide</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www.swissmedicinfo.ch.</a:t>
            </a:r>
          </a:p>
        </p:txBody>
      </p:sp>
      <p:sp>
        <p:nvSpPr>
          <p:cNvPr id="6" name="TextBox 5">
            <a:extLst>
              <a:ext uri="{FF2B5EF4-FFF2-40B4-BE49-F238E27FC236}">
                <a16:creationId xmlns:a16="http://schemas.microsoft.com/office/drawing/2014/main" id="{7ABC669F-6F90-E9A8-1447-E210602CC526}"/>
              </a:ext>
            </a:extLst>
          </p:cNvPr>
          <p:cNvSpPr txBox="1"/>
          <p:nvPr/>
        </p:nvSpPr>
        <p:spPr>
          <a:xfrm>
            <a:off x="476796" y="4954281"/>
            <a:ext cx="11388523" cy="738664"/>
          </a:xfrm>
          <a:prstGeom prst="rect">
            <a:avLst/>
          </a:prstGeom>
          <a:noFill/>
        </p:spPr>
        <p:txBody>
          <a:bodyPr wrap="square" lIns="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30" normalizeH="0" baseline="0" noProof="0">
                <a:ln>
                  <a:noFill/>
                </a:ln>
                <a:solidFill>
                  <a:srgbClr val="002060"/>
                </a:solidFill>
                <a:effectLst/>
                <a:uLnTx/>
                <a:uFillTx/>
                <a:latin typeface="Arial" panose="020B0604020202020204"/>
                <a:ea typeface="+mn-lt"/>
                <a:cs typeface="Arial" panose="020B0604020202020204"/>
              </a:rPr>
              <a:t>Les événements indésirables les plus fréquents avec </a:t>
            </a:r>
            <a:r>
              <a:rPr kumimoji="0" lang="fr-FR" sz="1400" b="1" i="0" u="none" strike="noStrike" kern="1200" cap="none" spc="-30" normalizeH="0" baseline="0" noProof="0" err="1">
                <a:ln>
                  <a:noFill/>
                </a:ln>
                <a:solidFill>
                  <a:srgbClr val="002060"/>
                </a:solidFill>
                <a:effectLst/>
                <a:uLnTx/>
                <a:uFillTx/>
                <a:latin typeface="Arial" panose="020B0604020202020204"/>
                <a:ea typeface="+mn-lt"/>
                <a:cs typeface="Arial" panose="020B0604020202020204"/>
              </a:rPr>
              <a:t>Mounjaro</a:t>
            </a:r>
            <a:r>
              <a:rPr kumimoji="0" lang="fr-FR" sz="1400" b="1" i="0" u="none" strike="noStrike" kern="1200" cap="none" spc="-30" normalizeH="0" baseline="30000" noProof="0">
                <a:ln>
                  <a:noFill/>
                </a:ln>
                <a:solidFill>
                  <a:srgbClr val="002060"/>
                </a:solidFill>
                <a:effectLst/>
                <a:uLnTx/>
                <a:uFillTx/>
                <a:latin typeface="Arial" panose="020B0604020202020204"/>
                <a:ea typeface="+mn-lt"/>
                <a:cs typeface="Arial" panose="020B0604020202020204"/>
              </a:rPr>
              <a:t>®</a:t>
            </a:r>
            <a:r>
              <a:rPr kumimoji="0" lang="fr-FR" sz="1400" b="1" i="0" u="none" strike="noStrike" kern="1200" cap="none" spc="-30" normalizeH="0" baseline="0" noProof="0">
                <a:ln>
                  <a:noFill/>
                </a:ln>
                <a:solidFill>
                  <a:srgbClr val="002060"/>
                </a:solidFill>
                <a:effectLst/>
                <a:uLnTx/>
                <a:uFillTx/>
                <a:latin typeface="Arial" panose="020B0604020202020204"/>
                <a:ea typeface="+mn-lt"/>
                <a:cs typeface="Arial" panose="020B0604020202020204"/>
              </a:rPr>
              <a:t> étaient des événements gastro-intestinaux, généralement légers à modérés. La plupart des cas de nausées, de vomissements et/ou de diarrhée sont survenus pendant l'augmentation de la dose et ont diminué avec le temps.</a:t>
            </a:r>
            <a:r>
              <a:rPr kumimoji="0" lang="de-DE" sz="1400" b="1" i="0" u="none" strike="noStrike" kern="1200" cap="none" spc="-30" normalizeH="0" baseline="30000" noProof="0">
                <a:ln>
                  <a:noFill/>
                </a:ln>
                <a:solidFill>
                  <a:srgbClr val="002060"/>
                </a:solidFill>
                <a:effectLst/>
                <a:uLnTx/>
                <a:uFillTx/>
                <a:latin typeface="Arial" panose="020B0604020202020204"/>
                <a:ea typeface="+mn-lt"/>
                <a:cs typeface="Arial" panose="020B0604020202020204"/>
              </a:rPr>
              <a:t>1</a:t>
            </a:r>
            <a:endParaRPr kumimoji="0" lang="de-DE" sz="1400" b="0" i="0" u="none" strike="noStrike" kern="1200" cap="none" spc="0" normalizeH="0" baseline="30000" noProof="0">
              <a:ln>
                <a:noFill/>
              </a:ln>
              <a:solidFill>
                <a:srgbClr val="002060"/>
              </a:solidFill>
              <a:effectLst/>
              <a:uLnTx/>
              <a:uFillTx/>
              <a:latin typeface="Arial" panose="020B0604020202020204"/>
              <a:ea typeface="+mn-ea"/>
              <a:cs typeface="Arial"/>
            </a:endParaRPr>
          </a:p>
        </p:txBody>
      </p:sp>
      <p:graphicFrame>
        <p:nvGraphicFramePr>
          <p:cNvPr id="7" name="Table 1">
            <a:extLst>
              <a:ext uri="{FF2B5EF4-FFF2-40B4-BE49-F238E27FC236}">
                <a16:creationId xmlns:a16="http://schemas.microsoft.com/office/drawing/2014/main" id="{73D95216-4D41-D5B1-7BF1-1D0376253AE7}"/>
              </a:ext>
            </a:extLst>
          </p:cNvPr>
          <p:cNvGraphicFramePr>
            <a:graphicFrameLocks noGrp="1"/>
          </p:cNvGraphicFramePr>
          <p:nvPr/>
        </p:nvGraphicFramePr>
        <p:xfrm>
          <a:off x="478552" y="1472411"/>
          <a:ext cx="11277598" cy="3376518"/>
        </p:xfrm>
        <a:graphic>
          <a:graphicData uri="http://schemas.openxmlformats.org/drawingml/2006/table">
            <a:tbl>
              <a:tblPr firstRow="1" bandRow="1"/>
              <a:tblGrid>
                <a:gridCol w="4039643">
                  <a:extLst>
                    <a:ext uri="{9D8B030D-6E8A-4147-A177-3AD203B41FA5}">
                      <a16:colId xmlns:a16="http://schemas.microsoft.com/office/drawing/2014/main" val="20000"/>
                    </a:ext>
                  </a:extLst>
                </a:gridCol>
                <a:gridCol w="1837052">
                  <a:extLst>
                    <a:ext uri="{9D8B030D-6E8A-4147-A177-3AD203B41FA5}">
                      <a16:colId xmlns:a16="http://schemas.microsoft.com/office/drawing/2014/main" val="1728370878"/>
                    </a:ext>
                  </a:extLst>
                </a:gridCol>
                <a:gridCol w="1800301">
                  <a:extLst>
                    <a:ext uri="{9D8B030D-6E8A-4147-A177-3AD203B41FA5}">
                      <a16:colId xmlns:a16="http://schemas.microsoft.com/office/drawing/2014/main" val="20001"/>
                    </a:ext>
                  </a:extLst>
                </a:gridCol>
                <a:gridCol w="1800301">
                  <a:extLst>
                    <a:ext uri="{9D8B030D-6E8A-4147-A177-3AD203B41FA5}">
                      <a16:colId xmlns:a16="http://schemas.microsoft.com/office/drawing/2014/main" val="3736051058"/>
                    </a:ext>
                  </a:extLst>
                </a:gridCol>
                <a:gridCol w="1800301">
                  <a:extLst>
                    <a:ext uri="{9D8B030D-6E8A-4147-A177-3AD203B41FA5}">
                      <a16:colId xmlns:a16="http://schemas.microsoft.com/office/drawing/2014/main" val="3867743544"/>
                    </a:ext>
                  </a:extLst>
                </a:gridCol>
              </a:tblGrid>
              <a:tr h="596516">
                <a:tc>
                  <a:txBody>
                    <a:bodyPr/>
                    <a:lstStyle>
                      <a:lvl1pPr marL="0" algn="l" defTabSz="914400" rtl="0" eaLnBrk="0" latinLnBrk="0" hangingPunct="0">
                        <a:spcBef>
                          <a:spcPct val="20000"/>
                        </a:spcBef>
                        <a:buFont typeface="Arial" pitchFamily="34" charset="0"/>
                        <a:defRPr sz="2800" b="1" kern="1200">
                          <a:solidFill>
                            <a:schemeClr val="tx1"/>
                          </a:solidFill>
                          <a:latin typeface="Arial" pitchFamily="34" charset="0"/>
                        </a:defRPr>
                      </a:lvl1pPr>
                      <a:lvl2pPr marL="742950" indent="-285750" algn="l" defTabSz="914400" rtl="0" eaLnBrk="0" latinLnBrk="0" hangingPunct="0">
                        <a:spcBef>
                          <a:spcPct val="20000"/>
                        </a:spcBef>
                        <a:buFont typeface="Arial" pitchFamily="34" charset="0"/>
                        <a:defRPr sz="2400" b="1" kern="1200">
                          <a:solidFill>
                            <a:schemeClr val="tx1"/>
                          </a:solidFill>
                          <a:latin typeface="Arial" pitchFamily="34" charset="0"/>
                        </a:defRPr>
                      </a:lvl2pPr>
                      <a:lvl3pPr marL="1143000" indent="-228600" algn="l" defTabSz="914400" rtl="0" eaLnBrk="0" latinLnBrk="0" hangingPunct="0">
                        <a:spcBef>
                          <a:spcPct val="20000"/>
                        </a:spcBef>
                        <a:buFont typeface="Arial" pitchFamily="34" charset="0"/>
                        <a:defRPr sz="2000" b="1" kern="1200">
                          <a:solidFill>
                            <a:schemeClr val="tx1"/>
                          </a:solidFill>
                          <a:latin typeface="Arial" pitchFamily="34" charset="0"/>
                        </a:defRPr>
                      </a:lvl3pPr>
                      <a:lvl4pPr marL="1600200" indent="-228600" algn="l" defTabSz="914400" rtl="0" eaLnBrk="0" latinLnBrk="0" hangingPunct="0">
                        <a:spcBef>
                          <a:spcPct val="20000"/>
                        </a:spcBef>
                        <a:buFont typeface="Arial" pitchFamily="34" charset="0"/>
                        <a:defRPr sz="1800" b="1" kern="1200">
                          <a:solidFill>
                            <a:schemeClr val="tx1"/>
                          </a:solidFill>
                          <a:latin typeface="Arial" pitchFamily="34" charset="0"/>
                        </a:defRPr>
                      </a:lvl4pPr>
                      <a:lvl5pPr marL="2057400" indent="-228600" algn="l" defTabSz="914400" rtl="0" eaLnBrk="0" latinLnBrk="0" hangingPunct="0">
                        <a:spcBef>
                          <a:spcPct val="20000"/>
                        </a:spcBef>
                        <a:buFont typeface="Arial" pitchFamily="34" charset="0"/>
                        <a:defRPr sz="1800" b="1" kern="1200">
                          <a:solidFill>
                            <a:schemeClr val="tx1"/>
                          </a:solidFill>
                          <a:latin typeface="Arial" pitchFamily="34" charset="0"/>
                        </a:defRPr>
                      </a:lvl5pPr>
                      <a:lvl6pPr marL="2514600" indent="-228600" algn="l" defTabSz="914400" rtl="0" eaLnBrk="0" fontAlgn="base" latinLnBrk="0" hangingPunct="0">
                        <a:spcBef>
                          <a:spcPct val="20000"/>
                        </a:spcBef>
                        <a:spcAft>
                          <a:spcPct val="0"/>
                        </a:spcAft>
                        <a:buFont typeface="Arial" pitchFamily="34" charset="0"/>
                        <a:defRPr sz="1800" b="1" kern="1200">
                          <a:solidFill>
                            <a:schemeClr val="tx1"/>
                          </a:solidFill>
                          <a:latin typeface="Arial" pitchFamily="34" charset="0"/>
                        </a:defRPr>
                      </a:lvl6pPr>
                      <a:lvl7pPr marL="2971800" indent="-228600" algn="l" defTabSz="914400" rtl="0" eaLnBrk="0" fontAlgn="base" latinLnBrk="0" hangingPunct="0">
                        <a:spcBef>
                          <a:spcPct val="20000"/>
                        </a:spcBef>
                        <a:spcAft>
                          <a:spcPct val="0"/>
                        </a:spcAft>
                        <a:buFont typeface="Arial" pitchFamily="34" charset="0"/>
                        <a:defRPr sz="1800" b="1" kern="1200">
                          <a:solidFill>
                            <a:schemeClr val="tx1"/>
                          </a:solidFill>
                          <a:latin typeface="Arial" pitchFamily="34" charset="0"/>
                        </a:defRPr>
                      </a:lvl7pPr>
                      <a:lvl8pPr marL="3429000" indent="-228600" algn="l" defTabSz="914400" rtl="0" eaLnBrk="0" fontAlgn="base" latinLnBrk="0" hangingPunct="0">
                        <a:spcBef>
                          <a:spcPct val="20000"/>
                        </a:spcBef>
                        <a:spcAft>
                          <a:spcPct val="0"/>
                        </a:spcAft>
                        <a:buFont typeface="Arial" pitchFamily="34" charset="0"/>
                        <a:defRPr sz="1800" b="1" kern="1200">
                          <a:solidFill>
                            <a:schemeClr val="tx1"/>
                          </a:solidFill>
                          <a:latin typeface="Arial" pitchFamily="34" charset="0"/>
                        </a:defRPr>
                      </a:lvl8pPr>
                      <a:lvl9pPr marL="3886200" indent="-228600" algn="l" defTabSz="914400" rtl="0" eaLnBrk="0" fontAlgn="base" latinLnBrk="0" hangingPunct="0">
                        <a:spcBef>
                          <a:spcPct val="20000"/>
                        </a:spcBef>
                        <a:spcAft>
                          <a:spcPct val="0"/>
                        </a:spcAft>
                        <a:buFont typeface="Arial" pitchFamily="34" charset="0"/>
                        <a:defRPr sz="1800" b="1" kern="1200">
                          <a:solidFill>
                            <a:schemeClr val="tx1"/>
                          </a:solidFill>
                          <a:latin typeface="Arial" pitchFamily="34" charset="0"/>
                        </a:defRPr>
                      </a:lvl9pPr>
                    </a:lstStyle>
                    <a:p>
                      <a:pPr marL="6350" marR="0" lvl="0" indent="0" algn="l" defTabSz="914400" rtl="0" eaLnBrk="1" fontAlgn="ctr" latinLnBrk="0" hangingPunct="1">
                        <a:lnSpc>
                          <a:spcPct val="100000"/>
                        </a:lnSpc>
                        <a:spcBef>
                          <a:spcPct val="0"/>
                        </a:spcBef>
                        <a:spcAft>
                          <a:spcPct val="0"/>
                        </a:spcAft>
                        <a:buClrTx/>
                        <a:buSzTx/>
                        <a:buFontTx/>
                        <a:buNone/>
                        <a:tabLst/>
                        <a:defRPr/>
                      </a:pPr>
                      <a:r>
                        <a:rPr kumimoji="0" lang="fr-FR" altLang="ja-JP" sz="1300" b="1" i="0" u="none" strike="noStrike" kern="1200" cap="none" spc="-30" normalizeH="0" baseline="0">
                          <a:ln>
                            <a:noFill/>
                          </a:ln>
                          <a:solidFill>
                            <a:srgbClr val="002060"/>
                          </a:solidFill>
                          <a:effectLst/>
                          <a:latin typeface="Arial" pitchFamily="34" charset="0"/>
                          <a:ea typeface="+mn-ea"/>
                          <a:cs typeface="Arial" panose="020B0604020202020204" pitchFamily="34" charset="0"/>
                        </a:rPr>
                        <a:t>Événements indésirables les plus fréquents </a:t>
                      </a:r>
                      <a:r>
                        <a:rPr kumimoji="0" lang="de-DE" altLang="ja-JP" sz="1300" b="1" i="0" u="none" strike="noStrike" kern="1200" cap="none" spc="-30" normalizeH="0" baseline="0">
                          <a:ln>
                            <a:noFill/>
                          </a:ln>
                          <a:solidFill>
                            <a:srgbClr val="002060"/>
                          </a:solidFill>
                          <a:effectLst/>
                          <a:latin typeface="Arial" pitchFamily="34" charset="0"/>
                          <a:ea typeface="+mn-ea"/>
                          <a:cs typeface="Arial" panose="020B0604020202020204" pitchFamily="34" charset="0"/>
                        </a:rPr>
                        <a:t>(%)</a:t>
                      </a:r>
                      <a:r>
                        <a:rPr kumimoji="0" lang="de-DE" altLang="ja-JP" sz="1300" b="1" i="0" u="none" strike="noStrike" kern="1200" cap="none" spc="-30" normalizeH="0" baseline="30000">
                          <a:ln>
                            <a:noFill/>
                          </a:ln>
                          <a:solidFill>
                            <a:srgbClr val="002060"/>
                          </a:solidFill>
                          <a:effectLst/>
                          <a:latin typeface="Arial" pitchFamily="34" charset="0"/>
                          <a:ea typeface="+mn-ea"/>
                          <a:cs typeface="Arial" panose="020B0604020202020204" pitchFamily="34" charset="0"/>
                        </a:rPr>
                        <a:t>1</a:t>
                      </a:r>
                      <a:endParaRPr kumimoji="0" lang="en-US" altLang="ja-JP" sz="1300" b="1" i="0" u="none" strike="noStrike" kern="1200" cap="none" spc="-30" normalizeH="0" baseline="30000">
                        <a:ln>
                          <a:noFill/>
                        </a:ln>
                        <a:solidFill>
                          <a:srgbClr val="002060"/>
                        </a:solidFill>
                        <a:effectLst/>
                        <a:latin typeface="Arial" pitchFamily="34" charset="0"/>
                        <a:ea typeface="+mn-ea"/>
                        <a:cs typeface="Arial" panose="020B0604020202020204" pitchFamily="34" charset="0"/>
                      </a:endParaRPr>
                    </a:p>
                  </a:txBody>
                  <a:tcPr marR="121920" marT="60911" marB="60911" anchor="b" horzOverflow="overflow">
                    <a:lnL w="12700" cmpd="sng">
                      <a:noFill/>
                    </a:lnL>
                    <a:lnR w="190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8E4CB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ja-JP" sz="1500" b="1" u="none" strike="noStrike" kern="1200" cap="none" spc="-30" normalizeH="0" baseline="0" err="1">
                          <a:ln>
                            <a:noFill/>
                          </a:ln>
                          <a:solidFill>
                            <a:schemeClr val="bg1"/>
                          </a:solidFill>
                          <a:effectLst/>
                          <a:latin typeface="+mn-lt"/>
                          <a:ea typeface="+mn-ea"/>
                          <a:cs typeface="Arial" panose="020B0604020202020204" pitchFamily="34" charset="0"/>
                        </a:rPr>
                        <a:t>semaglutide</a:t>
                      </a:r>
                      <a:r>
                        <a:rPr kumimoji="1" lang="en-US" altLang="ja-JP" sz="1500" b="1" u="none" strike="noStrike" kern="1200" cap="none" spc="-30" normalizeH="0" baseline="0">
                          <a:ln>
                            <a:noFill/>
                          </a:ln>
                          <a:solidFill>
                            <a:schemeClr val="bg1"/>
                          </a:solidFill>
                          <a:effectLst/>
                          <a:latin typeface="+mn-lt"/>
                          <a:ea typeface="+mn-ea"/>
                          <a:cs typeface="Arial" panose="020B0604020202020204" pitchFamily="34" charset="0"/>
                        </a:rPr>
                        <a:t> 1 mg</a:t>
                      </a:r>
                      <a:br>
                        <a:rPr kumimoji="1" lang="en-US" altLang="ja-JP" sz="1500" b="1" u="none" strike="noStrike" kern="1200" cap="none" spc="-30" normalizeH="0" baseline="0">
                          <a:ln>
                            <a:noFill/>
                          </a:ln>
                          <a:solidFill>
                            <a:schemeClr val="bg1"/>
                          </a:solidFill>
                          <a:effectLst/>
                          <a:latin typeface="+mn-lt"/>
                          <a:ea typeface="+mn-ea"/>
                          <a:cs typeface="Arial" panose="020B0604020202020204" pitchFamily="34" charset="0"/>
                        </a:rPr>
                      </a:br>
                      <a:r>
                        <a:rPr kumimoji="1" lang="en-US" altLang="ja-JP" sz="1200" b="0" i="0" u="none" strike="noStrike" kern="1200" cap="none" spc="-30" normalizeH="0" baseline="0">
                          <a:ln>
                            <a:noFill/>
                          </a:ln>
                          <a:solidFill>
                            <a:schemeClr val="bg1"/>
                          </a:solidFill>
                          <a:effectLst/>
                          <a:latin typeface="+mn-lt"/>
                          <a:ea typeface="ＭＳ Ｐゴシック" pitchFamily="34" charset="-128"/>
                          <a:cs typeface="Arial" panose="020B0604020202020204" pitchFamily="34" charset="0"/>
                        </a:rPr>
                        <a:t>(n=469)</a:t>
                      </a:r>
                      <a:endParaRPr kumimoji="1" lang="ja-JP" altLang="en-US" sz="1200" b="0" i="0" u="none" strike="noStrike" kern="1200" cap="none" spc="-30" normalizeH="0" baseline="0">
                        <a:ln>
                          <a:noFill/>
                        </a:ln>
                        <a:solidFill>
                          <a:schemeClr val="bg1"/>
                        </a:solidFill>
                        <a:effectLst/>
                        <a:latin typeface="+mn-lt"/>
                        <a:ea typeface="ＭＳ Ｐゴシック" pitchFamily="34" charset="-128"/>
                        <a:cs typeface="Arial" panose="020B0604020202020204" pitchFamily="34" charset="0"/>
                      </a:endParaRPr>
                    </a:p>
                  </a:txBody>
                  <a:tcPr marL="121920" marR="121920" marT="60911" marB="60911" anchor="b" horzOverflow="overflow">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8E4CB5"/>
                      </a:solid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ja-JP" sz="1500" b="1" i="0" u="none" strike="noStrike" cap="none" spc="-30" normalizeH="0" baseline="0" err="1">
                          <a:ln>
                            <a:noFill/>
                          </a:ln>
                          <a:solidFill>
                            <a:schemeClr val="bg1"/>
                          </a:solidFill>
                          <a:effectLst/>
                          <a:latin typeface="+mn-lt"/>
                          <a:ea typeface="ＭＳ Ｐゴシック" pitchFamily="34" charset="-128"/>
                          <a:cs typeface="Arial" panose="020B0604020202020204" pitchFamily="34" charset="0"/>
                        </a:rPr>
                        <a:t>Mounjaro</a:t>
                      </a:r>
                      <a:r>
                        <a:rPr kumimoji="1" lang="en-US" altLang="ja-JP" sz="1500" b="1" i="0" u="none" strike="noStrike" cap="none" spc="-30" normalizeH="0" baseline="30000">
                          <a:ln>
                            <a:noFill/>
                          </a:ln>
                          <a:solidFill>
                            <a:schemeClr val="bg1"/>
                          </a:solidFill>
                          <a:effectLst/>
                          <a:latin typeface="+mn-lt"/>
                          <a:ea typeface="ＭＳ Ｐゴシック" pitchFamily="34" charset="-128"/>
                          <a:cs typeface="Arial" panose="020B0604020202020204" pitchFamily="34" charset="0"/>
                        </a:rPr>
                        <a:t>®</a:t>
                      </a:r>
                      <a:r>
                        <a:rPr kumimoji="1" lang="en-US" altLang="ja-JP" sz="1500" b="1" i="0" u="none" strike="noStrike" cap="none" spc="-30" normalizeH="0" baseline="0">
                          <a:ln>
                            <a:noFill/>
                          </a:ln>
                          <a:solidFill>
                            <a:schemeClr val="bg1"/>
                          </a:solidFill>
                          <a:effectLst/>
                          <a:latin typeface="+mn-lt"/>
                          <a:ea typeface="ＭＳ Ｐゴシック" pitchFamily="34" charset="-128"/>
                          <a:cs typeface="Arial" panose="020B0604020202020204" pitchFamily="34" charset="0"/>
                        </a:rPr>
                        <a:t> 5 mg</a:t>
                      </a:r>
                      <a:br>
                        <a:rPr kumimoji="1" lang="en-US" altLang="ja-JP" sz="1500" b="1" i="0" u="none" strike="noStrike" cap="none" spc="-30" normalizeH="0" baseline="0">
                          <a:ln>
                            <a:noFill/>
                          </a:ln>
                          <a:solidFill>
                            <a:schemeClr val="bg1"/>
                          </a:solidFill>
                          <a:effectLst/>
                          <a:latin typeface="+mn-lt"/>
                          <a:ea typeface="ＭＳ Ｐゴシック" pitchFamily="34" charset="-128"/>
                          <a:cs typeface="Arial" panose="020B0604020202020204" pitchFamily="34" charset="0"/>
                        </a:rPr>
                      </a:br>
                      <a:r>
                        <a:rPr kumimoji="1" lang="en-US" altLang="ja-JP" sz="1200" b="0" i="0" u="none" strike="noStrike" cap="none" spc="-30" normalizeH="0" baseline="0">
                          <a:ln>
                            <a:noFill/>
                          </a:ln>
                          <a:solidFill>
                            <a:schemeClr val="bg1"/>
                          </a:solidFill>
                          <a:effectLst/>
                          <a:latin typeface="+mn-lt"/>
                          <a:ea typeface="ＭＳ Ｐゴシック" pitchFamily="34" charset="-128"/>
                          <a:cs typeface="Arial" panose="020B0604020202020204" pitchFamily="34" charset="0"/>
                        </a:rPr>
                        <a:t>(n=470)</a:t>
                      </a:r>
                      <a:endParaRPr kumimoji="1" lang="ja-JP" altLang="en-US" sz="1200" b="0" i="0" u="none" strike="noStrike" cap="none" spc="-30" normalizeH="0" baseline="0">
                        <a:ln>
                          <a:noFill/>
                        </a:ln>
                        <a:solidFill>
                          <a:schemeClr val="bg1"/>
                        </a:solidFill>
                        <a:effectLst/>
                        <a:latin typeface="+mn-lt"/>
                        <a:ea typeface="ＭＳ Ｐゴシック" pitchFamily="34" charset="-128"/>
                        <a:cs typeface="Arial" panose="020B0604020202020204" pitchFamily="34" charset="0"/>
                      </a:endParaRPr>
                    </a:p>
                  </a:txBody>
                  <a:tcPr marL="121920" marR="121920" marT="60911" marB="60911" anchor="b" horzOverflow="overflow">
                    <a:lnL w="19050" cap="flat" cmpd="sng" algn="ctr">
                      <a:solidFill>
                        <a:srgbClr val="FFFFFF"/>
                      </a:solid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8E4CB5"/>
                      </a:solidFill>
                      <a:prstDash val="solid"/>
                      <a:round/>
                      <a:headEnd type="none" w="med" len="med"/>
                      <a:tailEnd type="none" w="med" len="med"/>
                    </a:lnB>
                    <a:lnTlToBr w="12700" cmpd="sng">
                      <a:noFill/>
                      <a:prstDash val="solid"/>
                    </a:lnTlToBr>
                    <a:lnBlToTr w="12700" cmpd="sng">
                      <a:noFill/>
                      <a:prstDash val="solid"/>
                    </a:lnBlToTr>
                    <a:solidFill>
                      <a:srgbClr val="3F2A5A"/>
                    </a:solidFill>
                  </a:tcPr>
                </a:tc>
                <a:tc>
                  <a:txBody>
                    <a:bodyPr/>
                    <a:lstStyle>
                      <a:lvl1pPr marL="0" algn="l" defTabSz="914400" rtl="0" eaLnBrk="0" latinLnBrk="0" hangingPunct="0">
                        <a:spcBef>
                          <a:spcPct val="20000"/>
                        </a:spcBef>
                        <a:buFont typeface="Arial" pitchFamily="34" charset="0"/>
                        <a:defRPr sz="2800" b="1" kern="1200">
                          <a:solidFill>
                            <a:schemeClr val="tx1"/>
                          </a:solidFill>
                          <a:latin typeface="Arial" pitchFamily="34" charset="0"/>
                        </a:defRPr>
                      </a:lvl1pPr>
                      <a:lvl2pPr marL="742950" indent="-285750" algn="l" defTabSz="914400" rtl="0" eaLnBrk="0" latinLnBrk="0" hangingPunct="0">
                        <a:spcBef>
                          <a:spcPct val="20000"/>
                        </a:spcBef>
                        <a:buFont typeface="Arial" pitchFamily="34" charset="0"/>
                        <a:defRPr sz="2400" b="1" kern="1200">
                          <a:solidFill>
                            <a:schemeClr val="tx1"/>
                          </a:solidFill>
                          <a:latin typeface="Arial" pitchFamily="34" charset="0"/>
                        </a:defRPr>
                      </a:lvl2pPr>
                      <a:lvl3pPr marL="1143000" indent="-228600" algn="l" defTabSz="914400" rtl="0" eaLnBrk="0" latinLnBrk="0" hangingPunct="0">
                        <a:spcBef>
                          <a:spcPct val="20000"/>
                        </a:spcBef>
                        <a:buFont typeface="Arial" pitchFamily="34" charset="0"/>
                        <a:defRPr sz="2000" b="1" kern="1200">
                          <a:solidFill>
                            <a:schemeClr val="tx1"/>
                          </a:solidFill>
                          <a:latin typeface="Arial" pitchFamily="34" charset="0"/>
                        </a:defRPr>
                      </a:lvl3pPr>
                      <a:lvl4pPr marL="1600200" indent="-228600" algn="l" defTabSz="914400" rtl="0" eaLnBrk="0" latinLnBrk="0" hangingPunct="0">
                        <a:spcBef>
                          <a:spcPct val="20000"/>
                        </a:spcBef>
                        <a:buFont typeface="Arial" pitchFamily="34" charset="0"/>
                        <a:defRPr sz="1800" b="1" kern="1200">
                          <a:solidFill>
                            <a:schemeClr val="tx1"/>
                          </a:solidFill>
                          <a:latin typeface="Arial" pitchFamily="34" charset="0"/>
                        </a:defRPr>
                      </a:lvl4pPr>
                      <a:lvl5pPr marL="2057400" indent="-228600" algn="l" defTabSz="914400" rtl="0" eaLnBrk="0" latinLnBrk="0" hangingPunct="0">
                        <a:spcBef>
                          <a:spcPct val="20000"/>
                        </a:spcBef>
                        <a:buFont typeface="Arial" pitchFamily="34" charset="0"/>
                        <a:defRPr sz="1800" b="1" kern="1200">
                          <a:solidFill>
                            <a:schemeClr val="tx1"/>
                          </a:solidFill>
                          <a:latin typeface="Arial" pitchFamily="34" charset="0"/>
                        </a:defRPr>
                      </a:lvl5pPr>
                      <a:lvl6pPr marL="2514600" indent="-228600" algn="l" defTabSz="914400" rtl="0" eaLnBrk="0" fontAlgn="base" latinLnBrk="0" hangingPunct="0">
                        <a:spcBef>
                          <a:spcPct val="20000"/>
                        </a:spcBef>
                        <a:spcAft>
                          <a:spcPct val="0"/>
                        </a:spcAft>
                        <a:buFont typeface="Arial" pitchFamily="34" charset="0"/>
                        <a:defRPr sz="1800" b="1" kern="1200">
                          <a:solidFill>
                            <a:schemeClr val="tx1"/>
                          </a:solidFill>
                          <a:latin typeface="Arial" pitchFamily="34" charset="0"/>
                        </a:defRPr>
                      </a:lvl6pPr>
                      <a:lvl7pPr marL="2971800" indent="-228600" algn="l" defTabSz="914400" rtl="0" eaLnBrk="0" fontAlgn="base" latinLnBrk="0" hangingPunct="0">
                        <a:spcBef>
                          <a:spcPct val="20000"/>
                        </a:spcBef>
                        <a:spcAft>
                          <a:spcPct val="0"/>
                        </a:spcAft>
                        <a:buFont typeface="Arial" pitchFamily="34" charset="0"/>
                        <a:defRPr sz="1800" b="1" kern="1200">
                          <a:solidFill>
                            <a:schemeClr val="tx1"/>
                          </a:solidFill>
                          <a:latin typeface="Arial" pitchFamily="34" charset="0"/>
                        </a:defRPr>
                      </a:lvl7pPr>
                      <a:lvl8pPr marL="3429000" indent="-228600" algn="l" defTabSz="914400" rtl="0" eaLnBrk="0" fontAlgn="base" latinLnBrk="0" hangingPunct="0">
                        <a:spcBef>
                          <a:spcPct val="20000"/>
                        </a:spcBef>
                        <a:spcAft>
                          <a:spcPct val="0"/>
                        </a:spcAft>
                        <a:buFont typeface="Arial" pitchFamily="34" charset="0"/>
                        <a:defRPr sz="1800" b="1" kern="1200">
                          <a:solidFill>
                            <a:schemeClr val="tx1"/>
                          </a:solidFill>
                          <a:latin typeface="Arial" pitchFamily="34" charset="0"/>
                        </a:defRPr>
                      </a:lvl8pPr>
                      <a:lvl9pPr marL="3886200" indent="-228600" algn="l" defTabSz="914400" rtl="0" eaLnBrk="0" fontAlgn="base" latinLnBrk="0" hangingPunct="0">
                        <a:spcBef>
                          <a:spcPct val="20000"/>
                        </a:spcBef>
                        <a:spcAft>
                          <a:spcPct val="0"/>
                        </a:spcAft>
                        <a:buFont typeface="Arial" pitchFamily="34" charset="0"/>
                        <a:defRPr sz="1800" b="1" kern="1200">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ja-JP" sz="1500" b="1" i="0" u="none" strike="noStrike" cap="none" spc="-30" normalizeH="0" baseline="0" err="1">
                          <a:ln>
                            <a:noFill/>
                          </a:ln>
                          <a:solidFill>
                            <a:schemeClr val="bg1"/>
                          </a:solidFill>
                          <a:effectLst/>
                          <a:latin typeface="+mn-lt"/>
                          <a:ea typeface="ＭＳ Ｐゴシック" pitchFamily="34" charset="-128"/>
                          <a:cs typeface="Arial" panose="020B0604020202020204" pitchFamily="34" charset="0"/>
                        </a:rPr>
                        <a:t>Mounjaro</a:t>
                      </a:r>
                      <a:r>
                        <a:rPr kumimoji="1" lang="en-US" altLang="ja-JP" sz="1500" b="1" i="0" u="none" strike="noStrike" kern="1200" cap="none" spc="-30" normalizeH="0" baseline="30000">
                          <a:ln>
                            <a:noFill/>
                          </a:ln>
                          <a:solidFill>
                            <a:schemeClr val="bg1"/>
                          </a:solidFill>
                          <a:effectLst/>
                          <a:latin typeface="Arial" pitchFamily="34" charset="0"/>
                          <a:ea typeface="+mn-ea"/>
                          <a:cs typeface="Arial" panose="020B0604020202020204" pitchFamily="34" charset="0"/>
                        </a:rPr>
                        <a:t>®</a:t>
                      </a:r>
                      <a:r>
                        <a:rPr kumimoji="1" lang="en-US" altLang="ja-JP" sz="1500" b="1" i="0" u="none" strike="noStrike" cap="none" spc="-30" normalizeH="0" baseline="0">
                          <a:ln>
                            <a:noFill/>
                          </a:ln>
                          <a:solidFill>
                            <a:schemeClr val="bg1"/>
                          </a:solidFill>
                          <a:effectLst/>
                          <a:latin typeface="+mn-lt"/>
                          <a:ea typeface="ＭＳ Ｐゴシック" pitchFamily="34" charset="-128"/>
                          <a:cs typeface="Arial" panose="020B0604020202020204" pitchFamily="34" charset="0"/>
                        </a:rPr>
                        <a:t> </a:t>
                      </a:r>
                      <a:r>
                        <a:rPr kumimoji="1" lang="en-US" altLang="ja-JP" sz="1500" u="none" strike="noStrike" cap="none" spc="-30" normalizeH="0" baseline="0">
                          <a:ln>
                            <a:noFill/>
                          </a:ln>
                          <a:solidFill>
                            <a:schemeClr val="bg1"/>
                          </a:solidFill>
                          <a:effectLst/>
                          <a:latin typeface="+mn-lt"/>
                          <a:cs typeface="Arial" panose="020B0604020202020204" pitchFamily="34" charset="0"/>
                        </a:rPr>
                        <a:t>10 mg </a:t>
                      </a:r>
                    </a:p>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kern="1200" cap="none" spc="-30" normalizeH="0" baseline="0">
                          <a:ln>
                            <a:noFill/>
                          </a:ln>
                          <a:solidFill>
                            <a:schemeClr val="bg1"/>
                          </a:solidFill>
                          <a:effectLst/>
                          <a:latin typeface="+mn-lt"/>
                          <a:ea typeface="ＭＳ Ｐゴシック" pitchFamily="34" charset="-128"/>
                          <a:cs typeface="Arial" panose="020B0604020202020204" pitchFamily="34" charset="0"/>
                        </a:rPr>
                        <a:t>(n=469)</a:t>
                      </a:r>
                      <a:endParaRPr kumimoji="1" lang="ja-JP" altLang="en-US" sz="1200" b="0" i="0" u="none" strike="noStrike" kern="1200" cap="none" spc="-30" normalizeH="0" baseline="0">
                        <a:ln>
                          <a:noFill/>
                        </a:ln>
                        <a:solidFill>
                          <a:schemeClr val="bg1"/>
                        </a:solidFill>
                        <a:effectLst/>
                        <a:latin typeface="+mn-lt"/>
                        <a:ea typeface="ＭＳ Ｐゴシック" pitchFamily="34" charset="-128"/>
                        <a:cs typeface="Arial" panose="020B0604020202020204" pitchFamily="34" charset="0"/>
                      </a:endParaRPr>
                    </a:p>
                  </a:txBody>
                  <a:tcPr marL="121920" marR="121920" marT="60911" marB="60911" anchor="b"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8E4CB5"/>
                      </a:solidFill>
                      <a:prstDash val="solid"/>
                      <a:round/>
                      <a:headEnd type="none" w="med" len="med"/>
                      <a:tailEnd type="none" w="med" len="med"/>
                    </a:lnB>
                    <a:lnTlToBr w="12700" cmpd="sng">
                      <a:noFill/>
                      <a:prstDash val="solid"/>
                    </a:lnTlToBr>
                    <a:lnBlToTr w="12700" cmpd="sng">
                      <a:noFill/>
                      <a:prstDash val="solid"/>
                    </a:lnBlToTr>
                    <a:solidFill>
                      <a:srgbClr val="C7007F"/>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ja-JP" sz="1500" b="1" i="0" u="none" strike="noStrike" cap="none" spc="-30" normalizeH="0" baseline="0" err="1">
                          <a:ln>
                            <a:noFill/>
                          </a:ln>
                          <a:solidFill>
                            <a:schemeClr val="bg1"/>
                          </a:solidFill>
                          <a:effectLst/>
                          <a:latin typeface="+mn-lt"/>
                          <a:ea typeface="ＭＳ Ｐゴシック" pitchFamily="34" charset="-128"/>
                          <a:cs typeface="Arial" panose="020B0604020202020204" pitchFamily="34" charset="0"/>
                        </a:rPr>
                        <a:t>Mounjaro</a:t>
                      </a:r>
                      <a:r>
                        <a:rPr kumimoji="1" lang="en-US" altLang="ja-JP" sz="1500" b="1" i="0" u="none" strike="noStrike" kern="1200" cap="none" spc="-30" normalizeH="0" baseline="30000">
                          <a:ln>
                            <a:noFill/>
                          </a:ln>
                          <a:solidFill>
                            <a:schemeClr val="bg1"/>
                          </a:solidFill>
                          <a:effectLst/>
                          <a:latin typeface="Arial"/>
                          <a:ea typeface="+mn-ea"/>
                          <a:cs typeface="Arial" panose="020B0604020202020204" pitchFamily="34" charset="0"/>
                        </a:rPr>
                        <a:t>®</a:t>
                      </a:r>
                      <a:r>
                        <a:rPr kumimoji="1" lang="en-US" altLang="ja-JP" sz="1500" b="1" i="0" u="none" strike="noStrike" kern="1200" cap="none" spc="-30" normalizeH="0" baseline="0">
                          <a:ln>
                            <a:noFill/>
                          </a:ln>
                          <a:solidFill>
                            <a:schemeClr val="bg1"/>
                          </a:solidFill>
                          <a:effectLst/>
                          <a:latin typeface="+mn-lt"/>
                          <a:ea typeface="ＭＳ Ｐゴシック" pitchFamily="34" charset="-128"/>
                          <a:cs typeface="Arial" panose="020B0604020202020204" pitchFamily="34" charset="0"/>
                        </a:rPr>
                        <a:t> </a:t>
                      </a:r>
                      <a:r>
                        <a:rPr kumimoji="1" lang="en-US" altLang="ja-JP" sz="1500" u="none" strike="noStrike" kern="1200" cap="none" spc="-30" normalizeH="0" baseline="0">
                          <a:ln>
                            <a:noFill/>
                          </a:ln>
                          <a:solidFill>
                            <a:schemeClr val="bg1"/>
                          </a:solidFill>
                          <a:effectLst/>
                          <a:latin typeface="+mn-lt"/>
                          <a:cs typeface="Arial" panose="020B0604020202020204" pitchFamily="34" charset="0"/>
                        </a:rPr>
                        <a:t>15 mg </a:t>
                      </a:r>
                    </a:p>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ja-JP" sz="1200" b="0" i="0" u="none" strike="noStrike" kern="1200" cap="none" spc="-30" normalizeH="0" baseline="0">
                          <a:ln>
                            <a:noFill/>
                          </a:ln>
                          <a:solidFill>
                            <a:schemeClr val="bg1"/>
                          </a:solidFill>
                          <a:effectLst/>
                          <a:latin typeface="+mn-lt"/>
                          <a:ea typeface="ＭＳ Ｐゴシック" pitchFamily="34" charset="-128"/>
                          <a:cs typeface="Arial" panose="020B0604020202020204" pitchFamily="34" charset="0"/>
                        </a:rPr>
                        <a:t>(n=470)</a:t>
                      </a:r>
                      <a:endParaRPr kumimoji="1" lang="ja-JP" altLang="en-US" sz="1200" b="0" i="0" u="none" strike="noStrike" kern="1200" cap="none" spc="-30" normalizeH="0" baseline="0">
                        <a:ln>
                          <a:noFill/>
                        </a:ln>
                        <a:solidFill>
                          <a:schemeClr val="bg1"/>
                        </a:solidFill>
                        <a:effectLst/>
                        <a:latin typeface="+mn-lt"/>
                        <a:ea typeface="ＭＳ Ｐゴシック" pitchFamily="34" charset="-128"/>
                        <a:cs typeface="Arial" panose="020B0604020202020204" pitchFamily="34" charset="0"/>
                      </a:endParaRPr>
                    </a:p>
                  </a:txBody>
                  <a:tcPr marL="121920" marR="121920" marT="60911" marB="60911" anchor="b"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19050" cap="flat" cmpd="sng" algn="ctr">
                      <a:solidFill>
                        <a:srgbClr val="8E4CB5"/>
                      </a:solidFill>
                      <a:prstDash val="solid"/>
                      <a:round/>
                      <a:headEnd type="none" w="med" len="med"/>
                      <a:tailEnd type="none" w="med" len="med"/>
                    </a:lnB>
                    <a:lnTlToBr w="12700" cmpd="sng">
                      <a:noFill/>
                      <a:prstDash val="solid"/>
                    </a:lnTlToBr>
                    <a:lnBlToTr w="12700" cmpd="sng">
                      <a:noFill/>
                      <a:prstDash val="solid"/>
                    </a:lnBlToTr>
                    <a:solidFill>
                      <a:srgbClr val="FA4B4B"/>
                    </a:solidFill>
                  </a:tcPr>
                </a:tc>
                <a:extLst>
                  <a:ext uri="{0D108BD9-81ED-4DB2-BD59-A6C34878D82A}">
                    <a16:rowId xmlns:a16="http://schemas.microsoft.com/office/drawing/2014/main" val="10000"/>
                  </a:ext>
                </a:extLst>
              </a:tr>
              <a:tr h="369766">
                <a:tc>
                  <a:txBody>
                    <a:bodyPr/>
                    <a:lstStyle>
                      <a:lvl1pPr marL="0" algn="l" defTabSz="914400" rtl="0" eaLnBrk="0" latinLnBrk="0" hangingPunct="0">
                        <a:spcBef>
                          <a:spcPct val="20000"/>
                        </a:spcBef>
                        <a:buFont typeface="Arial" pitchFamily="34" charset="0"/>
                        <a:defRPr sz="2800" kern="1200">
                          <a:solidFill>
                            <a:schemeClr val="tx1"/>
                          </a:solidFill>
                          <a:latin typeface="Arial" pitchFamily="34" charset="0"/>
                        </a:defRPr>
                      </a:lvl1pPr>
                      <a:lvl2pPr marL="742950" indent="-285750" algn="l" defTabSz="914400" rtl="0" eaLnBrk="0" latinLnBrk="0" hangingPunct="0">
                        <a:spcBef>
                          <a:spcPct val="20000"/>
                        </a:spcBef>
                        <a:buFont typeface="Arial" pitchFamily="34" charset="0"/>
                        <a:defRPr sz="2400" kern="1200">
                          <a:solidFill>
                            <a:schemeClr val="tx1"/>
                          </a:solidFill>
                          <a:latin typeface="Arial" pitchFamily="34" charset="0"/>
                        </a:defRPr>
                      </a:lvl2pPr>
                      <a:lvl3pPr marL="1143000" indent="-228600" algn="l" defTabSz="914400" rtl="0" eaLnBrk="0" latinLnBrk="0" hangingPunct="0">
                        <a:spcBef>
                          <a:spcPct val="20000"/>
                        </a:spcBef>
                        <a:buFont typeface="Arial" pitchFamily="34" charset="0"/>
                        <a:defRPr sz="2000" kern="1200">
                          <a:solidFill>
                            <a:schemeClr val="tx1"/>
                          </a:solidFill>
                          <a:latin typeface="Arial" pitchFamily="34" charset="0"/>
                        </a:defRPr>
                      </a:lvl3pPr>
                      <a:lvl4pPr marL="1600200" indent="-228600" algn="l" defTabSz="914400" rtl="0" eaLnBrk="0" latinLnBrk="0" hangingPunct="0">
                        <a:spcBef>
                          <a:spcPct val="20000"/>
                        </a:spcBef>
                        <a:buFont typeface="Arial" pitchFamily="34" charset="0"/>
                        <a:defRPr sz="1800" kern="1200">
                          <a:solidFill>
                            <a:schemeClr val="tx1"/>
                          </a:solidFill>
                          <a:latin typeface="Arial" pitchFamily="34" charset="0"/>
                        </a:defRPr>
                      </a:lvl4pPr>
                      <a:lvl5pPr marL="2057400" indent="-228600" algn="l" defTabSz="914400" rtl="0" eaLnBrk="0" latinLnBrk="0" hangingPunct="0">
                        <a:spcBef>
                          <a:spcPct val="20000"/>
                        </a:spcBef>
                        <a:buFont typeface="Arial" pitchFamily="34" charset="0"/>
                        <a:defRPr sz="1800" kern="1200">
                          <a:solidFill>
                            <a:schemeClr val="tx1"/>
                          </a:solidFill>
                          <a:latin typeface="Arial" pitchFamily="34" charset="0"/>
                        </a:defRPr>
                      </a:lvl5pPr>
                      <a:lvl6pPr marL="2514600" indent="-228600" algn="l" defTabSz="914400" rtl="0" eaLnBrk="0" fontAlgn="base" latinLnBrk="0" hangingPunct="0">
                        <a:spcBef>
                          <a:spcPct val="20000"/>
                        </a:spcBef>
                        <a:spcAft>
                          <a:spcPct val="0"/>
                        </a:spcAft>
                        <a:buFont typeface="Arial" pitchFamily="34" charset="0"/>
                        <a:defRPr sz="1800" kern="1200">
                          <a:solidFill>
                            <a:schemeClr val="tx1"/>
                          </a:solidFill>
                          <a:latin typeface="Arial" pitchFamily="34" charset="0"/>
                        </a:defRPr>
                      </a:lvl6pPr>
                      <a:lvl7pPr marL="2971800" indent="-228600" algn="l" defTabSz="914400" rtl="0" eaLnBrk="0" fontAlgn="base" latinLnBrk="0" hangingPunct="0">
                        <a:spcBef>
                          <a:spcPct val="20000"/>
                        </a:spcBef>
                        <a:spcAft>
                          <a:spcPct val="0"/>
                        </a:spcAft>
                        <a:buFont typeface="Arial" pitchFamily="34" charset="0"/>
                        <a:defRPr sz="1800" kern="1200">
                          <a:solidFill>
                            <a:schemeClr val="tx1"/>
                          </a:solidFill>
                          <a:latin typeface="Arial" pitchFamily="34" charset="0"/>
                        </a:defRPr>
                      </a:lvl7pPr>
                      <a:lvl8pPr marL="3429000" indent="-228600" algn="l" defTabSz="914400" rtl="0" eaLnBrk="0" fontAlgn="base" latinLnBrk="0" hangingPunct="0">
                        <a:spcBef>
                          <a:spcPct val="20000"/>
                        </a:spcBef>
                        <a:spcAft>
                          <a:spcPct val="0"/>
                        </a:spcAft>
                        <a:buFont typeface="Arial" pitchFamily="34" charset="0"/>
                        <a:defRPr sz="1800" kern="1200">
                          <a:solidFill>
                            <a:schemeClr val="tx1"/>
                          </a:solidFill>
                          <a:latin typeface="Arial" pitchFamily="34" charset="0"/>
                        </a:defRPr>
                      </a:lvl8pPr>
                      <a:lvl9pPr marL="3886200" indent="-228600" algn="l" defTabSz="914400" rtl="0" eaLnBrk="0" fontAlgn="base" latinLnBrk="0" hangingPunct="0">
                        <a:spcBef>
                          <a:spcPct val="20000"/>
                        </a:spcBef>
                        <a:spcAft>
                          <a:spcPct val="0"/>
                        </a:spcAft>
                        <a:buFont typeface="Arial" pitchFamily="34" charset="0"/>
                        <a:defRPr sz="1800" kern="1200">
                          <a:solidFill>
                            <a:schemeClr val="tx1"/>
                          </a:solidFill>
                          <a:latin typeface="Arial" pitchFamily="34" charset="0"/>
                        </a:defRPr>
                      </a:lvl9pPr>
                    </a:lstStyle>
                    <a:p>
                      <a:pPr marL="342900" marR="0" lvl="0" indent="0" algn="l" defTabSz="914400" rtl="0" eaLnBrk="1" fontAlgn="base" latinLnBrk="0" hangingPunct="1">
                        <a:lnSpc>
                          <a:spcPct val="100000"/>
                        </a:lnSpc>
                        <a:spcBef>
                          <a:spcPct val="0"/>
                        </a:spcBef>
                        <a:spcAft>
                          <a:spcPct val="0"/>
                        </a:spcAft>
                        <a:buClr>
                          <a:schemeClr val="accent3"/>
                        </a:buClr>
                        <a:buSzTx/>
                        <a:buFont typeface="System Font Regular"/>
                        <a:buNone/>
                        <a:tabLst/>
                      </a:pPr>
                      <a:r>
                        <a:rPr kumimoji="0" lang="en-US" altLang="ja-JP" sz="1500" b="0" i="0" u="none" strike="noStrike" cap="none" spc="-30" normalizeH="0" baseline="0" err="1">
                          <a:ln>
                            <a:noFill/>
                          </a:ln>
                          <a:solidFill>
                            <a:srgbClr val="002060"/>
                          </a:solidFill>
                          <a:effectLst/>
                          <a:latin typeface="+mn-lt"/>
                          <a:ea typeface="+mn-ea"/>
                          <a:cs typeface="Arial" panose="020B0604020202020204" pitchFamily="34" charset="0"/>
                        </a:rPr>
                        <a:t>Nausées</a:t>
                      </a:r>
                      <a:endParaRPr kumimoji="0" lang="en-US" altLang="ja-JP" sz="1500" b="0" i="0" u="none" strike="noStrike" cap="none" spc="-30" normalizeH="0" baseline="0">
                        <a:ln>
                          <a:noFill/>
                        </a:ln>
                        <a:solidFill>
                          <a:srgbClr val="002060"/>
                        </a:solidFill>
                        <a:effectLst/>
                        <a:latin typeface="+mn-lt"/>
                        <a:ea typeface="ＭＳ Ｐゴシック" pitchFamily="34" charset="-128"/>
                        <a:cs typeface="Arial" panose="020B0604020202020204" pitchFamily="34" charset="0"/>
                      </a:endParaRPr>
                    </a:p>
                  </a:txBody>
                  <a:tcPr marL="0" marR="0" marT="0" marB="0" anchor="ctr" horzOverflow="overflow">
                    <a:lnL w="12700" cmpd="sng">
                      <a:noFill/>
                    </a:lnL>
                    <a:lnR w="19050" cap="flat" cmpd="sng" algn="ctr">
                      <a:noFill/>
                      <a:prstDash val="solid"/>
                      <a:round/>
                      <a:headEnd type="none" w="med" len="med"/>
                      <a:tailEnd type="none" w="med" len="med"/>
                    </a:lnR>
                    <a:lnT w="19050" cap="flat" cmpd="sng" algn="ctr">
                      <a:solidFill>
                        <a:srgbClr val="8E4CB5"/>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17.9</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8E4CB5"/>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17.4</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8E4CB5"/>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19.2</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8E4CB5"/>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22.1</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8E4CB5"/>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94876371"/>
                  </a:ext>
                </a:extLst>
              </a:tr>
              <a:tr h="32017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288000" marR="0" lvl="0" indent="0" algn="l" defTabSz="914400" rtl="0" eaLnBrk="1" fontAlgn="base" latinLnBrk="0" hangingPunct="1">
                        <a:lnSpc>
                          <a:spcPct val="100000"/>
                        </a:lnSpc>
                        <a:spcBef>
                          <a:spcPct val="0"/>
                        </a:spcBef>
                        <a:spcAft>
                          <a:spcPct val="0"/>
                        </a:spcAft>
                        <a:buClr>
                          <a:schemeClr val="accent3"/>
                        </a:buClr>
                        <a:buSzTx/>
                        <a:buFont typeface="System Font Regular"/>
                        <a:buNone/>
                        <a:tabLst/>
                        <a:defRPr/>
                      </a:pPr>
                      <a:r>
                        <a:rPr kumimoji="0" lang="en-US" altLang="ja-JP" sz="1500" b="0" i="0" u="none" strike="noStrike" kern="1200" cap="none" spc="-30" normalizeH="0" baseline="0">
                          <a:ln>
                            <a:noFill/>
                          </a:ln>
                          <a:solidFill>
                            <a:srgbClr val="002060"/>
                          </a:solidFill>
                          <a:effectLst/>
                          <a:latin typeface="+mn-lt"/>
                          <a:ea typeface="ＭＳ Ｐゴシック" pitchFamily="34" charset="-128"/>
                          <a:cs typeface="Arial" panose="020B0604020202020204" pitchFamily="34" charset="0"/>
                        </a:rPr>
                        <a:t> </a:t>
                      </a:r>
                      <a:r>
                        <a:rPr kumimoji="0" lang="en-US" altLang="ja-JP" sz="1500" b="0" i="0" u="none" strike="noStrike" kern="1200" cap="none" spc="-30" normalizeH="0" baseline="0" err="1">
                          <a:ln>
                            <a:noFill/>
                          </a:ln>
                          <a:solidFill>
                            <a:srgbClr val="002060"/>
                          </a:solidFill>
                          <a:effectLst/>
                          <a:latin typeface="+mn-lt"/>
                          <a:ea typeface="+mn-ea"/>
                          <a:cs typeface="Arial" panose="020B0604020202020204" pitchFamily="34" charset="0"/>
                        </a:rPr>
                        <a:t>Diarrhée</a:t>
                      </a:r>
                      <a:endParaRPr kumimoji="0" lang="en-US" altLang="ja-JP" sz="1500" b="0" i="0" u="none" strike="noStrike" kern="1200" cap="none" spc="-30" normalizeH="0" baseline="0">
                        <a:ln>
                          <a:noFill/>
                        </a:ln>
                        <a:solidFill>
                          <a:srgbClr val="002060"/>
                        </a:solidFill>
                        <a:effectLst/>
                        <a:latin typeface="+mn-lt"/>
                        <a:ea typeface="+mn-ea"/>
                        <a:cs typeface="Arial" panose="020B0604020202020204" pitchFamily="34" charset="0"/>
                      </a:endParaRPr>
                    </a:p>
                  </a:txBody>
                  <a:tcPr marL="0" marR="0" marT="0" marB="0" anchor="ctr" horzOverflow="overflow">
                    <a:lnL w="12700" cmpd="sng">
                      <a:noFill/>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11.5</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13.2</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16.4</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13.8</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98268029"/>
                  </a:ext>
                </a:extLst>
              </a:tr>
              <a:tr h="32017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288000" marR="0" lvl="0" indent="0" algn="l" defTabSz="914400" rtl="0" eaLnBrk="1" fontAlgn="base" latinLnBrk="0" hangingPunct="1">
                        <a:lnSpc>
                          <a:spcPct val="100000"/>
                        </a:lnSpc>
                        <a:spcBef>
                          <a:spcPct val="0"/>
                        </a:spcBef>
                        <a:spcAft>
                          <a:spcPct val="0"/>
                        </a:spcAft>
                        <a:buClr>
                          <a:schemeClr val="accent3"/>
                        </a:buClr>
                        <a:buSzTx/>
                        <a:buFont typeface="System Font Regular"/>
                        <a:buNone/>
                        <a:tabLst/>
                        <a:defRPr/>
                      </a:pPr>
                      <a:r>
                        <a:rPr kumimoji="0" lang="fr-CH" altLang="ja-JP" sz="1500" b="0" i="0" u="none" strike="noStrike" kern="1200" cap="none" spc="-30" normalizeH="0" baseline="0">
                          <a:ln>
                            <a:noFill/>
                          </a:ln>
                          <a:solidFill>
                            <a:srgbClr val="002060"/>
                          </a:solidFill>
                          <a:effectLst/>
                          <a:latin typeface="+mn-lt"/>
                          <a:ea typeface="+mn-ea"/>
                          <a:cs typeface="Arial" panose="020B0604020202020204" pitchFamily="34" charset="0"/>
                        </a:rPr>
                        <a:t> Vomissements</a:t>
                      </a:r>
                      <a:endParaRPr kumimoji="0" lang="ja-JP" altLang="en-US" sz="1500" b="0" i="0" u="none" strike="noStrike" kern="1200" cap="none" spc="-30" normalizeH="0" baseline="0">
                        <a:ln>
                          <a:noFill/>
                        </a:ln>
                        <a:solidFill>
                          <a:srgbClr val="002060"/>
                        </a:solidFill>
                        <a:effectLst/>
                        <a:latin typeface="+mn-lt"/>
                        <a:ea typeface="ＭＳ Ｐゴシック" pitchFamily="34" charset="-128"/>
                        <a:cs typeface="Arial" panose="020B0604020202020204" pitchFamily="34" charset="0"/>
                      </a:endParaRPr>
                    </a:p>
                  </a:txBody>
                  <a:tcPr marL="0" marR="0" marT="0" marB="0" anchor="ctr" horzOverflow="overflow">
                    <a:lnL w="12700" cmpd="sng">
                      <a:noFill/>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kern="1200"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8.3</a:t>
                      </a:r>
                      <a:endParaRPr kumimoji="0" lang="ja-JP" altLang="en-US" sz="1400" b="0" i="0" u="none" strike="noStrike" kern="1200"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kern="1200"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5.7</a:t>
                      </a:r>
                      <a:endParaRPr kumimoji="0" lang="ja-JP" altLang="en-US" sz="1400" b="0" i="0" u="none" strike="noStrike" kern="1200"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kern="1200"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8.5</a:t>
                      </a:r>
                      <a:endParaRPr kumimoji="0" lang="ja-JP" altLang="en-US" sz="1400" b="0" i="0" u="none" strike="noStrike" kern="1200"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kern="1200"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9.8</a:t>
                      </a:r>
                      <a:endParaRPr kumimoji="0" lang="ja-JP" altLang="en-US" sz="1400" b="0" i="0" u="none" strike="noStrike" kern="1200"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59074322"/>
                  </a:ext>
                </a:extLst>
              </a:tr>
              <a:tr h="32017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288000" marR="0" lvl="0" indent="0" algn="l" defTabSz="914400" rtl="0" eaLnBrk="1" fontAlgn="base" latinLnBrk="0" hangingPunct="1">
                        <a:lnSpc>
                          <a:spcPct val="100000"/>
                        </a:lnSpc>
                        <a:spcBef>
                          <a:spcPct val="0"/>
                        </a:spcBef>
                        <a:spcAft>
                          <a:spcPct val="0"/>
                        </a:spcAft>
                        <a:buClr>
                          <a:schemeClr val="accent3"/>
                        </a:buClr>
                        <a:buSzTx/>
                        <a:buFont typeface="System Font Regular"/>
                        <a:buNone/>
                        <a:tabLst/>
                        <a:defRPr/>
                      </a:pPr>
                      <a:r>
                        <a:rPr kumimoji="0" lang="en-US" altLang="ja-JP" sz="1500" b="0" i="0" u="none" strike="noStrike" kern="1200" cap="none" spc="-30" normalizeH="0" baseline="0">
                          <a:ln>
                            <a:noFill/>
                          </a:ln>
                          <a:solidFill>
                            <a:srgbClr val="002060"/>
                          </a:solidFill>
                          <a:effectLst/>
                          <a:latin typeface="+mn-lt"/>
                          <a:ea typeface="+mn-ea"/>
                          <a:cs typeface="Arial" panose="020B0604020202020204" pitchFamily="34" charset="0"/>
                        </a:rPr>
                        <a:t> </a:t>
                      </a:r>
                      <a:r>
                        <a:rPr kumimoji="0" lang="en-US" altLang="ja-JP" sz="1500" b="0" i="0" u="none" strike="noStrike" kern="1200" cap="none" spc="-30" normalizeH="0" baseline="0" err="1">
                          <a:ln>
                            <a:noFill/>
                          </a:ln>
                          <a:solidFill>
                            <a:srgbClr val="002060"/>
                          </a:solidFill>
                          <a:effectLst/>
                          <a:latin typeface="+mn-lt"/>
                          <a:ea typeface="+mn-ea"/>
                          <a:cs typeface="Arial" panose="020B0604020202020204" pitchFamily="34" charset="0"/>
                        </a:rPr>
                        <a:t>Dyspepsie</a:t>
                      </a:r>
                      <a:endParaRPr kumimoji="0" lang="en-US" altLang="ja-JP" sz="1500" b="0" i="0" u="none" strike="noStrike" kern="1200" cap="none" spc="-30" normalizeH="0" baseline="0">
                        <a:ln>
                          <a:noFill/>
                        </a:ln>
                        <a:solidFill>
                          <a:srgbClr val="002060"/>
                        </a:solidFill>
                        <a:effectLst/>
                        <a:latin typeface="+mn-lt"/>
                        <a:ea typeface="+mn-ea"/>
                        <a:cs typeface="Arial" panose="020B0604020202020204" pitchFamily="34" charset="0"/>
                      </a:endParaRPr>
                    </a:p>
                  </a:txBody>
                  <a:tcPr marL="0" marR="0" marT="0" marB="0" anchor="ctr" horzOverflow="overflow">
                    <a:lnL w="12700" cmpd="sng">
                      <a:noFill/>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6.6</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7.2</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6.2</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9.1</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465410455"/>
                  </a:ext>
                </a:extLst>
              </a:tr>
              <a:tr h="32017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288000" marR="0" lvl="0" indent="0" algn="l" defTabSz="914400" rtl="0" eaLnBrk="1" fontAlgn="ctr" latinLnBrk="0" hangingPunct="1">
                        <a:lnSpc>
                          <a:spcPct val="100000"/>
                        </a:lnSpc>
                        <a:spcBef>
                          <a:spcPct val="0"/>
                        </a:spcBef>
                        <a:spcAft>
                          <a:spcPct val="0"/>
                        </a:spcAft>
                        <a:buClr>
                          <a:schemeClr val="accent3"/>
                        </a:buClr>
                        <a:buSzTx/>
                        <a:buFont typeface="System Font Regular"/>
                        <a:buNone/>
                        <a:tabLst/>
                        <a:defRPr/>
                      </a:pPr>
                      <a:r>
                        <a:rPr kumimoji="0" lang="en-US" altLang="ja-JP" sz="1500" b="0" i="0" u="none" strike="noStrike" kern="1200" cap="none" spc="-30" normalizeH="0" baseline="0">
                          <a:ln>
                            <a:noFill/>
                          </a:ln>
                          <a:solidFill>
                            <a:srgbClr val="002060"/>
                          </a:solidFill>
                          <a:effectLst/>
                          <a:latin typeface="+mn-lt"/>
                          <a:ea typeface="+mn-ea"/>
                          <a:cs typeface="Arial" panose="020B0604020202020204" pitchFamily="34" charset="0"/>
                        </a:rPr>
                        <a:t> Diminution de </a:t>
                      </a:r>
                      <a:r>
                        <a:rPr kumimoji="0" lang="en-US" altLang="ja-JP" sz="1500" b="0" i="0" u="none" strike="noStrike" kern="1200" cap="none" spc="-30" normalizeH="0" baseline="0" err="1">
                          <a:ln>
                            <a:noFill/>
                          </a:ln>
                          <a:solidFill>
                            <a:srgbClr val="002060"/>
                          </a:solidFill>
                          <a:effectLst/>
                          <a:latin typeface="+mn-lt"/>
                          <a:ea typeface="+mn-ea"/>
                          <a:cs typeface="Arial" panose="020B0604020202020204" pitchFamily="34" charset="0"/>
                        </a:rPr>
                        <a:t>l'appétit</a:t>
                      </a:r>
                      <a:endParaRPr kumimoji="0" lang="en-US" altLang="ja-JP" sz="1500" b="0" i="0" u="none" strike="noStrike" kern="1200" cap="none" spc="-30" normalizeH="0" baseline="0">
                        <a:ln>
                          <a:noFill/>
                        </a:ln>
                        <a:solidFill>
                          <a:srgbClr val="002060"/>
                        </a:solidFill>
                        <a:effectLst/>
                        <a:latin typeface="+mn-lt"/>
                        <a:ea typeface="+mn-ea"/>
                        <a:cs typeface="Arial" panose="020B0604020202020204" pitchFamily="34" charset="0"/>
                      </a:endParaRPr>
                    </a:p>
                  </a:txBody>
                  <a:tcPr marL="0" marR="0" marT="0" marB="0" anchor="ctr" horzOverflow="overflow">
                    <a:lnL w="12700" cmpd="sng">
                      <a:noFill/>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5.3</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7.4</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7.2</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8.9</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25133721"/>
                  </a:ext>
                </a:extLst>
              </a:tr>
              <a:tr h="32017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288000" marR="0" lvl="0" indent="0" algn="l" defTabSz="914400" rtl="0" eaLnBrk="1" fontAlgn="ctr" latinLnBrk="0" hangingPunct="1">
                        <a:lnSpc>
                          <a:spcPct val="100000"/>
                        </a:lnSpc>
                        <a:spcBef>
                          <a:spcPct val="0"/>
                        </a:spcBef>
                        <a:spcAft>
                          <a:spcPct val="0"/>
                        </a:spcAft>
                        <a:buClr>
                          <a:schemeClr val="accent3"/>
                        </a:buClr>
                        <a:buSzTx/>
                        <a:buFont typeface="System Font Regular"/>
                        <a:buNone/>
                        <a:tabLst/>
                        <a:defRPr/>
                      </a:pPr>
                      <a:r>
                        <a:rPr kumimoji="0" lang="en-US" altLang="ja-JP" sz="1500" b="0" i="0" u="none" strike="noStrike" kern="1200" cap="none" spc="-30" normalizeH="0" baseline="0">
                          <a:ln>
                            <a:noFill/>
                          </a:ln>
                          <a:solidFill>
                            <a:srgbClr val="002060"/>
                          </a:solidFill>
                          <a:effectLst/>
                          <a:latin typeface="+mn-lt"/>
                          <a:ea typeface="+mn-ea"/>
                          <a:cs typeface="Arial" panose="020B0604020202020204" pitchFamily="34" charset="0"/>
                        </a:rPr>
                        <a:t> Constipation</a:t>
                      </a:r>
                    </a:p>
                  </a:txBody>
                  <a:tcPr marL="0" marR="0" marT="0" marB="0" anchor="ctr" horzOverflow="overflow">
                    <a:lnL w="12700" cmpd="sng">
                      <a:noFill/>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5.8</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6.8</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4.5</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4.5</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774177251"/>
                  </a:ext>
                </a:extLst>
              </a:tr>
              <a:tr h="32017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288000" marR="0" lvl="0" indent="0" algn="l" defTabSz="914400" rtl="0" eaLnBrk="1" fontAlgn="ctr" latinLnBrk="0" hangingPunct="1">
                        <a:lnSpc>
                          <a:spcPct val="100000"/>
                        </a:lnSpc>
                        <a:spcBef>
                          <a:spcPct val="0"/>
                        </a:spcBef>
                        <a:spcAft>
                          <a:spcPct val="0"/>
                        </a:spcAft>
                        <a:buClr>
                          <a:schemeClr val="accent3"/>
                        </a:buClr>
                        <a:buSzTx/>
                        <a:buFont typeface="System Font Regular"/>
                        <a:buNone/>
                        <a:tabLst/>
                        <a:defRPr/>
                      </a:pPr>
                      <a:r>
                        <a:rPr kumimoji="0" lang="en-US" altLang="ja-JP" sz="1500" b="0" i="0" u="none" strike="noStrike" kern="1200" cap="none" spc="-30" normalizeH="0" baseline="0">
                          <a:ln>
                            <a:noFill/>
                          </a:ln>
                          <a:solidFill>
                            <a:srgbClr val="002060"/>
                          </a:solidFill>
                          <a:effectLst/>
                          <a:latin typeface="+mn-lt"/>
                          <a:ea typeface="+mn-ea"/>
                          <a:cs typeface="Arial" panose="020B0604020202020204" pitchFamily="34" charset="0"/>
                        </a:rPr>
                        <a:t> </a:t>
                      </a:r>
                      <a:r>
                        <a:rPr kumimoji="0" lang="en-US" altLang="ja-JP" sz="1500" b="0" i="0" u="none" strike="noStrike" kern="1200" cap="none" spc="-30" normalizeH="0" baseline="0" err="1">
                          <a:ln>
                            <a:noFill/>
                          </a:ln>
                          <a:solidFill>
                            <a:srgbClr val="002060"/>
                          </a:solidFill>
                          <a:effectLst/>
                          <a:latin typeface="+mn-lt"/>
                          <a:ea typeface="+mn-ea"/>
                          <a:cs typeface="Arial" panose="020B0604020202020204" pitchFamily="34" charset="0"/>
                        </a:rPr>
                        <a:t>Douleurs</a:t>
                      </a:r>
                      <a:r>
                        <a:rPr kumimoji="0" lang="en-US" altLang="ja-JP" sz="1500" b="0" i="0" u="none" strike="noStrike" kern="1200" cap="none" spc="-30" normalizeH="0" baseline="0">
                          <a:ln>
                            <a:noFill/>
                          </a:ln>
                          <a:solidFill>
                            <a:srgbClr val="002060"/>
                          </a:solidFill>
                          <a:effectLst/>
                          <a:latin typeface="+mn-lt"/>
                          <a:ea typeface="+mn-ea"/>
                          <a:cs typeface="Arial" panose="020B0604020202020204" pitchFamily="34" charset="0"/>
                        </a:rPr>
                        <a:t> </a:t>
                      </a:r>
                      <a:r>
                        <a:rPr kumimoji="0" lang="en-US" altLang="ja-JP" sz="1500" b="0" i="0" u="none" strike="noStrike" kern="1200" cap="none" spc="-30" normalizeH="0" baseline="0" err="1">
                          <a:ln>
                            <a:noFill/>
                          </a:ln>
                          <a:solidFill>
                            <a:srgbClr val="002060"/>
                          </a:solidFill>
                          <a:effectLst/>
                          <a:latin typeface="+mn-lt"/>
                          <a:ea typeface="+mn-ea"/>
                          <a:cs typeface="Arial" panose="020B0604020202020204" pitchFamily="34" charset="0"/>
                        </a:rPr>
                        <a:t>abdominales</a:t>
                      </a:r>
                      <a:endParaRPr kumimoji="0" lang="en-US" altLang="ja-JP" sz="1500" b="0" i="0" u="none" strike="noStrike" kern="1200" cap="none" spc="-30" normalizeH="0" baseline="0">
                        <a:ln>
                          <a:noFill/>
                        </a:ln>
                        <a:solidFill>
                          <a:srgbClr val="002060"/>
                        </a:solidFill>
                        <a:effectLst/>
                        <a:latin typeface="+mn-lt"/>
                        <a:ea typeface="+mn-ea"/>
                        <a:cs typeface="Arial" panose="020B0604020202020204" pitchFamily="34" charset="0"/>
                      </a:endParaRPr>
                    </a:p>
                  </a:txBody>
                  <a:tcPr marL="0" marR="0" marT="0" marB="0" anchor="ctr" horzOverflow="overflow">
                    <a:lnL w="12700" cmpd="sng">
                      <a:noFill/>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5.1</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3.0</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4.5</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n-US" altLang="ja-JP"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rPr>
                        <a:t>5.1</a:t>
                      </a:r>
                      <a:endParaRPr kumimoji="0" lang="ja-JP" altLang="en-US" sz="1400" b="0" i="0" u="none" strike="noStrike" cap="none" spc="-30" normalizeH="0" baseline="0">
                        <a:ln>
                          <a:noFill/>
                        </a:ln>
                        <a:solidFill>
                          <a:schemeClr val="tx1">
                            <a:lumMod val="65000"/>
                            <a:lumOff val="35000"/>
                          </a:schemeClr>
                        </a:solidFill>
                        <a:effectLst/>
                        <a:latin typeface="+mn-lt"/>
                        <a:ea typeface="ＭＳ Ｐゴシック" pitchFamily="34" charset="-128"/>
                        <a:cs typeface="Arial" panose="020B0604020202020204" pitchFamily="34" charset="0"/>
                      </a:endParaRPr>
                    </a:p>
                  </a:txBody>
                  <a:tcPr marL="12700" marT="12693" marB="0" anchor="ctr" horzOverflow="overflow">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F2EBF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47747372"/>
                  </a:ext>
                </a:extLst>
              </a:tr>
              <a:tr h="320172">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1219170" rtl="0" eaLnBrk="1" fontAlgn="ctr" latinLnBrk="0" hangingPunct="1">
                        <a:lnSpc>
                          <a:spcPct val="107000"/>
                        </a:lnSpc>
                        <a:spcBef>
                          <a:spcPts val="0"/>
                        </a:spcBef>
                        <a:spcAft>
                          <a:spcPts val="0"/>
                        </a:spcAft>
                        <a:buClrTx/>
                        <a:buSzTx/>
                        <a:buFontTx/>
                        <a:buNone/>
                        <a:tabLst/>
                        <a:defRPr/>
                      </a:pPr>
                      <a:r>
                        <a:rPr kumimoji="0" lang="fr-FR" sz="1500" b="1" i="0" u="none" strike="noStrike" kern="1200" cap="none" spc="-30" normalizeH="0" baseline="0" noProof="0">
                          <a:ln>
                            <a:noFill/>
                          </a:ln>
                          <a:solidFill>
                            <a:srgbClr val="002060"/>
                          </a:solidFill>
                          <a:effectLst/>
                          <a:uLnTx/>
                          <a:uFillTx/>
                          <a:latin typeface="Arial" panose="020B0604020202020204"/>
                          <a:ea typeface="Times New Roman" panose="02020603050405020304" pitchFamily="18" charset="0"/>
                          <a:cs typeface="Times New Roman" panose="02020603050405020304" pitchFamily="18" charset="0"/>
                        </a:rPr>
                        <a:t>Interruption en raison de nausées, de vomissements et de diarrhée (%)</a:t>
                      </a:r>
                      <a:endParaRPr kumimoji="0" lang="de-DE" sz="1500" b="1" i="0" u="none" strike="noStrike" kern="1200" cap="none" spc="-30" normalizeH="0" baseline="0" noProof="0">
                        <a:ln>
                          <a:noFill/>
                        </a:ln>
                        <a:solidFill>
                          <a:srgbClr val="002060"/>
                        </a:solidFill>
                        <a:effectLst/>
                        <a:uLnTx/>
                        <a:uFillTx/>
                        <a:latin typeface="Arial" panose="020B0604020202020204"/>
                        <a:ea typeface="Times New Roman" panose="02020603050405020304" pitchFamily="18" charset="0"/>
                        <a:cs typeface="Times New Roman" panose="02020603050405020304" pitchFamily="18" charset="0"/>
                      </a:endParaRPr>
                    </a:p>
                  </a:txBody>
                  <a:tcPr marL="72000" marR="66675" marT="0" marB="0" anchor="ctr">
                    <a:lnL w="12700" cmpd="sng">
                      <a:noFill/>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8E4CB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400" kern="1200" spc="-30" baseline="0">
                          <a:solidFill>
                            <a:schemeClr val="tx1">
                              <a:lumMod val="65000"/>
                              <a:lumOff val="35000"/>
                            </a:schemeClr>
                          </a:solidFill>
                          <a:effectLst/>
                          <a:latin typeface="+mn-lt"/>
                          <a:ea typeface="Calibri" panose="020F0502020204030204" pitchFamily="34" charset="0"/>
                          <a:cs typeface="Times New Roman" panose="02020603050405020304" pitchFamily="18" charset="0"/>
                        </a:rPr>
                        <a:t>1.7</a:t>
                      </a:r>
                    </a:p>
                  </a:txBody>
                  <a:tcPr marL="16999" marT="16999"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8E4CB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400" kern="1200" spc="-30" baseline="0">
                          <a:solidFill>
                            <a:schemeClr val="tx1">
                              <a:lumMod val="65000"/>
                              <a:lumOff val="35000"/>
                            </a:schemeClr>
                          </a:solidFill>
                          <a:effectLst/>
                          <a:latin typeface="+mn-lt"/>
                          <a:ea typeface="Calibri" panose="020F0502020204030204" pitchFamily="34" charset="0"/>
                          <a:cs typeface="Times New Roman" panose="02020603050405020304" pitchFamily="18" charset="0"/>
                        </a:rPr>
                        <a:t>1.7</a:t>
                      </a:r>
                    </a:p>
                  </a:txBody>
                  <a:tcPr marL="16999" marT="16999"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8E4CB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400" kern="1200" spc="-30" baseline="0">
                          <a:solidFill>
                            <a:schemeClr val="tx1">
                              <a:lumMod val="65000"/>
                              <a:lumOff val="35000"/>
                            </a:schemeClr>
                          </a:solidFill>
                          <a:effectLst/>
                          <a:latin typeface="+mn-lt"/>
                          <a:ea typeface="Calibri" panose="020F0502020204030204" pitchFamily="34" charset="0"/>
                          <a:cs typeface="Times New Roman" panose="02020603050405020304" pitchFamily="18" charset="0"/>
                        </a:rPr>
                        <a:t>3.0</a:t>
                      </a:r>
                    </a:p>
                  </a:txBody>
                  <a:tcPr marL="16999" marT="16999"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8E4CB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r" defTabSz="914400" rtl="0" eaLnBrk="1" fontAlgn="ctr" latinLnBrk="0" hangingPunct="1">
                        <a:lnSpc>
                          <a:spcPct val="100000"/>
                        </a:lnSpc>
                        <a:spcBef>
                          <a:spcPts val="0"/>
                        </a:spcBef>
                        <a:spcAft>
                          <a:spcPts val="0"/>
                        </a:spcAft>
                        <a:buClrTx/>
                        <a:buSzTx/>
                        <a:buFontTx/>
                        <a:buNone/>
                        <a:tabLst/>
                        <a:defRPr/>
                      </a:pPr>
                      <a:r>
                        <a:rPr lang="en-US" sz="1400" kern="1200" spc="-30" baseline="0">
                          <a:solidFill>
                            <a:schemeClr val="tx1">
                              <a:lumMod val="65000"/>
                              <a:lumOff val="35000"/>
                            </a:schemeClr>
                          </a:solidFill>
                          <a:effectLst/>
                          <a:latin typeface="+mn-lt"/>
                          <a:ea typeface="Calibri" panose="020F0502020204030204" pitchFamily="34" charset="0"/>
                          <a:cs typeface="Times New Roman" panose="02020603050405020304" pitchFamily="18" charset="0"/>
                        </a:rPr>
                        <a:t>3.1</a:t>
                      </a:r>
                    </a:p>
                  </a:txBody>
                  <a:tcPr marL="16999" marT="16999"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F2EBF7"/>
                      </a:solidFill>
                      <a:prstDash val="solid"/>
                      <a:round/>
                      <a:headEnd type="none" w="med" len="med"/>
                      <a:tailEnd type="none" w="med" len="med"/>
                    </a:lnT>
                    <a:lnB w="19050" cap="flat" cmpd="sng" algn="ctr">
                      <a:solidFill>
                        <a:srgbClr val="8E4CB5"/>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3625623"/>
                  </a:ext>
                </a:extLst>
              </a:tr>
            </a:tbl>
          </a:graphicData>
        </a:graphic>
      </p:graphicFrame>
      <p:sp>
        <p:nvSpPr>
          <p:cNvPr id="8" name="Slide Number Placeholder 3">
            <a:extLst>
              <a:ext uri="{FF2B5EF4-FFF2-40B4-BE49-F238E27FC236}">
                <a16:creationId xmlns:a16="http://schemas.microsoft.com/office/drawing/2014/main" id="{D92E910C-A226-7CF8-AEF6-CECF916BC548}"/>
              </a:ext>
            </a:extLst>
          </p:cNvPr>
          <p:cNvSpPr txBox="1">
            <a:spLocks/>
          </p:cNvSpPr>
          <p:nvPr/>
        </p:nvSpPr>
        <p:spPr>
          <a:xfrm>
            <a:off x="11222752" y="6095387"/>
            <a:ext cx="609600" cy="2349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AA26E4DD-3705-C34F-BBF3-04369A652A45}" type="slidenum">
              <a:rPr lang="en-US" sz="1000" smtClean="0">
                <a:solidFill>
                  <a:prstClr val="white">
                    <a:lumMod val="75000"/>
                  </a:prstClr>
                </a:solidFill>
                <a:latin typeface="Arial" panose="020B0604020202020204" pitchFamily="34" charset="0"/>
                <a:cs typeface="Arial" panose="020B0604020202020204" pitchFamily="34" charset="0"/>
              </a:rPr>
              <a:pPr algn="r">
                <a:defRPr/>
              </a:pPr>
              <a:t>20</a:t>
            </a:fld>
            <a:endParaRPr lang="en-US" sz="1000">
              <a:solidFill>
                <a:prstClr val="white">
                  <a:lumMod val="75000"/>
                </a:prstClr>
              </a:solidFill>
              <a:latin typeface="Arial" panose="020B0604020202020204" pitchFamily="34" charset="0"/>
              <a:cs typeface="Arial" panose="020B0604020202020204" pitchFamily="34" charset="0"/>
            </a:endParaRPr>
          </a:p>
        </p:txBody>
      </p:sp>
      <p:sp>
        <p:nvSpPr>
          <p:cNvPr id="13" name="Footer Placeholder 3">
            <a:extLst>
              <a:ext uri="{FF2B5EF4-FFF2-40B4-BE49-F238E27FC236}">
                <a16:creationId xmlns:a16="http://schemas.microsoft.com/office/drawing/2014/main" id="{B51D6C4C-B4DB-BF1B-65D8-A83F51E737AF}"/>
              </a:ext>
            </a:extLst>
          </p:cNvPr>
          <p:cNvSpPr txBox="1">
            <a:spLocks/>
          </p:cNvSpPr>
          <p:nvPr/>
        </p:nvSpPr>
        <p:spPr>
          <a:xfrm>
            <a:off x="4052365" y="6541686"/>
            <a:ext cx="4114800" cy="2349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de-DE" sz="900" b="0" i="0" u="none" strike="noStrike" kern="1200" cap="none" spc="0" normalizeH="0" baseline="0" noProof="0">
                <a:ln>
                  <a:noFill/>
                </a:ln>
                <a:solidFill>
                  <a:schemeClr val="bg1"/>
                </a:solidFill>
                <a:effectLst/>
                <a:uLnTx/>
                <a:uFillTx/>
                <a:latin typeface="Arial" panose="020B0604020202020204"/>
                <a:ea typeface="DIN Pro Regular" charset="0"/>
                <a:sym typeface="DIN Pro"/>
              </a:rPr>
              <a:t>© 2024 Eli Lilly and Company</a:t>
            </a:r>
          </a:p>
        </p:txBody>
      </p:sp>
      <p:pic>
        <p:nvPicPr>
          <p:cNvPr id="3" name="Image 2" descr="Une image contenant texte">
            <a:extLst>
              <a:ext uri="{FF2B5EF4-FFF2-40B4-BE49-F238E27FC236}">
                <a16:creationId xmlns:a16="http://schemas.microsoft.com/office/drawing/2014/main" id="{B6C56B13-739C-4381-4709-93E18160C0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435" y="0"/>
            <a:ext cx="2120727" cy="1296000"/>
          </a:xfrm>
          <a:prstGeom prst="rect">
            <a:avLst/>
          </a:prstGeom>
        </p:spPr>
      </p:pic>
    </p:spTree>
    <p:extLst>
      <p:ext uri="{BB962C8B-B14F-4D97-AF65-F5344CB8AC3E}">
        <p14:creationId xmlns:p14="http://schemas.microsoft.com/office/powerpoint/2010/main" val="742573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a:extLst>
              <a:ext uri="{FF2B5EF4-FFF2-40B4-BE49-F238E27FC236}">
                <a16:creationId xmlns:a16="http://schemas.microsoft.com/office/drawing/2014/main" id="{2FD07B36-D374-D0C4-1FBD-562AF36F3E1D}"/>
              </a:ext>
            </a:extLst>
          </p:cNvPr>
          <p:cNvSpPr txBox="1">
            <a:spLocks/>
          </p:cNvSpPr>
          <p:nvPr/>
        </p:nvSpPr>
        <p:spPr>
          <a:xfrm>
            <a:off x="348033" y="5769749"/>
            <a:ext cx="9059863" cy="541337"/>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tx1"/>
                </a:solidFill>
                <a:latin typeface="+mn-lt"/>
                <a:ea typeface="+mn-ea"/>
                <a:cs typeface="+mn-cs"/>
              </a:defRPr>
            </a:lvl1pPr>
            <a:lvl2pPr marL="22860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62865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1028700" indent="-2286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4pPr>
            <a:lvl5pPr marL="1371600" indent="-2286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*Les zones ombrées indiquent le temps nécessaire pour atteindre la dose d'entretien du traitement à l'étude.</a:t>
            </a:r>
            <a:r>
              <a:rPr kumimoji="0" lang="fr-FR" sz="800" b="0" i="0" u="none" strike="noStrike" kern="1200" cap="none" spc="0" normalizeH="0" baseline="30000" noProof="0">
                <a:ln>
                  <a:noFill/>
                </a:ln>
                <a:solidFill>
                  <a:srgbClr val="FFFFFF">
                    <a:lumMod val="50000"/>
                  </a:srgbClr>
                </a:solidFill>
                <a:effectLst/>
                <a:uLnTx/>
                <a:uFillTx/>
                <a:latin typeface="Arial" panose="020B0604020202020204"/>
                <a:ea typeface="+mn-ea"/>
                <a:cs typeface="+mn-cs"/>
              </a:rPr>
              <a:t>1</a:t>
            </a:r>
            <a:r>
              <a:rPr kumimoji="0" lang="fr-FR"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Les données représentent le pourcentage de participants ayant déclaré un nouvel événement au cours d'un intervalle de temps par rapport aux participants à risque; population </a:t>
            </a:r>
            <a:r>
              <a:rPr kumimoji="0" lang="fr-FR"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mITT</a:t>
            </a:r>
            <a:r>
              <a:rPr kumimoji="0" lang="fr-FR"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(ensemble d'analyse de sécurité).</a:t>
            </a:r>
            <a:r>
              <a:rPr kumimoji="0" lang="fr-FR" sz="800" b="0" i="0" u="none" strike="noStrike" kern="1200" cap="none" spc="0" normalizeH="0" baseline="30000" noProof="0">
                <a:ln>
                  <a:noFill/>
                </a:ln>
                <a:solidFill>
                  <a:srgbClr val="FFFFFF">
                    <a:lumMod val="50000"/>
                  </a:srgbClr>
                </a:solidFill>
                <a:effectLst/>
                <a:uLnTx/>
                <a:uFillTx/>
                <a:latin typeface="Arial" panose="020B0604020202020204"/>
                <a:ea typeface="+mn-ea"/>
                <a:cs typeface="+mn-cs"/>
              </a:rPr>
              <a:t>1</a:t>
            </a:r>
            <a:r>
              <a:rPr kumimoji="0" lang="fr-FR"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L'incidence fait référence au pourcentage de participants chez qui un événement s'est produit au cours d'un intervalle de temps.</a:t>
            </a:r>
            <a:r>
              <a:rPr kumimoji="0" lang="fr-FR" sz="800" b="0" i="0" u="none" strike="noStrike" kern="1200" cap="none" spc="0" normalizeH="0" baseline="30000" noProof="0">
                <a:ln>
                  <a:noFill/>
                </a:ln>
                <a:solidFill>
                  <a:srgbClr val="FFFFFF">
                    <a:lumMod val="50000"/>
                  </a:srgbClr>
                </a:solidFill>
                <a:effectLst/>
                <a:uLnTx/>
                <a:uFillTx/>
                <a:latin typeface="Arial" panose="020B0604020202020204"/>
                <a:ea typeface="+mn-ea"/>
                <a:cs typeface="+mn-cs"/>
              </a:rPr>
              <a:t>1</a:t>
            </a:r>
            <a:r>
              <a:rPr kumimoji="0" lang="fr-FR"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a:t>
            </a:r>
            <a:r>
              <a:rPr kumimoji="0" lang="fr-FR"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mITT</a:t>
            </a:r>
            <a:r>
              <a:rPr kumimoji="0" lang="fr-FR"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a:t>
            </a:r>
            <a:r>
              <a:rPr kumimoji="0" lang="fr-FR"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intent</a:t>
            </a:r>
            <a:r>
              <a:rPr kumimoji="0" lang="fr-FR"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-to-</a:t>
            </a:r>
            <a:r>
              <a:rPr kumimoji="0" lang="fr-FR"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treat</a:t>
            </a:r>
            <a:r>
              <a:rPr kumimoji="0" lang="fr-FR"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modifié.</a:t>
            </a:r>
            <a:r>
              <a:rPr kumimoji="0" lang="fr-FR" sz="800" b="0" i="0" u="none" strike="noStrike" kern="1200" cap="none" spc="0" normalizeH="0" baseline="30000" noProof="0">
                <a:ln>
                  <a:noFill/>
                </a:ln>
                <a:solidFill>
                  <a:srgbClr val="FFFFFF">
                    <a:lumMod val="50000"/>
                  </a:srgbClr>
                </a:solidFill>
                <a:effectLst/>
                <a:uLnTx/>
                <a:uFillTx/>
                <a:latin typeface="Arial" panose="020B0604020202020204"/>
                <a:ea typeface="+mn-ea"/>
                <a:cs typeface="+mn-cs"/>
              </a:rPr>
              <a:t>1</a:t>
            </a:r>
            <a:endParaRPr kumimoji="0" lang="de-DE" sz="800" b="0" i="0" u="none" strike="noStrike" kern="1200" cap="none" spc="0" normalizeH="0" baseline="30000" noProof="0">
              <a:ln>
                <a:noFill/>
              </a:ln>
              <a:solidFill>
                <a:srgbClr val="FFFFFF">
                  <a:lumMod val="50000"/>
                </a:srgbClr>
              </a:solidFill>
              <a:effectLst/>
              <a:uLnTx/>
              <a:uFillTx/>
              <a:latin typeface="Arial" panose="020B0604020202020204"/>
              <a:ea typeface="+mn-ea"/>
              <a:cs typeface="+mn-cs"/>
            </a:endParaRPr>
          </a:p>
        </p:txBody>
      </p:sp>
      <p:sp>
        <p:nvSpPr>
          <p:cNvPr id="35" name="ZoneTexte 34">
            <a:extLst>
              <a:ext uri="{FF2B5EF4-FFF2-40B4-BE49-F238E27FC236}">
                <a16:creationId xmlns:a16="http://schemas.microsoft.com/office/drawing/2014/main" id="{EA15C119-953B-4E09-74DE-777D3455976B}"/>
              </a:ext>
            </a:extLst>
          </p:cNvPr>
          <p:cNvSpPr txBox="1"/>
          <p:nvPr/>
        </p:nvSpPr>
        <p:spPr>
          <a:xfrm>
            <a:off x="348033" y="6316988"/>
            <a:ext cx="1134288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1.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Frías</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JP, et al. N </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Engl</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J Med. 2021 Aug 5;385(6):503-515.</a:t>
            </a:r>
          </a:p>
        </p:txBody>
      </p:sp>
      <p:sp>
        <p:nvSpPr>
          <p:cNvPr id="7" name="Title 1">
            <a:extLst>
              <a:ext uri="{FF2B5EF4-FFF2-40B4-BE49-F238E27FC236}">
                <a16:creationId xmlns:a16="http://schemas.microsoft.com/office/drawing/2014/main" id="{64E3C054-E478-493B-8133-D910F5CD4E15}"/>
              </a:ext>
            </a:extLst>
          </p:cNvPr>
          <p:cNvSpPr txBox="1">
            <a:spLocks/>
          </p:cNvSpPr>
          <p:nvPr/>
        </p:nvSpPr>
        <p:spPr>
          <a:xfrm>
            <a:off x="348033" y="279216"/>
            <a:ext cx="11342889" cy="990597"/>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800"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a:ln>
                  <a:noFill/>
                </a:ln>
                <a:solidFill>
                  <a:srgbClr val="FFFFFF"/>
                </a:solidFill>
                <a:effectLst/>
                <a:uLnTx/>
                <a:uFillTx/>
                <a:latin typeface="Arial" panose="020B0604020202020204"/>
                <a:ea typeface="+mj-ea"/>
                <a:cs typeface="+mj-cs"/>
              </a:rPr>
              <a:t>L'incidence des nausées a diminué avec le temps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2000" b="0" i="0" u="none" strike="noStrike" kern="1200" cap="none" spc="0" normalizeH="0" baseline="0" noProof="0" err="1">
                <a:ln>
                  <a:noFill/>
                </a:ln>
                <a:solidFill>
                  <a:srgbClr val="FFFFFF"/>
                </a:solidFill>
                <a:effectLst/>
                <a:uLnTx/>
                <a:uFillTx/>
                <a:latin typeface="Arial" panose="020B0604020202020204"/>
                <a:ea typeface="+mj-ea"/>
                <a:cs typeface="+mj-cs"/>
              </a:rPr>
              <a:t>Jusqu’à</a:t>
            </a:r>
            <a:r>
              <a:rPr kumimoji="0" lang="en-GB" sz="2000" b="0" i="0" u="none" strike="noStrike" kern="1200" cap="none" spc="0" normalizeH="0" baseline="0" noProof="0">
                <a:ln>
                  <a:noFill/>
                </a:ln>
                <a:solidFill>
                  <a:srgbClr val="FFFFFF"/>
                </a:solidFill>
                <a:effectLst/>
                <a:uLnTx/>
                <a:uFillTx/>
                <a:latin typeface="Arial" panose="020B0604020202020204"/>
                <a:ea typeface="+mj-ea"/>
                <a:cs typeface="+mj-cs"/>
              </a:rPr>
              <a:t> la </a:t>
            </a:r>
            <a:r>
              <a:rPr kumimoji="0" lang="en-GB" sz="2000" b="0" i="0" u="none" strike="noStrike" kern="1200" cap="none" spc="0" normalizeH="0" baseline="0" noProof="0" err="1">
                <a:ln>
                  <a:noFill/>
                </a:ln>
                <a:solidFill>
                  <a:srgbClr val="FFFFFF"/>
                </a:solidFill>
                <a:effectLst/>
                <a:uLnTx/>
                <a:uFillTx/>
                <a:latin typeface="Arial" panose="020B0604020202020204"/>
                <a:ea typeface="+mj-ea"/>
                <a:cs typeface="+mj-cs"/>
              </a:rPr>
              <a:t>semaine</a:t>
            </a:r>
            <a:r>
              <a:rPr kumimoji="0" lang="en-GB" sz="2000" b="0" i="0" u="none" strike="noStrike" kern="1200" cap="none" spc="0" normalizeH="0" baseline="0" noProof="0">
                <a:ln>
                  <a:noFill/>
                </a:ln>
                <a:solidFill>
                  <a:srgbClr val="FFFFFF"/>
                </a:solidFill>
                <a:effectLst/>
                <a:uLnTx/>
                <a:uFillTx/>
                <a:latin typeface="Arial" panose="020B0604020202020204"/>
                <a:ea typeface="+mj-ea"/>
                <a:cs typeface="+mj-cs"/>
              </a:rPr>
              <a:t> 40</a:t>
            </a:r>
            <a:r>
              <a:rPr kumimoji="0" lang="en-GB" sz="2000" b="0" i="0" u="none" strike="noStrike" kern="1200" cap="none" spc="0" normalizeH="0" baseline="30000" noProof="0">
                <a:ln>
                  <a:noFill/>
                </a:ln>
                <a:solidFill>
                  <a:srgbClr val="FFFFFF"/>
                </a:solidFill>
                <a:effectLst/>
                <a:uLnTx/>
                <a:uFillTx/>
                <a:latin typeface="Arial" panose="020B0604020202020204"/>
                <a:ea typeface="+mj-ea"/>
                <a:cs typeface="+mj-cs"/>
              </a:rPr>
              <a:t>1,* </a:t>
            </a:r>
            <a:r>
              <a:rPr kumimoji="0" lang="en-GB" sz="2000" b="0" i="0" u="none" strike="noStrike" kern="1200" cap="none" spc="0" normalizeH="0" baseline="0" noProof="0">
                <a:ln>
                  <a:noFill/>
                </a:ln>
                <a:solidFill>
                  <a:srgbClr val="FFFFFF"/>
                </a:solidFill>
                <a:effectLst/>
                <a:uLnTx/>
                <a:uFillTx/>
                <a:latin typeface="Arial" panose="020B0604020202020204"/>
                <a:ea typeface="+mj-ea"/>
                <a:cs typeface="+mj-cs"/>
              </a:rPr>
              <a:t>– Étude SURPASS-2</a:t>
            </a:r>
            <a:endParaRPr kumimoji="0" lang="en-GB" sz="2000" b="0" i="0" u="none" strike="noStrike" kern="1200" cap="none" spc="0" normalizeH="0" baseline="30000" noProof="0">
              <a:ln>
                <a:noFill/>
              </a:ln>
              <a:solidFill>
                <a:srgbClr val="FFFFFF"/>
              </a:solidFill>
              <a:effectLst/>
              <a:uLnTx/>
              <a:uFillTx/>
              <a:latin typeface="Arial" panose="020B0604020202020204"/>
              <a:ea typeface="+mj-ea"/>
              <a:cs typeface="+mj-cs"/>
            </a:endParaRPr>
          </a:p>
        </p:txBody>
      </p:sp>
      <p:sp>
        <p:nvSpPr>
          <p:cNvPr id="3" name="Text Placeholder 6">
            <a:extLst>
              <a:ext uri="{FF2B5EF4-FFF2-40B4-BE49-F238E27FC236}">
                <a16:creationId xmlns:a16="http://schemas.microsoft.com/office/drawing/2014/main" id="{DBBF2333-FABB-42D1-46C8-614ABDD129F6}"/>
              </a:ext>
            </a:extLst>
          </p:cNvPr>
          <p:cNvSpPr txBox="1">
            <a:spLocks/>
          </p:cNvSpPr>
          <p:nvPr/>
        </p:nvSpPr>
        <p:spPr>
          <a:xfrm>
            <a:off x="4667003" y="6512509"/>
            <a:ext cx="3087584" cy="277870"/>
          </a:xfrm>
          <a:prstGeom prst="rect">
            <a:avLst/>
          </a:prstGeom>
          <a:solidFill>
            <a:schemeClr val="bg1"/>
          </a:solidFill>
        </p:spPr>
        <p:txBody>
          <a:bodyPr vert="horz" lIns="0" tIns="0" rIns="0" bIns="0" rtlCol="0" anchor="b"/>
          <a:lstStyle>
            <a:defPPr>
              <a:defRPr lang="en-US"/>
            </a:defPPr>
            <a:lvl1pPr marL="0" algn="r" defTabSz="653110" rtl="0" eaLnBrk="1" latinLnBrk="0" hangingPunct="1">
              <a:defRPr sz="1100" b="0" i="0" kern="1200">
                <a:solidFill>
                  <a:schemeClr val="accent2"/>
                </a:solidFill>
                <a:latin typeface="DIN Pro Regular" charset="0"/>
                <a:ea typeface="+mn-ea"/>
                <a:cs typeface="DIN Pro Regular" charset="0"/>
              </a:defRPr>
            </a:lvl1pPr>
            <a:lvl2pPr marL="653110" algn="l" defTabSz="653110" rtl="0" eaLnBrk="1" latinLnBrk="0" hangingPunct="1">
              <a:defRPr sz="2600" kern="1200">
                <a:solidFill>
                  <a:schemeClr val="tx1"/>
                </a:solidFill>
                <a:latin typeface="+mn-lt"/>
                <a:ea typeface="+mn-ea"/>
                <a:cs typeface="+mn-cs"/>
              </a:defRPr>
            </a:lvl2pPr>
            <a:lvl3pPr marL="1306220" algn="l" defTabSz="653110" rtl="0" eaLnBrk="1" latinLnBrk="0" hangingPunct="1">
              <a:defRPr sz="2600" kern="1200">
                <a:solidFill>
                  <a:schemeClr val="tx1"/>
                </a:solidFill>
                <a:latin typeface="+mn-lt"/>
                <a:ea typeface="+mn-ea"/>
                <a:cs typeface="+mn-cs"/>
              </a:defRPr>
            </a:lvl3pPr>
            <a:lvl4pPr marL="1959331" algn="l" defTabSz="653110" rtl="0" eaLnBrk="1" latinLnBrk="0" hangingPunct="1">
              <a:defRPr sz="2600" kern="1200">
                <a:solidFill>
                  <a:schemeClr val="tx1"/>
                </a:solidFill>
                <a:latin typeface="+mn-lt"/>
                <a:ea typeface="+mn-ea"/>
                <a:cs typeface="+mn-cs"/>
              </a:defRPr>
            </a:lvl4pPr>
            <a:lvl5pPr marL="2612441" algn="l" defTabSz="653110" rtl="0" eaLnBrk="1" latinLnBrk="0" hangingPunct="1">
              <a:defRPr sz="2600" kern="1200">
                <a:solidFill>
                  <a:schemeClr val="tx1"/>
                </a:solidFill>
                <a:latin typeface="+mn-lt"/>
                <a:ea typeface="+mn-ea"/>
                <a:cs typeface="+mn-cs"/>
              </a:defRPr>
            </a:lvl5pPr>
            <a:lvl6pPr marL="3265551" algn="l" defTabSz="653110" rtl="0" eaLnBrk="1" latinLnBrk="0" hangingPunct="1">
              <a:defRPr sz="2600" kern="1200">
                <a:solidFill>
                  <a:schemeClr val="tx1"/>
                </a:solidFill>
                <a:latin typeface="+mn-lt"/>
                <a:ea typeface="+mn-ea"/>
                <a:cs typeface="+mn-cs"/>
              </a:defRPr>
            </a:lvl6pPr>
            <a:lvl7pPr marL="3918661" algn="l" defTabSz="653110" rtl="0" eaLnBrk="1" latinLnBrk="0" hangingPunct="1">
              <a:defRPr sz="2600" kern="1200">
                <a:solidFill>
                  <a:schemeClr val="tx1"/>
                </a:solidFill>
                <a:latin typeface="+mn-lt"/>
                <a:ea typeface="+mn-ea"/>
                <a:cs typeface="+mn-cs"/>
              </a:defRPr>
            </a:lvl7pPr>
            <a:lvl8pPr marL="4571771" algn="l" defTabSz="653110" rtl="0" eaLnBrk="1" latinLnBrk="0" hangingPunct="1">
              <a:defRPr sz="2600" kern="1200">
                <a:solidFill>
                  <a:schemeClr val="tx1"/>
                </a:solidFill>
                <a:latin typeface="+mn-lt"/>
                <a:ea typeface="+mn-ea"/>
                <a:cs typeface="+mn-cs"/>
              </a:defRPr>
            </a:lvl8pPr>
            <a:lvl9pPr marL="5224882" algn="l" defTabSz="653110" rtl="0" eaLnBrk="1" latinLnBrk="0" hangingPunct="1">
              <a:defRPr sz="2600" kern="1200">
                <a:solidFill>
                  <a:schemeClr val="tx1"/>
                </a:solidFill>
                <a:latin typeface="+mn-lt"/>
                <a:ea typeface="+mn-ea"/>
                <a:cs typeface="+mn-cs"/>
              </a:defRPr>
            </a:lvl9pPr>
          </a:lstStyle>
          <a:p>
            <a:pPr marL="0" marR="0" lvl="0" indent="0" algn="ctr" defTabSz="544237" rtl="0" eaLnBrk="1" fontAlgn="auto" latinLnBrk="0" hangingPunct="1">
              <a:lnSpc>
                <a:spcPct val="100000"/>
              </a:lnSpc>
              <a:spcBef>
                <a:spcPts val="0"/>
              </a:spcBef>
              <a:spcAft>
                <a:spcPts val="0"/>
              </a:spcAft>
              <a:buClrTx/>
              <a:buSzPct val="100000"/>
              <a:buFontTx/>
              <a:buNone/>
              <a:tabLst/>
              <a:defRPr sz="1000">
                <a:latin typeface="DIN Pro Regular"/>
                <a:ea typeface="DIN Pro Regular"/>
                <a:cs typeface="DIN Pro Regular"/>
                <a:sym typeface="DIN Pro"/>
              </a:defRPr>
            </a:pPr>
            <a:r>
              <a:rPr kumimoji="0" lang="de-DE" sz="800" b="0" i="0" u="none" strike="noStrike" kern="1200" cap="none" spc="0" normalizeH="0" baseline="0" noProof="0">
                <a:ln>
                  <a:noFill/>
                </a:ln>
                <a:solidFill>
                  <a:prstClr val="black">
                    <a:lumMod val="50000"/>
                    <a:lumOff val="50000"/>
                  </a:prstClr>
                </a:solidFill>
                <a:effectLst/>
                <a:uLnTx/>
                <a:uFillTx/>
                <a:latin typeface="Arial" panose="020B0604020202020204"/>
                <a:ea typeface="DIN Pro Regular" charset="0"/>
                <a:sym typeface="DIN Pro"/>
              </a:rPr>
              <a:t>© 2023 Eli Lilly and Company</a:t>
            </a:r>
          </a:p>
        </p:txBody>
      </p:sp>
      <p:sp>
        <p:nvSpPr>
          <p:cNvPr id="4" name="TextBox 3">
            <a:extLst>
              <a:ext uri="{FF2B5EF4-FFF2-40B4-BE49-F238E27FC236}">
                <a16:creationId xmlns:a16="http://schemas.microsoft.com/office/drawing/2014/main" id="{A1367FE7-D1CD-D8A0-2B96-87D4146A7D07}"/>
              </a:ext>
            </a:extLst>
          </p:cNvPr>
          <p:cNvSpPr txBox="1"/>
          <p:nvPr/>
        </p:nvSpPr>
        <p:spPr>
          <a:xfrm>
            <a:off x="10508875" y="5724146"/>
            <a:ext cx="1542773"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prstClr val="white">
                    <a:lumMod val="50000"/>
                  </a:prstClr>
                </a:solidFill>
                <a:effectLst/>
                <a:uLnTx/>
                <a:uFillTx/>
                <a:latin typeface="Arial" panose="020B0604020202020204"/>
                <a:ea typeface="+mn-ea"/>
                <a:cs typeface="Arial" panose="020B0604020202020204" pitchFamily="34" charset="0"/>
              </a:rPr>
              <a:t>Modifié selon </a:t>
            </a:r>
            <a:r>
              <a:rPr kumimoji="0" lang="en-US" sz="800" b="0" i="0" u="none" strike="noStrike" kern="1200" cap="none" spc="0" normalizeH="0" baseline="0" noProof="0" err="1">
                <a:ln>
                  <a:noFill/>
                </a:ln>
                <a:solidFill>
                  <a:prstClr val="white">
                    <a:lumMod val="50000"/>
                  </a:prstClr>
                </a:solidFill>
                <a:effectLst/>
                <a:uLnTx/>
                <a:uFillTx/>
                <a:latin typeface="Arial" panose="020B0604020202020204"/>
                <a:ea typeface="+mn-ea"/>
                <a:cs typeface="+mn-cs"/>
              </a:rPr>
              <a:t>F</a:t>
            </a:r>
            <a:r>
              <a:rPr kumimoji="0" lang="en-US" sz="800" b="0" i="0" u="none" strike="noStrike" kern="1200" cap="none" spc="0" normalizeH="0" baseline="0" noProof="0" err="1">
                <a:ln>
                  <a:noFill/>
                </a:ln>
                <a:solidFill>
                  <a:srgbClr val="FFFFFF">
                    <a:lumMod val="50000"/>
                  </a:srgbClr>
                </a:solidFill>
                <a:effectLst/>
                <a:uLnTx/>
                <a:uFillTx/>
                <a:latin typeface="Arial" panose="020B0604020202020204"/>
                <a:ea typeface="+mn-ea"/>
                <a:cs typeface="+mn-cs"/>
              </a:rPr>
              <a:t>rías</a:t>
            </a:r>
            <a:r>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 JP, et al.</a:t>
            </a:r>
            <a:endParaRPr kumimoji="0" lang="en-US" sz="800" b="0" i="0" u="none" strike="noStrike" kern="1200" cap="none" spc="0" normalizeH="0" baseline="0" noProof="0">
              <a:ln>
                <a:noFill/>
              </a:ln>
              <a:solidFill>
                <a:prstClr val="white">
                  <a:lumMod val="50000"/>
                </a:prstClr>
              </a:solidFill>
              <a:effectLst/>
              <a:uLnTx/>
              <a:uFillTx/>
              <a:latin typeface="Arial" panose="020B0604020202020204"/>
              <a:ea typeface="+mn-ea"/>
              <a:cs typeface="+mn-cs"/>
            </a:endParaRPr>
          </a:p>
        </p:txBody>
      </p:sp>
      <p:grpSp>
        <p:nvGrpSpPr>
          <p:cNvPr id="5" name="Group 4">
            <a:extLst>
              <a:ext uri="{FF2B5EF4-FFF2-40B4-BE49-F238E27FC236}">
                <a16:creationId xmlns:a16="http://schemas.microsoft.com/office/drawing/2014/main" id="{AC490A2D-BA91-500F-27CF-AA6339E10FA1}"/>
              </a:ext>
            </a:extLst>
          </p:cNvPr>
          <p:cNvGrpSpPr/>
          <p:nvPr/>
        </p:nvGrpSpPr>
        <p:grpSpPr>
          <a:xfrm>
            <a:off x="202734" y="1674160"/>
            <a:ext cx="11720190" cy="4051247"/>
            <a:chOff x="-518176" y="8296768"/>
            <a:chExt cx="12944156" cy="4736556"/>
          </a:xfrm>
        </p:grpSpPr>
        <p:sp>
          <p:nvSpPr>
            <p:cNvPr id="6" name="object 36">
              <a:extLst>
                <a:ext uri="{FF2B5EF4-FFF2-40B4-BE49-F238E27FC236}">
                  <a16:creationId xmlns:a16="http://schemas.microsoft.com/office/drawing/2014/main" id="{A76CAFB9-E8D5-A0B3-802C-E37D619A1284}"/>
                </a:ext>
              </a:extLst>
            </p:cNvPr>
            <p:cNvSpPr/>
            <p:nvPr/>
          </p:nvSpPr>
          <p:spPr>
            <a:xfrm>
              <a:off x="4503181" y="12919096"/>
              <a:ext cx="222250" cy="0"/>
            </a:xfrm>
            <a:custGeom>
              <a:avLst/>
              <a:gdLst/>
              <a:ahLst/>
              <a:cxnLst/>
              <a:rect l="l" t="t" r="r" b="b"/>
              <a:pathLst>
                <a:path w="222250">
                  <a:moveTo>
                    <a:pt x="0" y="0"/>
                  </a:moveTo>
                  <a:lnTo>
                    <a:pt x="221998" y="0"/>
                  </a:lnTo>
                </a:path>
              </a:pathLst>
            </a:custGeom>
            <a:ln w="79702">
              <a:solidFill>
                <a:srgbClr val="4FB54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 name="object 37">
              <a:extLst>
                <a:ext uri="{FF2B5EF4-FFF2-40B4-BE49-F238E27FC236}">
                  <a16:creationId xmlns:a16="http://schemas.microsoft.com/office/drawing/2014/main" id="{C0B5A1E8-D57E-064D-19E3-1E0E62411EAF}"/>
                </a:ext>
              </a:extLst>
            </p:cNvPr>
            <p:cNvSpPr txBox="1"/>
            <p:nvPr/>
          </p:nvSpPr>
          <p:spPr>
            <a:xfrm>
              <a:off x="5818547" y="12755197"/>
              <a:ext cx="1327653" cy="278127"/>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lang="en-US" sz="1450" b="1" i="0" u="none" strike="noStrike" kern="1200" cap="none" spc="0" normalizeH="0" baseline="0" noProof="0" err="1">
                  <a:ln>
                    <a:noFill/>
                  </a:ln>
                  <a:solidFill>
                    <a:srgbClr val="478BC9"/>
                  </a:solidFill>
                  <a:effectLst/>
                  <a:uLnTx/>
                  <a:uFillTx/>
                  <a:latin typeface="Mark Pro"/>
                  <a:ea typeface="+mn-ea"/>
                  <a:cs typeface="Mark Pro"/>
                </a:rPr>
                <a:t>Modéré</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9" name="object 38">
              <a:extLst>
                <a:ext uri="{FF2B5EF4-FFF2-40B4-BE49-F238E27FC236}">
                  <a16:creationId xmlns:a16="http://schemas.microsoft.com/office/drawing/2014/main" id="{0E31C8E2-0F95-4A7B-A975-4F06C26C2ADB}"/>
                </a:ext>
              </a:extLst>
            </p:cNvPr>
            <p:cNvSpPr/>
            <p:nvPr/>
          </p:nvSpPr>
          <p:spPr>
            <a:xfrm>
              <a:off x="5522574" y="12919096"/>
              <a:ext cx="222250" cy="0"/>
            </a:xfrm>
            <a:custGeom>
              <a:avLst/>
              <a:gdLst/>
              <a:ahLst/>
              <a:cxnLst/>
              <a:rect l="l" t="t" r="r" b="b"/>
              <a:pathLst>
                <a:path w="222250">
                  <a:moveTo>
                    <a:pt x="0" y="0"/>
                  </a:moveTo>
                  <a:lnTo>
                    <a:pt x="221998" y="0"/>
                  </a:lnTo>
                </a:path>
              </a:pathLst>
            </a:custGeom>
            <a:ln w="79702">
              <a:solidFill>
                <a:srgbClr val="478B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 name="object 39">
              <a:extLst>
                <a:ext uri="{FF2B5EF4-FFF2-40B4-BE49-F238E27FC236}">
                  <a16:creationId xmlns:a16="http://schemas.microsoft.com/office/drawing/2014/main" id="{95ACAD4F-D648-06B1-27A9-2B755483BE60}"/>
                </a:ext>
              </a:extLst>
            </p:cNvPr>
            <p:cNvSpPr/>
            <p:nvPr/>
          </p:nvSpPr>
          <p:spPr>
            <a:xfrm>
              <a:off x="6744935" y="12919096"/>
              <a:ext cx="222250" cy="0"/>
            </a:xfrm>
            <a:custGeom>
              <a:avLst/>
              <a:gdLst/>
              <a:ahLst/>
              <a:cxnLst/>
              <a:rect l="l" t="t" r="r" b="b"/>
              <a:pathLst>
                <a:path w="222250">
                  <a:moveTo>
                    <a:pt x="0" y="0"/>
                  </a:moveTo>
                  <a:lnTo>
                    <a:pt x="221998" y="0"/>
                  </a:lnTo>
                </a:path>
              </a:pathLst>
            </a:custGeom>
            <a:ln w="79702">
              <a:solidFill>
                <a:srgbClr val="EE672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 name="object 40">
              <a:extLst>
                <a:ext uri="{FF2B5EF4-FFF2-40B4-BE49-F238E27FC236}">
                  <a16:creationId xmlns:a16="http://schemas.microsoft.com/office/drawing/2014/main" id="{EBDAEB18-CD5B-3679-E0CD-74B20C7DC281}"/>
                </a:ext>
              </a:extLst>
            </p:cNvPr>
            <p:cNvSpPr/>
            <p:nvPr/>
          </p:nvSpPr>
          <p:spPr>
            <a:xfrm>
              <a:off x="439297" y="8296768"/>
              <a:ext cx="370205" cy="3735070"/>
            </a:xfrm>
            <a:custGeom>
              <a:avLst/>
              <a:gdLst/>
              <a:ahLst/>
              <a:cxnLst/>
              <a:rect l="l" t="t" r="r" b="b"/>
              <a:pathLst>
                <a:path w="370205" h="3735070">
                  <a:moveTo>
                    <a:pt x="370181" y="3734704"/>
                  </a:moveTo>
                  <a:lnTo>
                    <a:pt x="0" y="3734704"/>
                  </a:lnTo>
                  <a:lnTo>
                    <a:pt x="0" y="0"/>
                  </a:lnTo>
                  <a:lnTo>
                    <a:pt x="370181" y="0"/>
                  </a:lnTo>
                  <a:lnTo>
                    <a:pt x="370181" y="3734704"/>
                  </a:lnTo>
                  <a:close/>
                </a:path>
              </a:pathLst>
            </a:custGeom>
            <a:solidFill>
              <a:srgbClr val="E2E2E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 name="object 41">
              <a:extLst>
                <a:ext uri="{FF2B5EF4-FFF2-40B4-BE49-F238E27FC236}">
                  <a16:creationId xmlns:a16="http://schemas.microsoft.com/office/drawing/2014/main" id="{C79FDC07-59D0-7553-4799-51BAB28EABE8}"/>
                </a:ext>
              </a:extLst>
            </p:cNvPr>
            <p:cNvSpPr/>
            <p:nvPr/>
          </p:nvSpPr>
          <p:spPr>
            <a:xfrm>
              <a:off x="995567" y="10930847"/>
              <a:ext cx="130810" cy="1092835"/>
            </a:xfrm>
            <a:custGeom>
              <a:avLst/>
              <a:gdLst/>
              <a:ahLst/>
              <a:cxnLst/>
              <a:rect l="l" t="t" r="r" b="b"/>
              <a:pathLst>
                <a:path w="130810" h="1092834">
                  <a:moveTo>
                    <a:pt x="130742" y="0"/>
                  </a:moveTo>
                  <a:lnTo>
                    <a:pt x="0" y="0"/>
                  </a:lnTo>
                  <a:lnTo>
                    <a:pt x="0" y="1092810"/>
                  </a:lnTo>
                  <a:lnTo>
                    <a:pt x="130742" y="1092810"/>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 name="object 42">
              <a:extLst>
                <a:ext uri="{FF2B5EF4-FFF2-40B4-BE49-F238E27FC236}">
                  <a16:creationId xmlns:a16="http://schemas.microsoft.com/office/drawing/2014/main" id="{F5F2F627-8477-3525-277F-272ABBD78F2F}"/>
                </a:ext>
              </a:extLst>
            </p:cNvPr>
            <p:cNvSpPr/>
            <p:nvPr/>
          </p:nvSpPr>
          <p:spPr>
            <a:xfrm>
              <a:off x="995567" y="10271216"/>
              <a:ext cx="130810" cy="659765"/>
            </a:xfrm>
            <a:custGeom>
              <a:avLst/>
              <a:gdLst/>
              <a:ahLst/>
              <a:cxnLst/>
              <a:rect l="l" t="t" r="r" b="b"/>
              <a:pathLst>
                <a:path w="130810" h="659765">
                  <a:moveTo>
                    <a:pt x="130742" y="0"/>
                  </a:moveTo>
                  <a:lnTo>
                    <a:pt x="0" y="0"/>
                  </a:lnTo>
                  <a:lnTo>
                    <a:pt x="0" y="659623"/>
                  </a:lnTo>
                  <a:lnTo>
                    <a:pt x="130742" y="659623"/>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 name="object 43">
              <a:extLst>
                <a:ext uri="{FF2B5EF4-FFF2-40B4-BE49-F238E27FC236}">
                  <a16:creationId xmlns:a16="http://schemas.microsoft.com/office/drawing/2014/main" id="{2B55C388-3D3E-B433-C130-3B33434281E9}"/>
                </a:ext>
              </a:extLst>
            </p:cNvPr>
            <p:cNvSpPr/>
            <p:nvPr/>
          </p:nvSpPr>
          <p:spPr>
            <a:xfrm>
              <a:off x="492244" y="10288715"/>
              <a:ext cx="130810" cy="1735455"/>
            </a:xfrm>
            <a:custGeom>
              <a:avLst/>
              <a:gdLst/>
              <a:ahLst/>
              <a:cxnLst/>
              <a:rect l="l" t="t" r="r" b="b"/>
              <a:pathLst>
                <a:path w="130810" h="1735454">
                  <a:moveTo>
                    <a:pt x="130742" y="0"/>
                  </a:moveTo>
                  <a:lnTo>
                    <a:pt x="0" y="0"/>
                  </a:lnTo>
                  <a:lnTo>
                    <a:pt x="0" y="1734949"/>
                  </a:lnTo>
                  <a:lnTo>
                    <a:pt x="130742" y="1734949"/>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object 44">
              <a:extLst>
                <a:ext uri="{FF2B5EF4-FFF2-40B4-BE49-F238E27FC236}">
                  <a16:creationId xmlns:a16="http://schemas.microsoft.com/office/drawing/2014/main" id="{B5C83B38-E4D5-5E81-DC80-1C4D1B7B0258}"/>
                </a:ext>
              </a:extLst>
            </p:cNvPr>
            <p:cNvSpPr/>
            <p:nvPr/>
          </p:nvSpPr>
          <p:spPr>
            <a:xfrm>
              <a:off x="492244" y="9812192"/>
              <a:ext cx="130810" cy="476884"/>
            </a:xfrm>
            <a:custGeom>
              <a:avLst/>
              <a:gdLst/>
              <a:ahLst/>
              <a:cxnLst/>
              <a:rect l="l" t="t" r="r" b="b"/>
              <a:pathLst>
                <a:path w="130810" h="476884">
                  <a:moveTo>
                    <a:pt x="130742" y="0"/>
                  </a:moveTo>
                  <a:lnTo>
                    <a:pt x="0" y="0"/>
                  </a:lnTo>
                  <a:lnTo>
                    <a:pt x="0" y="476523"/>
                  </a:lnTo>
                  <a:lnTo>
                    <a:pt x="130742" y="476523"/>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 name="object 45">
              <a:extLst>
                <a:ext uri="{FF2B5EF4-FFF2-40B4-BE49-F238E27FC236}">
                  <a16:creationId xmlns:a16="http://schemas.microsoft.com/office/drawing/2014/main" id="{326C6100-ED95-E998-1EFE-6489BABECCEA}"/>
                </a:ext>
              </a:extLst>
            </p:cNvPr>
            <p:cNvSpPr/>
            <p:nvPr/>
          </p:nvSpPr>
          <p:spPr>
            <a:xfrm>
              <a:off x="1247229" y="11218582"/>
              <a:ext cx="130810" cy="805180"/>
            </a:xfrm>
            <a:custGeom>
              <a:avLst/>
              <a:gdLst/>
              <a:ahLst/>
              <a:cxnLst/>
              <a:rect l="l" t="t" r="r" b="b"/>
              <a:pathLst>
                <a:path w="130810" h="805179">
                  <a:moveTo>
                    <a:pt x="130742" y="0"/>
                  </a:moveTo>
                  <a:lnTo>
                    <a:pt x="0" y="0"/>
                  </a:lnTo>
                  <a:lnTo>
                    <a:pt x="0" y="805069"/>
                  </a:lnTo>
                  <a:lnTo>
                    <a:pt x="130742" y="805069"/>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7" name="object 46">
              <a:extLst>
                <a:ext uri="{FF2B5EF4-FFF2-40B4-BE49-F238E27FC236}">
                  <a16:creationId xmlns:a16="http://schemas.microsoft.com/office/drawing/2014/main" id="{94400B5B-84D1-6AB3-F455-235BA8E797EA}"/>
                </a:ext>
              </a:extLst>
            </p:cNvPr>
            <p:cNvSpPr/>
            <p:nvPr/>
          </p:nvSpPr>
          <p:spPr>
            <a:xfrm>
              <a:off x="1247229" y="10983315"/>
              <a:ext cx="130810" cy="235585"/>
            </a:xfrm>
            <a:custGeom>
              <a:avLst/>
              <a:gdLst/>
              <a:ahLst/>
              <a:cxnLst/>
              <a:rect l="l" t="t" r="r" b="b"/>
              <a:pathLst>
                <a:path w="130810" h="235584">
                  <a:moveTo>
                    <a:pt x="130742" y="0"/>
                  </a:moveTo>
                  <a:lnTo>
                    <a:pt x="0" y="0"/>
                  </a:lnTo>
                  <a:lnTo>
                    <a:pt x="0" y="235281"/>
                  </a:lnTo>
                  <a:lnTo>
                    <a:pt x="130742" y="235281"/>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object 47">
              <a:extLst>
                <a:ext uri="{FF2B5EF4-FFF2-40B4-BE49-F238E27FC236}">
                  <a16:creationId xmlns:a16="http://schemas.microsoft.com/office/drawing/2014/main" id="{608F93C9-B4E6-AF87-CD4A-6F087B67A3EE}"/>
                </a:ext>
              </a:extLst>
            </p:cNvPr>
            <p:cNvSpPr/>
            <p:nvPr/>
          </p:nvSpPr>
          <p:spPr>
            <a:xfrm>
              <a:off x="1498891" y="11932807"/>
              <a:ext cx="130810" cy="91440"/>
            </a:xfrm>
            <a:custGeom>
              <a:avLst/>
              <a:gdLst/>
              <a:ahLst/>
              <a:cxnLst/>
              <a:rect l="l" t="t" r="r" b="b"/>
              <a:pathLst>
                <a:path w="130810" h="91440">
                  <a:moveTo>
                    <a:pt x="130742" y="0"/>
                  </a:moveTo>
                  <a:lnTo>
                    <a:pt x="0" y="0"/>
                  </a:lnTo>
                  <a:lnTo>
                    <a:pt x="0" y="90851"/>
                  </a:lnTo>
                  <a:lnTo>
                    <a:pt x="130742" y="90851"/>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9" name="object 48">
              <a:extLst>
                <a:ext uri="{FF2B5EF4-FFF2-40B4-BE49-F238E27FC236}">
                  <a16:creationId xmlns:a16="http://schemas.microsoft.com/office/drawing/2014/main" id="{E418D544-0281-837D-5478-F3E2C33C23C8}"/>
                </a:ext>
              </a:extLst>
            </p:cNvPr>
            <p:cNvSpPr/>
            <p:nvPr/>
          </p:nvSpPr>
          <p:spPr>
            <a:xfrm>
              <a:off x="1498891" y="11788119"/>
              <a:ext cx="130810" cy="144780"/>
            </a:xfrm>
            <a:custGeom>
              <a:avLst/>
              <a:gdLst/>
              <a:ahLst/>
              <a:cxnLst/>
              <a:rect l="l" t="t" r="r" b="b"/>
              <a:pathLst>
                <a:path w="130810" h="144779">
                  <a:moveTo>
                    <a:pt x="130742" y="0"/>
                  </a:moveTo>
                  <a:lnTo>
                    <a:pt x="0" y="0"/>
                  </a:lnTo>
                  <a:lnTo>
                    <a:pt x="0" y="144687"/>
                  </a:lnTo>
                  <a:lnTo>
                    <a:pt x="130742" y="144687"/>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object 49">
              <a:extLst>
                <a:ext uri="{FF2B5EF4-FFF2-40B4-BE49-F238E27FC236}">
                  <a16:creationId xmlns:a16="http://schemas.microsoft.com/office/drawing/2014/main" id="{C654EEA0-8695-6A98-7ACF-4486CEB79405}"/>
                </a:ext>
              </a:extLst>
            </p:cNvPr>
            <p:cNvSpPr/>
            <p:nvPr/>
          </p:nvSpPr>
          <p:spPr>
            <a:xfrm>
              <a:off x="743898" y="10047591"/>
              <a:ext cx="130810" cy="721995"/>
            </a:xfrm>
            <a:custGeom>
              <a:avLst/>
              <a:gdLst/>
              <a:ahLst/>
              <a:cxnLst/>
              <a:rect l="l" t="t" r="r" b="b"/>
              <a:pathLst>
                <a:path w="130810" h="721995">
                  <a:moveTo>
                    <a:pt x="130742" y="0"/>
                  </a:moveTo>
                  <a:lnTo>
                    <a:pt x="0" y="0"/>
                  </a:lnTo>
                  <a:lnTo>
                    <a:pt x="0" y="721481"/>
                  </a:lnTo>
                  <a:lnTo>
                    <a:pt x="130742" y="721481"/>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1" name="object 50">
              <a:extLst>
                <a:ext uri="{FF2B5EF4-FFF2-40B4-BE49-F238E27FC236}">
                  <a16:creationId xmlns:a16="http://schemas.microsoft.com/office/drawing/2014/main" id="{E5213959-56E8-1147-44CF-A54B8CDD5B8A}"/>
                </a:ext>
              </a:extLst>
            </p:cNvPr>
            <p:cNvSpPr/>
            <p:nvPr/>
          </p:nvSpPr>
          <p:spPr>
            <a:xfrm>
              <a:off x="743898" y="10769080"/>
              <a:ext cx="130810" cy="1254760"/>
            </a:xfrm>
            <a:custGeom>
              <a:avLst/>
              <a:gdLst/>
              <a:ahLst/>
              <a:cxnLst/>
              <a:rect l="l" t="t" r="r" b="b"/>
              <a:pathLst>
                <a:path w="130810" h="1254759">
                  <a:moveTo>
                    <a:pt x="130742" y="0"/>
                  </a:moveTo>
                  <a:lnTo>
                    <a:pt x="0" y="0"/>
                  </a:lnTo>
                  <a:lnTo>
                    <a:pt x="0" y="1254578"/>
                  </a:lnTo>
                  <a:lnTo>
                    <a:pt x="130742" y="1254578"/>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 name="object 51">
              <a:extLst>
                <a:ext uri="{FF2B5EF4-FFF2-40B4-BE49-F238E27FC236}">
                  <a16:creationId xmlns:a16="http://schemas.microsoft.com/office/drawing/2014/main" id="{459BDCE6-40E3-89A3-BB19-C5E05947DA9E}"/>
                </a:ext>
              </a:extLst>
            </p:cNvPr>
            <p:cNvSpPr/>
            <p:nvPr/>
          </p:nvSpPr>
          <p:spPr>
            <a:xfrm>
              <a:off x="1750545" y="11708769"/>
              <a:ext cx="130810" cy="314960"/>
            </a:xfrm>
            <a:custGeom>
              <a:avLst/>
              <a:gdLst/>
              <a:ahLst/>
              <a:cxnLst/>
              <a:rect l="l" t="t" r="r" b="b"/>
              <a:pathLst>
                <a:path w="130810" h="314959">
                  <a:moveTo>
                    <a:pt x="130742" y="0"/>
                  </a:moveTo>
                  <a:lnTo>
                    <a:pt x="0" y="0"/>
                  </a:lnTo>
                  <a:lnTo>
                    <a:pt x="0" y="314888"/>
                  </a:lnTo>
                  <a:lnTo>
                    <a:pt x="130742" y="314888"/>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3" name="object 52">
              <a:extLst>
                <a:ext uri="{FF2B5EF4-FFF2-40B4-BE49-F238E27FC236}">
                  <a16:creationId xmlns:a16="http://schemas.microsoft.com/office/drawing/2014/main" id="{45C8224C-3242-5428-4688-4F5D9E34D67E}"/>
                </a:ext>
              </a:extLst>
            </p:cNvPr>
            <p:cNvSpPr/>
            <p:nvPr/>
          </p:nvSpPr>
          <p:spPr>
            <a:xfrm>
              <a:off x="1750545" y="11624777"/>
              <a:ext cx="130810" cy="84455"/>
            </a:xfrm>
            <a:custGeom>
              <a:avLst/>
              <a:gdLst/>
              <a:ahLst/>
              <a:cxnLst/>
              <a:rect l="l" t="t" r="r" b="b"/>
              <a:pathLst>
                <a:path w="130810" h="84454">
                  <a:moveTo>
                    <a:pt x="0" y="83992"/>
                  </a:moveTo>
                  <a:lnTo>
                    <a:pt x="130742" y="83992"/>
                  </a:lnTo>
                  <a:lnTo>
                    <a:pt x="130742" y="0"/>
                  </a:lnTo>
                  <a:lnTo>
                    <a:pt x="0" y="0"/>
                  </a:lnTo>
                  <a:lnTo>
                    <a:pt x="0" y="83992"/>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4" name="object 53">
              <a:extLst>
                <a:ext uri="{FF2B5EF4-FFF2-40B4-BE49-F238E27FC236}">
                  <a16:creationId xmlns:a16="http://schemas.microsoft.com/office/drawing/2014/main" id="{9C5CD113-409E-7D39-D820-E6B13D5DD2DC}"/>
                </a:ext>
              </a:extLst>
            </p:cNvPr>
            <p:cNvSpPr/>
            <p:nvPr/>
          </p:nvSpPr>
          <p:spPr>
            <a:xfrm>
              <a:off x="2253876" y="11690961"/>
              <a:ext cx="130810" cy="97155"/>
            </a:xfrm>
            <a:custGeom>
              <a:avLst/>
              <a:gdLst/>
              <a:ahLst/>
              <a:cxnLst/>
              <a:rect l="l" t="t" r="r" b="b"/>
              <a:pathLst>
                <a:path w="130810" h="97154">
                  <a:moveTo>
                    <a:pt x="130742" y="0"/>
                  </a:moveTo>
                  <a:lnTo>
                    <a:pt x="0" y="0"/>
                  </a:lnTo>
                  <a:lnTo>
                    <a:pt x="0" y="97157"/>
                  </a:lnTo>
                  <a:lnTo>
                    <a:pt x="130742" y="97157"/>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5" name="object 54">
              <a:extLst>
                <a:ext uri="{FF2B5EF4-FFF2-40B4-BE49-F238E27FC236}">
                  <a16:creationId xmlns:a16="http://schemas.microsoft.com/office/drawing/2014/main" id="{2512AF0D-47A7-741F-2CA9-9416ECC5F7E9}"/>
                </a:ext>
              </a:extLst>
            </p:cNvPr>
            <p:cNvSpPr/>
            <p:nvPr/>
          </p:nvSpPr>
          <p:spPr>
            <a:xfrm>
              <a:off x="2253876" y="11788127"/>
              <a:ext cx="130810" cy="235585"/>
            </a:xfrm>
            <a:custGeom>
              <a:avLst/>
              <a:gdLst/>
              <a:ahLst/>
              <a:cxnLst/>
              <a:rect l="l" t="t" r="r" b="b"/>
              <a:pathLst>
                <a:path w="130810" h="235584">
                  <a:moveTo>
                    <a:pt x="130742" y="0"/>
                  </a:moveTo>
                  <a:lnTo>
                    <a:pt x="0" y="0"/>
                  </a:lnTo>
                  <a:lnTo>
                    <a:pt x="0" y="235531"/>
                  </a:lnTo>
                  <a:lnTo>
                    <a:pt x="130742" y="235531"/>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2" name="object 55">
              <a:extLst>
                <a:ext uri="{FF2B5EF4-FFF2-40B4-BE49-F238E27FC236}">
                  <a16:creationId xmlns:a16="http://schemas.microsoft.com/office/drawing/2014/main" id="{0D7919F6-85F1-CF1D-50A7-222FB86B0EE4}"/>
                </a:ext>
              </a:extLst>
            </p:cNvPr>
            <p:cNvSpPr/>
            <p:nvPr/>
          </p:nvSpPr>
          <p:spPr>
            <a:xfrm>
              <a:off x="2002214" y="11943330"/>
              <a:ext cx="130810" cy="80645"/>
            </a:xfrm>
            <a:custGeom>
              <a:avLst/>
              <a:gdLst/>
              <a:ahLst/>
              <a:cxnLst/>
              <a:rect l="l" t="t" r="r" b="b"/>
              <a:pathLst>
                <a:path w="130810" h="80645">
                  <a:moveTo>
                    <a:pt x="0" y="80320"/>
                  </a:moveTo>
                  <a:lnTo>
                    <a:pt x="130742" y="80320"/>
                  </a:lnTo>
                  <a:lnTo>
                    <a:pt x="130742" y="0"/>
                  </a:lnTo>
                  <a:lnTo>
                    <a:pt x="0" y="0"/>
                  </a:lnTo>
                  <a:lnTo>
                    <a:pt x="0" y="8032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1" name="object 56">
              <a:extLst>
                <a:ext uri="{FF2B5EF4-FFF2-40B4-BE49-F238E27FC236}">
                  <a16:creationId xmlns:a16="http://schemas.microsoft.com/office/drawing/2014/main" id="{46C1885C-05B7-43A8-1541-D0D918573DF1}"/>
                </a:ext>
              </a:extLst>
            </p:cNvPr>
            <p:cNvSpPr/>
            <p:nvPr/>
          </p:nvSpPr>
          <p:spPr>
            <a:xfrm>
              <a:off x="2002214" y="11881539"/>
              <a:ext cx="130810" cy="62230"/>
            </a:xfrm>
            <a:custGeom>
              <a:avLst/>
              <a:gdLst/>
              <a:ahLst/>
              <a:cxnLst/>
              <a:rect l="l" t="t" r="r" b="b"/>
              <a:pathLst>
                <a:path w="130810" h="62229">
                  <a:moveTo>
                    <a:pt x="0" y="61798"/>
                  </a:moveTo>
                  <a:lnTo>
                    <a:pt x="130742" y="61798"/>
                  </a:lnTo>
                  <a:lnTo>
                    <a:pt x="130742" y="0"/>
                  </a:lnTo>
                  <a:lnTo>
                    <a:pt x="0" y="0"/>
                  </a:lnTo>
                  <a:lnTo>
                    <a:pt x="0" y="61798"/>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2" name="object 57">
              <a:extLst>
                <a:ext uri="{FF2B5EF4-FFF2-40B4-BE49-F238E27FC236}">
                  <a16:creationId xmlns:a16="http://schemas.microsoft.com/office/drawing/2014/main" id="{65335D94-AB3C-ED6B-6C6E-2B5279D10D7C}"/>
                </a:ext>
              </a:extLst>
            </p:cNvPr>
            <p:cNvSpPr/>
            <p:nvPr/>
          </p:nvSpPr>
          <p:spPr>
            <a:xfrm>
              <a:off x="2757200" y="11983490"/>
              <a:ext cx="130810" cy="0"/>
            </a:xfrm>
            <a:custGeom>
              <a:avLst/>
              <a:gdLst/>
              <a:ahLst/>
              <a:cxnLst/>
              <a:rect l="l" t="t" r="r" b="b"/>
              <a:pathLst>
                <a:path w="130810">
                  <a:moveTo>
                    <a:pt x="0" y="0"/>
                  </a:moveTo>
                  <a:lnTo>
                    <a:pt x="130742" y="0"/>
                  </a:lnTo>
                </a:path>
              </a:pathLst>
            </a:custGeom>
            <a:ln w="80320">
              <a:solidFill>
                <a:srgbClr val="4FB54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3" name="object 58">
              <a:extLst>
                <a:ext uri="{FF2B5EF4-FFF2-40B4-BE49-F238E27FC236}">
                  <a16:creationId xmlns:a16="http://schemas.microsoft.com/office/drawing/2014/main" id="{D6EB1941-757B-80C5-FA8A-D3586FFE5E60}"/>
                </a:ext>
              </a:extLst>
            </p:cNvPr>
            <p:cNvSpPr/>
            <p:nvPr/>
          </p:nvSpPr>
          <p:spPr>
            <a:xfrm>
              <a:off x="45306" y="12032971"/>
              <a:ext cx="3026410" cy="0"/>
            </a:xfrm>
            <a:custGeom>
              <a:avLst/>
              <a:gdLst/>
              <a:ahLst/>
              <a:cxnLst/>
              <a:rect l="l" t="t" r="r" b="b"/>
              <a:pathLst>
                <a:path w="3026410">
                  <a:moveTo>
                    <a:pt x="0" y="0"/>
                  </a:moveTo>
                  <a:lnTo>
                    <a:pt x="3026182" y="0"/>
                  </a:lnTo>
                </a:path>
              </a:pathLst>
            </a:custGeom>
            <a:ln w="19927">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4" name="object 59">
              <a:extLst>
                <a:ext uri="{FF2B5EF4-FFF2-40B4-BE49-F238E27FC236}">
                  <a16:creationId xmlns:a16="http://schemas.microsoft.com/office/drawing/2014/main" id="{EAE22BF7-C5A8-EAC8-5FD4-A02D8ACCDE30}"/>
                </a:ext>
              </a:extLst>
            </p:cNvPr>
            <p:cNvSpPr/>
            <p:nvPr/>
          </p:nvSpPr>
          <p:spPr>
            <a:xfrm>
              <a:off x="35445" y="11287722"/>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5" name="object 60">
              <a:extLst>
                <a:ext uri="{FF2B5EF4-FFF2-40B4-BE49-F238E27FC236}">
                  <a16:creationId xmlns:a16="http://schemas.microsoft.com/office/drawing/2014/main" id="{2CF50055-F942-3DF5-752D-4F4C1010BBE3}"/>
                </a:ext>
              </a:extLst>
            </p:cNvPr>
            <p:cNvSpPr/>
            <p:nvPr/>
          </p:nvSpPr>
          <p:spPr>
            <a:xfrm>
              <a:off x="35445" y="8311509"/>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6" name="object 61">
              <a:extLst>
                <a:ext uri="{FF2B5EF4-FFF2-40B4-BE49-F238E27FC236}">
                  <a16:creationId xmlns:a16="http://schemas.microsoft.com/office/drawing/2014/main" id="{6183AD32-A51B-DB67-C463-689E370AF2F0}"/>
                </a:ext>
              </a:extLst>
            </p:cNvPr>
            <p:cNvSpPr/>
            <p:nvPr/>
          </p:nvSpPr>
          <p:spPr>
            <a:xfrm>
              <a:off x="38049" y="11660346"/>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7" name="object 62">
              <a:extLst>
                <a:ext uri="{FF2B5EF4-FFF2-40B4-BE49-F238E27FC236}">
                  <a16:creationId xmlns:a16="http://schemas.microsoft.com/office/drawing/2014/main" id="{92F4079D-349A-F79A-888F-BFE8C6EC962A}"/>
                </a:ext>
              </a:extLst>
            </p:cNvPr>
            <p:cNvSpPr/>
            <p:nvPr/>
          </p:nvSpPr>
          <p:spPr>
            <a:xfrm>
              <a:off x="3156138" y="11660346"/>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8" name="object 63">
              <a:extLst>
                <a:ext uri="{FF2B5EF4-FFF2-40B4-BE49-F238E27FC236}">
                  <a16:creationId xmlns:a16="http://schemas.microsoft.com/office/drawing/2014/main" id="{9A4BA62F-DCA7-3981-B778-68CC5310BDB8}"/>
                </a:ext>
              </a:extLst>
            </p:cNvPr>
            <p:cNvSpPr/>
            <p:nvPr/>
          </p:nvSpPr>
          <p:spPr>
            <a:xfrm>
              <a:off x="6271620" y="11639302"/>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9" name="object 64">
              <a:extLst>
                <a:ext uri="{FF2B5EF4-FFF2-40B4-BE49-F238E27FC236}">
                  <a16:creationId xmlns:a16="http://schemas.microsoft.com/office/drawing/2014/main" id="{D43D29A5-C750-04D0-3064-52D13D31E7D6}"/>
                </a:ext>
              </a:extLst>
            </p:cNvPr>
            <p:cNvSpPr/>
            <p:nvPr/>
          </p:nvSpPr>
          <p:spPr>
            <a:xfrm>
              <a:off x="9392313" y="11639302"/>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0" name="object 65">
              <a:extLst>
                <a:ext uri="{FF2B5EF4-FFF2-40B4-BE49-F238E27FC236}">
                  <a16:creationId xmlns:a16="http://schemas.microsoft.com/office/drawing/2014/main" id="{AEF20090-5BA0-C4B9-D1BB-DA56ACD8691F}"/>
                </a:ext>
              </a:extLst>
            </p:cNvPr>
            <p:cNvSpPr/>
            <p:nvPr/>
          </p:nvSpPr>
          <p:spPr>
            <a:xfrm>
              <a:off x="35445" y="10542472"/>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1" name="object 66">
              <a:extLst>
                <a:ext uri="{FF2B5EF4-FFF2-40B4-BE49-F238E27FC236}">
                  <a16:creationId xmlns:a16="http://schemas.microsoft.com/office/drawing/2014/main" id="{D3F97713-AE3C-FB37-2269-F111EE11CA95}"/>
                </a:ext>
              </a:extLst>
            </p:cNvPr>
            <p:cNvSpPr/>
            <p:nvPr/>
          </p:nvSpPr>
          <p:spPr>
            <a:xfrm>
              <a:off x="35445" y="10915095"/>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2" name="object 67">
              <a:extLst>
                <a:ext uri="{FF2B5EF4-FFF2-40B4-BE49-F238E27FC236}">
                  <a16:creationId xmlns:a16="http://schemas.microsoft.com/office/drawing/2014/main" id="{A49089B1-97DB-98A0-A625-70EE843A2B0D}"/>
                </a:ext>
              </a:extLst>
            </p:cNvPr>
            <p:cNvSpPr/>
            <p:nvPr/>
          </p:nvSpPr>
          <p:spPr>
            <a:xfrm>
              <a:off x="35445" y="9797222"/>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3" name="object 68">
              <a:extLst>
                <a:ext uri="{FF2B5EF4-FFF2-40B4-BE49-F238E27FC236}">
                  <a16:creationId xmlns:a16="http://schemas.microsoft.com/office/drawing/2014/main" id="{85188542-0D30-F714-D9D5-A902BDAB7F0E}"/>
                </a:ext>
              </a:extLst>
            </p:cNvPr>
            <p:cNvSpPr/>
            <p:nvPr/>
          </p:nvSpPr>
          <p:spPr>
            <a:xfrm>
              <a:off x="35445" y="10169846"/>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4" name="object 69">
              <a:extLst>
                <a:ext uri="{FF2B5EF4-FFF2-40B4-BE49-F238E27FC236}">
                  <a16:creationId xmlns:a16="http://schemas.microsoft.com/office/drawing/2014/main" id="{93D4EED1-B706-EF87-31E9-AFD02B785C19}"/>
                </a:ext>
              </a:extLst>
            </p:cNvPr>
            <p:cNvSpPr/>
            <p:nvPr/>
          </p:nvSpPr>
          <p:spPr>
            <a:xfrm>
              <a:off x="35445" y="9051971"/>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5" name="object 70">
              <a:extLst>
                <a:ext uri="{FF2B5EF4-FFF2-40B4-BE49-F238E27FC236}">
                  <a16:creationId xmlns:a16="http://schemas.microsoft.com/office/drawing/2014/main" id="{EB312148-E349-E514-2948-71F883D8464F}"/>
                </a:ext>
              </a:extLst>
            </p:cNvPr>
            <p:cNvSpPr/>
            <p:nvPr/>
          </p:nvSpPr>
          <p:spPr>
            <a:xfrm>
              <a:off x="35445" y="9424596"/>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6" name="object 71">
              <a:extLst>
                <a:ext uri="{FF2B5EF4-FFF2-40B4-BE49-F238E27FC236}">
                  <a16:creationId xmlns:a16="http://schemas.microsoft.com/office/drawing/2014/main" id="{70A7F686-B12D-47FB-B005-B9EE7FAD17BE}"/>
                </a:ext>
              </a:extLst>
            </p:cNvPr>
            <p:cNvSpPr/>
            <p:nvPr/>
          </p:nvSpPr>
          <p:spPr>
            <a:xfrm>
              <a:off x="35445" y="8679347"/>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7" name="object 72">
              <a:extLst>
                <a:ext uri="{FF2B5EF4-FFF2-40B4-BE49-F238E27FC236}">
                  <a16:creationId xmlns:a16="http://schemas.microsoft.com/office/drawing/2014/main" id="{65B433EE-D2D4-67DE-6938-52D33A5DD367}"/>
                </a:ext>
              </a:extLst>
            </p:cNvPr>
            <p:cNvSpPr/>
            <p:nvPr/>
          </p:nvSpPr>
          <p:spPr>
            <a:xfrm>
              <a:off x="9793459" y="8296798"/>
              <a:ext cx="1142365" cy="3735070"/>
            </a:xfrm>
            <a:custGeom>
              <a:avLst/>
              <a:gdLst/>
              <a:ahLst/>
              <a:cxnLst/>
              <a:rect l="l" t="t" r="r" b="b"/>
              <a:pathLst>
                <a:path w="1142365" h="3735070">
                  <a:moveTo>
                    <a:pt x="0" y="3734675"/>
                  </a:moveTo>
                  <a:lnTo>
                    <a:pt x="1142342" y="3734675"/>
                  </a:lnTo>
                  <a:lnTo>
                    <a:pt x="1142342" y="0"/>
                  </a:lnTo>
                  <a:lnTo>
                    <a:pt x="0" y="0"/>
                  </a:lnTo>
                  <a:lnTo>
                    <a:pt x="0" y="3734675"/>
                  </a:lnTo>
                  <a:close/>
                </a:path>
              </a:pathLst>
            </a:custGeom>
            <a:solidFill>
              <a:srgbClr val="853FB0">
                <a:alpha val="1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8" name="object 73">
              <a:extLst>
                <a:ext uri="{FF2B5EF4-FFF2-40B4-BE49-F238E27FC236}">
                  <a16:creationId xmlns:a16="http://schemas.microsoft.com/office/drawing/2014/main" id="{BD98FB1E-05F3-3848-6D7E-239D4B08C215}"/>
                </a:ext>
              </a:extLst>
            </p:cNvPr>
            <p:cNvSpPr/>
            <p:nvPr/>
          </p:nvSpPr>
          <p:spPr>
            <a:xfrm>
              <a:off x="6673945" y="8296798"/>
              <a:ext cx="644525" cy="3735070"/>
            </a:xfrm>
            <a:custGeom>
              <a:avLst/>
              <a:gdLst/>
              <a:ahLst/>
              <a:cxnLst/>
              <a:rect l="l" t="t" r="r" b="b"/>
              <a:pathLst>
                <a:path w="644525" h="3735070">
                  <a:moveTo>
                    <a:pt x="0" y="3734675"/>
                  </a:moveTo>
                  <a:lnTo>
                    <a:pt x="644236" y="3734675"/>
                  </a:lnTo>
                  <a:lnTo>
                    <a:pt x="644236" y="0"/>
                  </a:lnTo>
                  <a:lnTo>
                    <a:pt x="0" y="0"/>
                  </a:lnTo>
                  <a:lnTo>
                    <a:pt x="0" y="3734675"/>
                  </a:lnTo>
                  <a:close/>
                </a:path>
              </a:pathLst>
            </a:custGeom>
            <a:solidFill>
              <a:srgbClr val="853FB0">
                <a:alpha val="1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9" name="object 74">
              <a:extLst>
                <a:ext uri="{FF2B5EF4-FFF2-40B4-BE49-F238E27FC236}">
                  <a16:creationId xmlns:a16="http://schemas.microsoft.com/office/drawing/2014/main" id="{4454CE37-BC3C-1595-3FAE-985304B10F5D}"/>
                </a:ext>
              </a:extLst>
            </p:cNvPr>
            <p:cNvSpPr/>
            <p:nvPr/>
          </p:nvSpPr>
          <p:spPr>
            <a:xfrm>
              <a:off x="3557383" y="8296798"/>
              <a:ext cx="142240" cy="3735070"/>
            </a:xfrm>
            <a:custGeom>
              <a:avLst/>
              <a:gdLst/>
              <a:ahLst/>
              <a:cxnLst/>
              <a:rect l="l" t="t" r="r" b="b"/>
              <a:pathLst>
                <a:path w="142239" h="3735070">
                  <a:moveTo>
                    <a:pt x="0" y="3734675"/>
                  </a:moveTo>
                  <a:lnTo>
                    <a:pt x="142090" y="3734675"/>
                  </a:lnTo>
                  <a:lnTo>
                    <a:pt x="142090" y="0"/>
                  </a:lnTo>
                  <a:lnTo>
                    <a:pt x="0" y="0"/>
                  </a:lnTo>
                  <a:lnTo>
                    <a:pt x="0" y="3734675"/>
                  </a:lnTo>
                  <a:close/>
                </a:path>
              </a:pathLst>
            </a:custGeom>
            <a:solidFill>
              <a:srgbClr val="853FB0">
                <a:alpha val="1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0" name="object 75">
              <a:extLst>
                <a:ext uri="{FF2B5EF4-FFF2-40B4-BE49-F238E27FC236}">
                  <a16:creationId xmlns:a16="http://schemas.microsoft.com/office/drawing/2014/main" id="{C028F2A3-A86F-CDB3-31FF-0AFD6808E96B}"/>
                </a:ext>
              </a:extLst>
            </p:cNvPr>
            <p:cNvSpPr/>
            <p:nvPr/>
          </p:nvSpPr>
          <p:spPr>
            <a:xfrm>
              <a:off x="4135656" y="11535839"/>
              <a:ext cx="130810" cy="488315"/>
            </a:xfrm>
            <a:custGeom>
              <a:avLst/>
              <a:gdLst/>
              <a:ahLst/>
              <a:cxnLst/>
              <a:rect l="l" t="t" r="r" b="b"/>
              <a:pathLst>
                <a:path w="130810" h="488315">
                  <a:moveTo>
                    <a:pt x="130742" y="0"/>
                  </a:moveTo>
                  <a:lnTo>
                    <a:pt x="0" y="0"/>
                  </a:lnTo>
                  <a:lnTo>
                    <a:pt x="0" y="487811"/>
                  </a:lnTo>
                  <a:lnTo>
                    <a:pt x="130742" y="487811"/>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1" name="object 76">
              <a:extLst>
                <a:ext uri="{FF2B5EF4-FFF2-40B4-BE49-F238E27FC236}">
                  <a16:creationId xmlns:a16="http://schemas.microsoft.com/office/drawing/2014/main" id="{6CE79045-F020-C2FB-8423-E394B75807B1}"/>
                </a:ext>
              </a:extLst>
            </p:cNvPr>
            <p:cNvSpPr/>
            <p:nvPr/>
          </p:nvSpPr>
          <p:spPr>
            <a:xfrm>
              <a:off x="4135656" y="11309926"/>
              <a:ext cx="130810" cy="226060"/>
            </a:xfrm>
            <a:custGeom>
              <a:avLst/>
              <a:gdLst/>
              <a:ahLst/>
              <a:cxnLst/>
              <a:rect l="l" t="t" r="r" b="b"/>
              <a:pathLst>
                <a:path w="130810" h="226059">
                  <a:moveTo>
                    <a:pt x="130742" y="0"/>
                  </a:moveTo>
                  <a:lnTo>
                    <a:pt x="0" y="0"/>
                  </a:lnTo>
                  <a:lnTo>
                    <a:pt x="0" y="225913"/>
                  </a:lnTo>
                  <a:lnTo>
                    <a:pt x="130742" y="225913"/>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2" name="object 77">
              <a:extLst>
                <a:ext uri="{FF2B5EF4-FFF2-40B4-BE49-F238E27FC236}">
                  <a16:creationId xmlns:a16="http://schemas.microsoft.com/office/drawing/2014/main" id="{E4555B58-6CB7-1750-46AB-CFF45B0B91F6}"/>
                </a:ext>
              </a:extLst>
            </p:cNvPr>
            <p:cNvSpPr/>
            <p:nvPr/>
          </p:nvSpPr>
          <p:spPr>
            <a:xfrm>
              <a:off x="3884877" y="10511362"/>
              <a:ext cx="130810" cy="1512570"/>
            </a:xfrm>
            <a:custGeom>
              <a:avLst/>
              <a:gdLst/>
              <a:ahLst/>
              <a:cxnLst/>
              <a:rect l="l" t="t" r="r" b="b"/>
              <a:pathLst>
                <a:path w="130810" h="1512570">
                  <a:moveTo>
                    <a:pt x="130742" y="0"/>
                  </a:moveTo>
                  <a:lnTo>
                    <a:pt x="0" y="0"/>
                  </a:lnTo>
                  <a:lnTo>
                    <a:pt x="0" y="1512296"/>
                  </a:lnTo>
                  <a:lnTo>
                    <a:pt x="130742" y="1512296"/>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3" name="object 78">
              <a:extLst>
                <a:ext uri="{FF2B5EF4-FFF2-40B4-BE49-F238E27FC236}">
                  <a16:creationId xmlns:a16="http://schemas.microsoft.com/office/drawing/2014/main" id="{A79984CB-2C7E-B995-1FAE-D14A21619142}"/>
                </a:ext>
              </a:extLst>
            </p:cNvPr>
            <p:cNvSpPr/>
            <p:nvPr/>
          </p:nvSpPr>
          <p:spPr>
            <a:xfrm>
              <a:off x="3884877" y="9389528"/>
              <a:ext cx="130810" cy="103505"/>
            </a:xfrm>
            <a:custGeom>
              <a:avLst/>
              <a:gdLst/>
              <a:ahLst/>
              <a:cxnLst/>
              <a:rect l="l" t="t" r="r" b="b"/>
              <a:pathLst>
                <a:path w="130810" h="103504">
                  <a:moveTo>
                    <a:pt x="130742" y="0"/>
                  </a:moveTo>
                  <a:lnTo>
                    <a:pt x="0" y="0"/>
                  </a:lnTo>
                  <a:lnTo>
                    <a:pt x="0" y="103073"/>
                  </a:lnTo>
                  <a:lnTo>
                    <a:pt x="130742" y="103073"/>
                  </a:lnTo>
                  <a:lnTo>
                    <a:pt x="130742" y="0"/>
                  </a:lnTo>
                  <a:close/>
                </a:path>
              </a:pathLst>
            </a:custGeom>
            <a:solidFill>
              <a:srgbClr val="EE672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4" name="object 79">
              <a:extLst>
                <a:ext uri="{FF2B5EF4-FFF2-40B4-BE49-F238E27FC236}">
                  <a16:creationId xmlns:a16="http://schemas.microsoft.com/office/drawing/2014/main" id="{D17C6291-3B4D-9479-15B4-23C1728F36A5}"/>
                </a:ext>
              </a:extLst>
            </p:cNvPr>
            <p:cNvSpPr/>
            <p:nvPr/>
          </p:nvSpPr>
          <p:spPr>
            <a:xfrm>
              <a:off x="3884877" y="9492595"/>
              <a:ext cx="130810" cy="1019175"/>
            </a:xfrm>
            <a:custGeom>
              <a:avLst/>
              <a:gdLst/>
              <a:ahLst/>
              <a:cxnLst/>
              <a:rect l="l" t="t" r="r" b="b"/>
              <a:pathLst>
                <a:path w="130810" h="1019175">
                  <a:moveTo>
                    <a:pt x="130742" y="0"/>
                  </a:moveTo>
                  <a:lnTo>
                    <a:pt x="0" y="0"/>
                  </a:lnTo>
                  <a:lnTo>
                    <a:pt x="0" y="1018759"/>
                  </a:lnTo>
                  <a:lnTo>
                    <a:pt x="130742" y="1018759"/>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5" name="object 80">
              <a:extLst>
                <a:ext uri="{FF2B5EF4-FFF2-40B4-BE49-F238E27FC236}">
                  <a16:creationId xmlns:a16="http://schemas.microsoft.com/office/drawing/2014/main" id="{B5272CD0-CA09-ED1F-C366-7E05C6D3B962}"/>
                </a:ext>
              </a:extLst>
            </p:cNvPr>
            <p:cNvSpPr/>
            <p:nvPr/>
          </p:nvSpPr>
          <p:spPr>
            <a:xfrm>
              <a:off x="3634105" y="10058203"/>
              <a:ext cx="130810" cy="1965960"/>
            </a:xfrm>
            <a:custGeom>
              <a:avLst/>
              <a:gdLst/>
              <a:ahLst/>
              <a:cxnLst/>
              <a:rect l="l" t="t" r="r" b="b"/>
              <a:pathLst>
                <a:path w="130810" h="1965959">
                  <a:moveTo>
                    <a:pt x="130742" y="0"/>
                  </a:moveTo>
                  <a:lnTo>
                    <a:pt x="0" y="0"/>
                  </a:lnTo>
                  <a:lnTo>
                    <a:pt x="0" y="1965448"/>
                  </a:lnTo>
                  <a:lnTo>
                    <a:pt x="130742" y="1965448"/>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6" name="object 81">
              <a:extLst>
                <a:ext uri="{FF2B5EF4-FFF2-40B4-BE49-F238E27FC236}">
                  <a16:creationId xmlns:a16="http://schemas.microsoft.com/office/drawing/2014/main" id="{5A46C8B9-B0B8-8FC3-49D6-F9D782221CD6}"/>
                </a:ext>
              </a:extLst>
            </p:cNvPr>
            <p:cNvSpPr/>
            <p:nvPr/>
          </p:nvSpPr>
          <p:spPr>
            <a:xfrm>
              <a:off x="3634105" y="9201100"/>
              <a:ext cx="130810" cy="188595"/>
            </a:xfrm>
            <a:custGeom>
              <a:avLst/>
              <a:gdLst/>
              <a:ahLst/>
              <a:cxnLst/>
              <a:rect l="l" t="t" r="r" b="b"/>
              <a:pathLst>
                <a:path w="130810" h="188595">
                  <a:moveTo>
                    <a:pt x="130742" y="0"/>
                  </a:moveTo>
                  <a:lnTo>
                    <a:pt x="0" y="0"/>
                  </a:lnTo>
                  <a:lnTo>
                    <a:pt x="0" y="188428"/>
                  </a:lnTo>
                  <a:lnTo>
                    <a:pt x="130742" y="188428"/>
                  </a:lnTo>
                  <a:lnTo>
                    <a:pt x="130742" y="0"/>
                  </a:lnTo>
                  <a:close/>
                </a:path>
              </a:pathLst>
            </a:custGeom>
            <a:solidFill>
              <a:srgbClr val="EE672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7" name="object 82">
              <a:extLst>
                <a:ext uri="{FF2B5EF4-FFF2-40B4-BE49-F238E27FC236}">
                  <a16:creationId xmlns:a16="http://schemas.microsoft.com/office/drawing/2014/main" id="{5CD186FA-2E2E-9A67-8C72-75C0C8A2E57D}"/>
                </a:ext>
              </a:extLst>
            </p:cNvPr>
            <p:cNvSpPr/>
            <p:nvPr/>
          </p:nvSpPr>
          <p:spPr>
            <a:xfrm>
              <a:off x="3634105" y="9389528"/>
              <a:ext cx="130810" cy="669290"/>
            </a:xfrm>
            <a:custGeom>
              <a:avLst/>
              <a:gdLst/>
              <a:ahLst/>
              <a:cxnLst/>
              <a:rect l="l" t="t" r="r" b="b"/>
              <a:pathLst>
                <a:path w="130810" h="669290">
                  <a:moveTo>
                    <a:pt x="130742" y="0"/>
                  </a:moveTo>
                  <a:lnTo>
                    <a:pt x="0" y="0"/>
                  </a:lnTo>
                  <a:lnTo>
                    <a:pt x="0" y="668682"/>
                  </a:lnTo>
                  <a:lnTo>
                    <a:pt x="130742" y="668682"/>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8" name="object 83">
              <a:extLst>
                <a:ext uri="{FF2B5EF4-FFF2-40B4-BE49-F238E27FC236}">
                  <a16:creationId xmlns:a16="http://schemas.microsoft.com/office/drawing/2014/main" id="{6AF6782A-8719-DA4B-6904-595F82398944}"/>
                </a:ext>
              </a:extLst>
            </p:cNvPr>
            <p:cNvSpPr/>
            <p:nvPr/>
          </p:nvSpPr>
          <p:spPr>
            <a:xfrm>
              <a:off x="4386427" y="11710117"/>
              <a:ext cx="130810" cy="249554"/>
            </a:xfrm>
            <a:custGeom>
              <a:avLst/>
              <a:gdLst/>
              <a:ahLst/>
              <a:cxnLst/>
              <a:rect l="l" t="t" r="r" b="b"/>
              <a:pathLst>
                <a:path w="130810" h="249554">
                  <a:moveTo>
                    <a:pt x="130742" y="0"/>
                  </a:moveTo>
                  <a:lnTo>
                    <a:pt x="0" y="0"/>
                  </a:lnTo>
                  <a:lnTo>
                    <a:pt x="0" y="249395"/>
                  </a:lnTo>
                  <a:lnTo>
                    <a:pt x="130742" y="249395"/>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9" name="object 84">
              <a:extLst>
                <a:ext uri="{FF2B5EF4-FFF2-40B4-BE49-F238E27FC236}">
                  <a16:creationId xmlns:a16="http://schemas.microsoft.com/office/drawing/2014/main" id="{CAD73AF0-8AAE-965E-5E79-0B7C8F811BF8}"/>
                </a:ext>
              </a:extLst>
            </p:cNvPr>
            <p:cNvSpPr/>
            <p:nvPr/>
          </p:nvSpPr>
          <p:spPr>
            <a:xfrm>
              <a:off x="4386427" y="11959512"/>
              <a:ext cx="130810" cy="64769"/>
            </a:xfrm>
            <a:custGeom>
              <a:avLst/>
              <a:gdLst/>
              <a:ahLst/>
              <a:cxnLst/>
              <a:rect l="l" t="t" r="r" b="b"/>
              <a:pathLst>
                <a:path w="130810" h="64770">
                  <a:moveTo>
                    <a:pt x="0" y="64146"/>
                  </a:moveTo>
                  <a:lnTo>
                    <a:pt x="130742" y="64146"/>
                  </a:lnTo>
                  <a:lnTo>
                    <a:pt x="130742" y="0"/>
                  </a:lnTo>
                  <a:lnTo>
                    <a:pt x="0" y="0"/>
                  </a:lnTo>
                  <a:lnTo>
                    <a:pt x="0" y="64146"/>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0" name="object 85">
              <a:extLst>
                <a:ext uri="{FF2B5EF4-FFF2-40B4-BE49-F238E27FC236}">
                  <a16:creationId xmlns:a16="http://schemas.microsoft.com/office/drawing/2014/main" id="{BAE1B1A8-48C5-DF02-2322-989462A3EF5B}"/>
                </a:ext>
              </a:extLst>
            </p:cNvPr>
            <p:cNvSpPr/>
            <p:nvPr/>
          </p:nvSpPr>
          <p:spPr>
            <a:xfrm>
              <a:off x="4637198" y="11732642"/>
              <a:ext cx="130810" cy="291465"/>
            </a:xfrm>
            <a:custGeom>
              <a:avLst/>
              <a:gdLst/>
              <a:ahLst/>
              <a:cxnLst/>
              <a:rect l="l" t="t" r="r" b="b"/>
              <a:pathLst>
                <a:path w="130810" h="291465">
                  <a:moveTo>
                    <a:pt x="130750" y="0"/>
                  </a:moveTo>
                  <a:lnTo>
                    <a:pt x="0" y="0"/>
                  </a:lnTo>
                  <a:lnTo>
                    <a:pt x="0" y="291016"/>
                  </a:lnTo>
                  <a:lnTo>
                    <a:pt x="130750" y="291016"/>
                  </a:lnTo>
                  <a:lnTo>
                    <a:pt x="130750"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1" name="object 86">
              <a:extLst>
                <a:ext uri="{FF2B5EF4-FFF2-40B4-BE49-F238E27FC236}">
                  <a16:creationId xmlns:a16="http://schemas.microsoft.com/office/drawing/2014/main" id="{6D54370C-9DC2-B1D3-CD0F-926B182E4D4D}"/>
                </a:ext>
              </a:extLst>
            </p:cNvPr>
            <p:cNvSpPr/>
            <p:nvPr/>
          </p:nvSpPr>
          <p:spPr>
            <a:xfrm>
              <a:off x="4637198" y="11490760"/>
              <a:ext cx="130810" cy="241935"/>
            </a:xfrm>
            <a:custGeom>
              <a:avLst/>
              <a:gdLst/>
              <a:ahLst/>
              <a:cxnLst/>
              <a:rect l="l" t="t" r="r" b="b"/>
              <a:pathLst>
                <a:path w="130810" h="241934">
                  <a:moveTo>
                    <a:pt x="130750" y="0"/>
                  </a:moveTo>
                  <a:lnTo>
                    <a:pt x="0" y="0"/>
                  </a:lnTo>
                  <a:lnTo>
                    <a:pt x="0" y="241889"/>
                  </a:lnTo>
                  <a:lnTo>
                    <a:pt x="130750" y="241889"/>
                  </a:lnTo>
                  <a:lnTo>
                    <a:pt x="130750"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2" name="object 87">
              <a:extLst>
                <a:ext uri="{FF2B5EF4-FFF2-40B4-BE49-F238E27FC236}">
                  <a16:creationId xmlns:a16="http://schemas.microsoft.com/office/drawing/2014/main" id="{259CF4B5-AAC5-7E7A-FD35-BD01DEA864C5}"/>
                </a:ext>
              </a:extLst>
            </p:cNvPr>
            <p:cNvSpPr/>
            <p:nvPr/>
          </p:nvSpPr>
          <p:spPr>
            <a:xfrm>
              <a:off x="7253896" y="11015355"/>
              <a:ext cx="130810" cy="1008380"/>
            </a:xfrm>
            <a:custGeom>
              <a:avLst/>
              <a:gdLst/>
              <a:ahLst/>
              <a:cxnLst/>
              <a:rect l="l" t="t" r="r" b="b"/>
              <a:pathLst>
                <a:path w="130809" h="1008379">
                  <a:moveTo>
                    <a:pt x="130742" y="0"/>
                  </a:moveTo>
                  <a:lnTo>
                    <a:pt x="0" y="0"/>
                  </a:lnTo>
                  <a:lnTo>
                    <a:pt x="0" y="1008295"/>
                  </a:lnTo>
                  <a:lnTo>
                    <a:pt x="130742" y="1008295"/>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3" name="object 88">
              <a:extLst>
                <a:ext uri="{FF2B5EF4-FFF2-40B4-BE49-F238E27FC236}">
                  <a16:creationId xmlns:a16="http://schemas.microsoft.com/office/drawing/2014/main" id="{C02D1C47-2BC6-39CB-9541-3147466C95C4}"/>
                </a:ext>
              </a:extLst>
            </p:cNvPr>
            <p:cNvSpPr/>
            <p:nvPr/>
          </p:nvSpPr>
          <p:spPr>
            <a:xfrm>
              <a:off x="7253896" y="10536050"/>
              <a:ext cx="130810" cy="479425"/>
            </a:xfrm>
            <a:custGeom>
              <a:avLst/>
              <a:gdLst/>
              <a:ahLst/>
              <a:cxnLst/>
              <a:rect l="l" t="t" r="r" b="b"/>
              <a:pathLst>
                <a:path w="130809" h="479425">
                  <a:moveTo>
                    <a:pt x="130742" y="0"/>
                  </a:moveTo>
                  <a:lnTo>
                    <a:pt x="0" y="0"/>
                  </a:lnTo>
                  <a:lnTo>
                    <a:pt x="0" y="479312"/>
                  </a:lnTo>
                  <a:lnTo>
                    <a:pt x="130742" y="479312"/>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4" name="object 89">
              <a:extLst>
                <a:ext uri="{FF2B5EF4-FFF2-40B4-BE49-F238E27FC236}">
                  <a16:creationId xmlns:a16="http://schemas.microsoft.com/office/drawing/2014/main" id="{92600BE2-E9BC-136F-81EA-F6895C3DBBE3}"/>
                </a:ext>
              </a:extLst>
            </p:cNvPr>
            <p:cNvSpPr/>
            <p:nvPr/>
          </p:nvSpPr>
          <p:spPr>
            <a:xfrm>
              <a:off x="6749086" y="10011578"/>
              <a:ext cx="130810" cy="2012314"/>
            </a:xfrm>
            <a:custGeom>
              <a:avLst/>
              <a:gdLst/>
              <a:ahLst/>
              <a:cxnLst/>
              <a:rect l="l" t="t" r="r" b="b"/>
              <a:pathLst>
                <a:path w="130809" h="2012315">
                  <a:moveTo>
                    <a:pt x="130742" y="0"/>
                  </a:moveTo>
                  <a:lnTo>
                    <a:pt x="0" y="0"/>
                  </a:lnTo>
                  <a:lnTo>
                    <a:pt x="0" y="2012080"/>
                  </a:lnTo>
                  <a:lnTo>
                    <a:pt x="130742" y="2012080"/>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5" name="object 90">
              <a:extLst>
                <a:ext uri="{FF2B5EF4-FFF2-40B4-BE49-F238E27FC236}">
                  <a16:creationId xmlns:a16="http://schemas.microsoft.com/office/drawing/2014/main" id="{C0DDC0F1-E55E-8D3C-159B-1FCB2BE17A43}"/>
                </a:ext>
              </a:extLst>
            </p:cNvPr>
            <p:cNvSpPr/>
            <p:nvPr/>
          </p:nvSpPr>
          <p:spPr>
            <a:xfrm>
              <a:off x="6749086" y="9670948"/>
              <a:ext cx="130810" cy="340995"/>
            </a:xfrm>
            <a:custGeom>
              <a:avLst/>
              <a:gdLst/>
              <a:ahLst/>
              <a:cxnLst/>
              <a:rect l="l" t="t" r="r" b="b"/>
              <a:pathLst>
                <a:path w="130809" h="340995">
                  <a:moveTo>
                    <a:pt x="130742" y="0"/>
                  </a:moveTo>
                  <a:lnTo>
                    <a:pt x="0" y="0"/>
                  </a:lnTo>
                  <a:lnTo>
                    <a:pt x="0" y="340629"/>
                  </a:lnTo>
                  <a:lnTo>
                    <a:pt x="130742" y="340629"/>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6" name="object 91">
              <a:extLst>
                <a:ext uri="{FF2B5EF4-FFF2-40B4-BE49-F238E27FC236}">
                  <a16:creationId xmlns:a16="http://schemas.microsoft.com/office/drawing/2014/main" id="{9B3A1F86-2401-14CA-7272-48C382B60CF6}"/>
                </a:ext>
              </a:extLst>
            </p:cNvPr>
            <p:cNvSpPr/>
            <p:nvPr/>
          </p:nvSpPr>
          <p:spPr>
            <a:xfrm>
              <a:off x="7506308" y="11635476"/>
              <a:ext cx="130810" cy="388620"/>
            </a:xfrm>
            <a:custGeom>
              <a:avLst/>
              <a:gdLst/>
              <a:ahLst/>
              <a:cxnLst/>
              <a:rect l="l" t="t" r="r" b="b"/>
              <a:pathLst>
                <a:path w="130809" h="388620">
                  <a:moveTo>
                    <a:pt x="130742" y="0"/>
                  </a:moveTo>
                  <a:lnTo>
                    <a:pt x="0" y="0"/>
                  </a:lnTo>
                  <a:lnTo>
                    <a:pt x="0" y="388173"/>
                  </a:lnTo>
                  <a:lnTo>
                    <a:pt x="130742" y="388173"/>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7" name="object 92">
              <a:extLst>
                <a:ext uri="{FF2B5EF4-FFF2-40B4-BE49-F238E27FC236}">
                  <a16:creationId xmlns:a16="http://schemas.microsoft.com/office/drawing/2014/main" id="{91826BB6-B9A3-D57C-C5BB-371CBEEB1B1F}"/>
                </a:ext>
              </a:extLst>
            </p:cNvPr>
            <p:cNvSpPr/>
            <p:nvPr/>
          </p:nvSpPr>
          <p:spPr>
            <a:xfrm>
              <a:off x="7506308" y="11336064"/>
              <a:ext cx="130810" cy="299720"/>
            </a:xfrm>
            <a:custGeom>
              <a:avLst/>
              <a:gdLst/>
              <a:ahLst/>
              <a:cxnLst/>
              <a:rect l="l" t="t" r="r" b="b"/>
              <a:pathLst>
                <a:path w="130809" h="299720">
                  <a:moveTo>
                    <a:pt x="130742" y="0"/>
                  </a:moveTo>
                  <a:lnTo>
                    <a:pt x="0" y="0"/>
                  </a:lnTo>
                  <a:lnTo>
                    <a:pt x="0" y="299420"/>
                  </a:lnTo>
                  <a:lnTo>
                    <a:pt x="130742" y="299420"/>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8" name="object 93">
              <a:extLst>
                <a:ext uri="{FF2B5EF4-FFF2-40B4-BE49-F238E27FC236}">
                  <a16:creationId xmlns:a16="http://schemas.microsoft.com/office/drawing/2014/main" id="{4A33D0FE-5D0F-2057-E84E-B0C3001E37B7}"/>
                </a:ext>
              </a:extLst>
            </p:cNvPr>
            <p:cNvSpPr/>
            <p:nvPr/>
          </p:nvSpPr>
          <p:spPr>
            <a:xfrm>
              <a:off x="7758698" y="11706121"/>
              <a:ext cx="130810" cy="318135"/>
            </a:xfrm>
            <a:custGeom>
              <a:avLst/>
              <a:gdLst/>
              <a:ahLst/>
              <a:cxnLst/>
              <a:rect l="l" t="t" r="r" b="b"/>
              <a:pathLst>
                <a:path w="130809" h="318134">
                  <a:moveTo>
                    <a:pt x="130750" y="0"/>
                  </a:moveTo>
                  <a:lnTo>
                    <a:pt x="0" y="0"/>
                  </a:lnTo>
                  <a:lnTo>
                    <a:pt x="0" y="317537"/>
                  </a:lnTo>
                  <a:lnTo>
                    <a:pt x="130750" y="317537"/>
                  </a:lnTo>
                  <a:lnTo>
                    <a:pt x="130750"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9" name="object 94">
              <a:extLst>
                <a:ext uri="{FF2B5EF4-FFF2-40B4-BE49-F238E27FC236}">
                  <a16:creationId xmlns:a16="http://schemas.microsoft.com/office/drawing/2014/main" id="{174C8629-D64B-E087-A7C1-D7A1A86BC7F5}"/>
                </a:ext>
              </a:extLst>
            </p:cNvPr>
            <p:cNvSpPr/>
            <p:nvPr/>
          </p:nvSpPr>
          <p:spPr>
            <a:xfrm>
              <a:off x="7758698" y="11561470"/>
              <a:ext cx="130810" cy="144780"/>
            </a:xfrm>
            <a:custGeom>
              <a:avLst/>
              <a:gdLst/>
              <a:ahLst/>
              <a:cxnLst/>
              <a:rect l="l" t="t" r="r" b="b"/>
              <a:pathLst>
                <a:path w="130809" h="144779">
                  <a:moveTo>
                    <a:pt x="130750" y="0"/>
                  </a:moveTo>
                  <a:lnTo>
                    <a:pt x="0" y="0"/>
                  </a:lnTo>
                  <a:lnTo>
                    <a:pt x="0" y="144650"/>
                  </a:lnTo>
                  <a:lnTo>
                    <a:pt x="130750" y="144650"/>
                  </a:lnTo>
                  <a:lnTo>
                    <a:pt x="130750"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0" name="object 95">
              <a:extLst>
                <a:ext uri="{FF2B5EF4-FFF2-40B4-BE49-F238E27FC236}">
                  <a16:creationId xmlns:a16="http://schemas.microsoft.com/office/drawing/2014/main" id="{C23B9D38-3795-DCB0-957C-31C5DBAB2F4F}"/>
                </a:ext>
              </a:extLst>
            </p:cNvPr>
            <p:cNvSpPr/>
            <p:nvPr/>
          </p:nvSpPr>
          <p:spPr>
            <a:xfrm>
              <a:off x="8515921" y="11983108"/>
              <a:ext cx="130810" cy="0"/>
            </a:xfrm>
            <a:custGeom>
              <a:avLst/>
              <a:gdLst/>
              <a:ahLst/>
              <a:cxnLst/>
              <a:rect l="l" t="t" r="r" b="b"/>
              <a:pathLst>
                <a:path w="130809">
                  <a:moveTo>
                    <a:pt x="0" y="0"/>
                  </a:moveTo>
                  <a:lnTo>
                    <a:pt x="130742" y="0"/>
                  </a:lnTo>
                </a:path>
              </a:pathLst>
            </a:custGeom>
            <a:ln w="81086">
              <a:solidFill>
                <a:srgbClr val="478B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1" name="object 96">
              <a:extLst>
                <a:ext uri="{FF2B5EF4-FFF2-40B4-BE49-F238E27FC236}">
                  <a16:creationId xmlns:a16="http://schemas.microsoft.com/office/drawing/2014/main" id="{700A542F-0442-F681-CFC5-FCE8E86DCA08}"/>
                </a:ext>
              </a:extLst>
            </p:cNvPr>
            <p:cNvSpPr/>
            <p:nvPr/>
          </p:nvSpPr>
          <p:spPr>
            <a:xfrm>
              <a:off x="8768311" y="11911401"/>
              <a:ext cx="130810" cy="112395"/>
            </a:xfrm>
            <a:custGeom>
              <a:avLst/>
              <a:gdLst/>
              <a:ahLst/>
              <a:cxnLst/>
              <a:rect l="l" t="t" r="r" b="b"/>
              <a:pathLst>
                <a:path w="130809" h="112395">
                  <a:moveTo>
                    <a:pt x="130750" y="0"/>
                  </a:moveTo>
                  <a:lnTo>
                    <a:pt x="0" y="0"/>
                  </a:lnTo>
                  <a:lnTo>
                    <a:pt x="0" y="112265"/>
                  </a:lnTo>
                  <a:lnTo>
                    <a:pt x="130750" y="112265"/>
                  </a:lnTo>
                  <a:lnTo>
                    <a:pt x="130750"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2" name="object 97">
              <a:extLst>
                <a:ext uri="{FF2B5EF4-FFF2-40B4-BE49-F238E27FC236}">
                  <a16:creationId xmlns:a16="http://schemas.microsoft.com/office/drawing/2014/main" id="{6E428507-A6C1-1FEB-7033-E406B716A3D0}"/>
                </a:ext>
              </a:extLst>
            </p:cNvPr>
            <p:cNvSpPr/>
            <p:nvPr/>
          </p:nvSpPr>
          <p:spPr>
            <a:xfrm>
              <a:off x="7001498" y="9806305"/>
              <a:ext cx="130810" cy="170180"/>
            </a:xfrm>
            <a:custGeom>
              <a:avLst/>
              <a:gdLst/>
              <a:ahLst/>
              <a:cxnLst/>
              <a:rect l="l" t="t" r="r" b="b"/>
              <a:pathLst>
                <a:path w="130809" h="170179">
                  <a:moveTo>
                    <a:pt x="130742" y="0"/>
                  </a:moveTo>
                  <a:lnTo>
                    <a:pt x="0" y="0"/>
                  </a:lnTo>
                  <a:lnTo>
                    <a:pt x="0" y="169766"/>
                  </a:lnTo>
                  <a:lnTo>
                    <a:pt x="130742" y="169766"/>
                  </a:lnTo>
                  <a:lnTo>
                    <a:pt x="130742" y="0"/>
                  </a:lnTo>
                  <a:close/>
                </a:path>
              </a:pathLst>
            </a:custGeom>
            <a:solidFill>
              <a:srgbClr val="EE672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3" name="object 98">
              <a:extLst>
                <a:ext uri="{FF2B5EF4-FFF2-40B4-BE49-F238E27FC236}">
                  <a16:creationId xmlns:a16="http://schemas.microsoft.com/office/drawing/2014/main" id="{930C6CFA-157F-1D51-9DBB-C29860EE3932}"/>
                </a:ext>
              </a:extLst>
            </p:cNvPr>
            <p:cNvSpPr/>
            <p:nvPr/>
          </p:nvSpPr>
          <p:spPr>
            <a:xfrm>
              <a:off x="7001498" y="9976071"/>
              <a:ext cx="130810" cy="474980"/>
            </a:xfrm>
            <a:custGeom>
              <a:avLst/>
              <a:gdLst/>
              <a:ahLst/>
              <a:cxnLst/>
              <a:rect l="l" t="t" r="r" b="b"/>
              <a:pathLst>
                <a:path w="130809" h="474979">
                  <a:moveTo>
                    <a:pt x="130742" y="0"/>
                  </a:moveTo>
                  <a:lnTo>
                    <a:pt x="0" y="0"/>
                  </a:lnTo>
                  <a:lnTo>
                    <a:pt x="0" y="474492"/>
                  </a:lnTo>
                  <a:lnTo>
                    <a:pt x="130742" y="474492"/>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4" name="object 99">
              <a:extLst>
                <a:ext uri="{FF2B5EF4-FFF2-40B4-BE49-F238E27FC236}">
                  <a16:creationId xmlns:a16="http://schemas.microsoft.com/office/drawing/2014/main" id="{D0DFD714-F154-16B0-40C5-21BF5F1859D5}"/>
                </a:ext>
              </a:extLst>
            </p:cNvPr>
            <p:cNvSpPr/>
            <p:nvPr/>
          </p:nvSpPr>
          <p:spPr>
            <a:xfrm>
              <a:off x="7001498" y="10450563"/>
              <a:ext cx="130810" cy="1573530"/>
            </a:xfrm>
            <a:custGeom>
              <a:avLst/>
              <a:gdLst/>
              <a:ahLst/>
              <a:cxnLst/>
              <a:rect l="l" t="t" r="r" b="b"/>
              <a:pathLst>
                <a:path w="130809" h="1573529">
                  <a:moveTo>
                    <a:pt x="130742" y="0"/>
                  </a:moveTo>
                  <a:lnTo>
                    <a:pt x="0" y="0"/>
                  </a:lnTo>
                  <a:lnTo>
                    <a:pt x="0" y="1573094"/>
                  </a:lnTo>
                  <a:lnTo>
                    <a:pt x="130742" y="1573094"/>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5" name="object 100">
              <a:extLst>
                <a:ext uri="{FF2B5EF4-FFF2-40B4-BE49-F238E27FC236}">
                  <a16:creationId xmlns:a16="http://schemas.microsoft.com/office/drawing/2014/main" id="{8EDB9E61-9C89-A445-0891-E5765D09669F}"/>
                </a:ext>
              </a:extLst>
            </p:cNvPr>
            <p:cNvSpPr/>
            <p:nvPr/>
          </p:nvSpPr>
          <p:spPr>
            <a:xfrm>
              <a:off x="8011111" y="11935684"/>
              <a:ext cx="130810" cy="88265"/>
            </a:xfrm>
            <a:custGeom>
              <a:avLst/>
              <a:gdLst/>
              <a:ahLst/>
              <a:cxnLst/>
              <a:rect l="l" t="t" r="r" b="b"/>
              <a:pathLst>
                <a:path w="130809" h="88265">
                  <a:moveTo>
                    <a:pt x="130742" y="0"/>
                  </a:moveTo>
                  <a:lnTo>
                    <a:pt x="0" y="0"/>
                  </a:lnTo>
                  <a:lnTo>
                    <a:pt x="0" y="87973"/>
                  </a:lnTo>
                  <a:lnTo>
                    <a:pt x="130742" y="87973"/>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6" name="object 101">
              <a:extLst>
                <a:ext uri="{FF2B5EF4-FFF2-40B4-BE49-F238E27FC236}">
                  <a16:creationId xmlns:a16="http://schemas.microsoft.com/office/drawing/2014/main" id="{3B5CB530-A71D-E45E-7CA7-1356DD9468D0}"/>
                </a:ext>
              </a:extLst>
            </p:cNvPr>
            <p:cNvSpPr/>
            <p:nvPr/>
          </p:nvSpPr>
          <p:spPr>
            <a:xfrm>
              <a:off x="8011111" y="11561470"/>
              <a:ext cx="130810" cy="374650"/>
            </a:xfrm>
            <a:custGeom>
              <a:avLst/>
              <a:gdLst/>
              <a:ahLst/>
              <a:cxnLst/>
              <a:rect l="l" t="t" r="r" b="b"/>
              <a:pathLst>
                <a:path w="130809" h="374650">
                  <a:moveTo>
                    <a:pt x="130742" y="0"/>
                  </a:moveTo>
                  <a:lnTo>
                    <a:pt x="0" y="0"/>
                  </a:lnTo>
                  <a:lnTo>
                    <a:pt x="0" y="374214"/>
                  </a:lnTo>
                  <a:lnTo>
                    <a:pt x="130742" y="374214"/>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7" name="object 102">
              <a:extLst>
                <a:ext uri="{FF2B5EF4-FFF2-40B4-BE49-F238E27FC236}">
                  <a16:creationId xmlns:a16="http://schemas.microsoft.com/office/drawing/2014/main" id="{20D301D3-08A9-FF90-EEBC-2F9B0E4639A4}"/>
                </a:ext>
              </a:extLst>
            </p:cNvPr>
            <p:cNvSpPr/>
            <p:nvPr/>
          </p:nvSpPr>
          <p:spPr>
            <a:xfrm>
              <a:off x="8263509" y="11937840"/>
              <a:ext cx="130810" cy="86360"/>
            </a:xfrm>
            <a:custGeom>
              <a:avLst/>
              <a:gdLst/>
              <a:ahLst/>
              <a:cxnLst/>
              <a:rect l="l" t="t" r="r" b="b"/>
              <a:pathLst>
                <a:path w="130809" h="86359">
                  <a:moveTo>
                    <a:pt x="0" y="85810"/>
                  </a:moveTo>
                  <a:lnTo>
                    <a:pt x="130750" y="85810"/>
                  </a:lnTo>
                  <a:lnTo>
                    <a:pt x="130750" y="0"/>
                  </a:lnTo>
                  <a:lnTo>
                    <a:pt x="0" y="0"/>
                  </a:lnTo>
                  <a:lnTo>
                    <a:pt x="0" y="8581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8" name="object 103">
              <a:extLst>
                <a:ext uri="{FF2B5EF4-FFF2-40B4-BE49-F238E27FC236}">
                  <a16:creationId xmlns:a16="http://schemas.microsoft.com/office/drawing/2014/main" id="{D60EC4F0-00B9-1825-3084-0C9A8F869D36}"/>
                </a:ext>
              </a:extLst>
            </p:cNvPr>
            <p:cNvSpPr/>
            <p:nvPr/>
          </p:nvSpPr>
          <p:spPr>
            <a:xfrm>
              <a:off x="8263509" y="11871942"/>
              <a:ext cx="130810" cy="66040"/>
            </a:xfrm>
            <a:custGeom>
              <a:avLst/>
              <a:gdLst/>
              <a:ahLst/>
              <a:cxnLst/>
              <a:rect l="l" t="t" r="r" b="b"/>
              <a:pathLst>
                <a:path w="130809" h="66040">
                  <a:moveTo>
                    <a:pt x="0" y="65897"/>
                  </a:moveTo>
                  <a:lnTo>
                    <a:pt x="130750" y="65897"/>
                  </a:lnTo>
                  <a:lnTo>
                    <a:pt x="130750" y="0"/>
                  </a:lnTo>
                  <a:lnTo>
                    <a:pt x="0" y="0"/>
                  </a:lnTo>
                  <a:lnTo>
                    <a:pt x="0" y="65897"/>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9" name="object 104">
              <a:extLst>
                <a:ext uri="{FF2B5EF4-FFF2-40B4-BE49-F238E27FC236}">
                  <a16:creationId xmlns:a16="http://schemas.microsoft.com/office/drawing/2014/main" id="{C8449ACA-206D-CB7A-E68D-68CC59C25743}"/>
                </a:ext>
              </a:extLst>
            </p:cNvPr>
            <p:cNvSpPr/>
            <p:nvPr/>
          </p:nvSpPr>
          <p:spPr>
            <a:xfrm>
              <a:off x="9020731" y="11983108"/>
              <a:ext cx="130810" cy="0"/>
            </a:xfrm>
            <a:custGeom>
              <a:avLst/>
              <a:gdLst/>
              <a:ahLst/>
              <a:cxnLst/>
              <a:rect l="l" t="t" r="r" b="b"/>
              <a:pathLst>
                <a:path w="130809">
                  <a:moveTo>
                    <a:pt x="0" y="0"/>
                  </a:moveTo>
                  <a:lnTo>
                    <a:pt x="130742" y="0"/>
                  </a:lnTo>
                </a:path>
              </a:pathLst>
            </a:custGeom>
            <a:ln w="81086">
              <a:solidFill>
                <a:srgbClr val="4FB54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0" name="object 105">
              <a:extLst>
                <a:ext uri="{FF2B5EF4-FFF2-40B4-BE49-F238E27FC236}">
                  <a16:creationId xmlns:a16="http://schemas.microsoft.com/office/drawing/2014/main" id="{9B111441-B2AF-C2F2-920D-13C224075EE8}"/>
                </a:ext>
              </a:extLst>
            </p:cNvPr>
            <p:cNvSpPr/>
            <p:nvPr/>
          </p:nvSpPr>
          <p:spPr>
            <a:xfrm>
              <a:off x="10372143" y="10991299"/>
              <a:ext cx="130810" cy="1032510"/>
            </a:xfrm>
            <a:custGeom>
              <a:avLst/>
              <a:gdLst/>
              <a:ahLst/>
              <a:cxnLst/>
              <a:rect l="l" t="t" r="r" b="b"/>
              <a:pathLst>
                <a:path w="130809" h="1032509">
                  <a:moveTo>
                    <a:pt x="130742" y="0"/>
                  </a:moveTo>
                  <a:lnTo>
                    <a:pt x="0" y="0"/>
                  </a:lnTo>
                  <a:lnTo>
                    <a:pt x="0" y="1032351"/>
                  </a:lnTo>
                  <a:lnTo>
                    <a:pt x="130742" y="1032351"/>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1" name="object 106">
              <a:extLst>
                <a:ext uri="{FF2B5EF4-FFF2-40B4-BE49-F238E27FC236}">
                  <a16:creationId xmlns:a16="http://schemas.microsoft.com/office/drawing/2014/main" id="{82357563-5893-1283-00FB-2A1D2E253FBB}"/>
                </a:ext>
              </a:extLst>
            </p:cNvPr>
            <p:cNvSpPr/>
            <p:nvPr/>
          </p:nvSpPr>
          <p:spPr>
            <a:xfrm>
              <a:off x="10372143" y="10444831"/>
              <a:ext cx="130810" cy="546735"/>
            </a:xfrm>
            <a:custGeom>
              <a:avLst/>
              <a:gdLst/>
              <a:ahLst/>
              <a:cxnLst/>
              <a:rect l="l" t="t" r="r" b="b"/>
              <a:pathLst>
                <a:path w="130809" h="546734">
                  <a:moveTo>
                    <a:pt x="130742" y="0"/>
                  </a:moveTo>
                  <a:lnTo>
                    <a:pt x="0" y="0"/>
                  </a:lnTo>
                  <a:lnTo>
                    <a:pt x="0" y="546475"/>
                  </a:lnTo>
                  <a:lnTo>
                    <a:pt x="130742" y="546475"/>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2" name="object 107">
              <a:extLst>
                <a:ext uri="{FF2B5EF4-FFF2-40B4-BE49-F238E27FC236}">
                  <a16:creationId xmlns:a16="http://schemas.microsoft.com/office/drawing/2014/main" id="{8003A66A-4AA6-54EE-1D94-0CA3CA1B7830}"/>
                </a:ext>
              </a:extLst>
            </p:cNvPr>
            <p:cNvSpPr/>
            <p:nvPr/>
          </p:nvSpPr>
          <p:spPr>
            <a:xfrm>
              <a:off x="9867325" y="9575778"/>
              <a:ext cx="130810" cy="2447925"/>
            </a:xfrm>
            <a:custGeom>
              <a:avLst/>
              <a:gdLst/>
              <a:ahLst/>
              <a:cxnLst/>
              <a:rect l="l" t="t" r="r" b="b"/>
              <a:pathLst>
                <a:path w="130809" h="2447925">
                  <a:moveTo>
                    <a:pt x="130750" y="0"/>
                  </a:moveTo>
                  <a:lnTo>
                    <a:pt x="0" y="0"/>
                  </a:lnTo>
                  <a:lnTo>
                    <a:pt x="0" y="2447872"/>
                  </a:lnTo>
                  <a:lnTo>
                    <a:pt x="130750" y="2447872"/>
                  </a:lnTo>
                  <a:lnTo>
                    <a:pt x="130750"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3" name="object 108">
              <a:extLst>
                <a:ext uri="{FF2B5EF4-FFF2-40B4-BE49-F238E27FC236}">
                  <a16:creationId xmlns:a16="http://schemas.microsoft.com/office/drawing/2014/main" id="{2DBDC264-02F3-E1FB-1B50-EF0C01E4BAF1}"/>
                </a:ext>
              </a:extLst>
            </p:cNvPr>
            <p:cNvSpPr/>
            <p:nvPr/>
          </p:nvSpPr>
          <p:spPr>
            <a:xfrm>
              <a:off x="9867325" y="9005938"/>
              <a:ext cx="130810" cy="570230"/>
            </a:xfrm>
            <a:custGeom>
              <a:avLst/>
              <a:gdLst/>
              <a:ahLst/>
              <a:cxnLst/>
              <a:rect l="l" t="t" r="r" b="b"/>
              <a:pathLst>
                <a:path w="130809" h="570229">
                  <a:moveTo>
                    <a:pt x="130750" y="0"/>
                  </a:moveTo>
                  <a:lnTo>
                    <a:pt x="0" y="0"/>
                  </a:lnTo>
                  <a:lnTo>
                    <a:pt x="0" y="569839"/>
                  </a:lnTo>
                  <a:lnTo>
                    <a:pt x="130750" y="569839"/>
                  </a:lnTo>
                  <a:lnTo>
                    <a:pt x="130750"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4" name="object 109">
              <a:extLst>
                <a:ext uri="{FF2B5EF4-FFF2-40B4-BE49-F238E27FC236}">
                  <a16:creationId xmlns:a16="http://schemas.microsoft.com/office/drawing/2014/main" id="{D678B7C6-65B1-9CA7-B0F9-08D35C0E583F}"/>
                </a:ext>
              </a:extLst>
            </p:cNvPr>
            <p:cNvSpPr/>
            <p:nvPr/>
          </p:nvSpPr>
          <p:spPr>
            <a:xfrm>
              <a:off x="10624548" y="11458256"/>
              <a:ext cx="130810" cy="565785"/>
            </a:xfrm>
            <a:custGeom>
              <a:avLst/>
              <a:gdLst/>
              <a:ahLst/>
              <a:cxnLst/>
              <a:rect l="l" t="t" r="r" b="b"/>
              <a:pathLst>
                <a:path w="130809" h="565784">
                  <a:moveTo>
                    <a:pt x="130742" y="0"/>
                  </a:moveTo>
                  <a:lnTo>
                    <a:pt x="0" y="0"/>
                  </a:lnTo>
                  <a:lnTo>
                    <a:pt x="0" y="565402"/>
                  </a:lnTo>
                  <a:lnTo>
                    <a:pt x="130742" y="565402"/>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5" name="object 110">
              <a:extLst>
                <a:ext uri="{FF2B5EF4-FFF2-40B4-BE49-F238E27FC236}">
                  <a16:creationId xmlns:a16="http://schemas.microsoft.com/office/drawing/2014/main" id="{A64FF0F2-74A9-6FFB-105B-809661ECECDB}"/>
                </a:ext>
              </a:extLst>
            </p:cNvPr>
            <p:cNvSpPr/>
            <p:nvPr/>
          </p:nvSpPr>
          <p:spPr>
            <a:xfrm>
              <a:off x="10624548" y="10753795"/>
              <a:ext cx="130810" cy="704850"/>
            </a:xfrm>
            <a:custGeom>
              <a:avLst/>
              <a:gdLst/>
              <a:ahLst/>
              <a:cxnLst/>
              <a:rect l="l" t="t" r="r" b="b"/>
              <a:pathLst>
                <a:path w="130809" h="704850">
                  <a:moveTo>
                    <a:pt x="130742" y="0"/>
                  </a:moveTo>
                  <a:lnTo>
                    <a:pt x="0" y="0"/>
                  </a:lnTo>
                  <a:lnTo>
                    <a:pt x="0" y="704460"/>
                  </a:lnTo>
                  <a:lnTo>
                    <a:pt x="130742" y="704460"/>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6" name="object 111">
              <a:extLst>
                <a:ext uri="{FF2B5EF4-FFF2-40B4-BE49-F238E27FC236}">
                  <a16:creationId xmlns:a16="http://schemas.microsoft.com/office/drawing/2014/main" id="{F84F7B14-ACB2-9C7D-4E80-32DB19E110B5}"/>
                </a:ext>
              </a:extLst>
            </p:cNvPr>
            <p:cNvSpPr/>
            <p:nvPr/>
          </p:nvSpPr>
          <p:spPr>
            <a:xfrm>
              <a:off x="10876946" y="11639303"/>
              <a:ext cx="130810" cy="384810"/>
            </a:xfrm>
            <a:custGeom>
              <a:avLst/>
              <a:gdLst/>
              <a:ahLst/>
              <a:cxnLst/>
              <a:rect l="l" t="t" r="r" b="b"/>
              <a:pathLst>
                <a:path w="130809" h="384809">
                  <a:moveTo>
                    <a:pt x="130750" y="0"/>
                  </a:moveTo>
                  <a:lnTo>
                    <a:pt x="0" y="0"/>
                  </a:lnTo>
                  <a:lnTo>
                    <a:pt x="0" y="384354"/>
                  </a:lnTo>
                  <a:lnTo>
                    <a:pt x="130750" y="384354"/>
                  </a:lnTo>
                  <a:lnTo>
                    <a:pt x="130750"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7" name="object 112">
              <a:extLst>
                <a:ext uri="{FF2B5EF4-FFF2-40B4-BE49-F238E27FC236}">
                  <a16:creationId xmlns:a16="http://schemas.microsoft.com/office/drawing/2014/main" id="{F81D9D5D-64E2-14B4-2A88-A720D6099F40}"/>
                </a:ext>
              </a:extLst>
            </p:cNvPr>
            <p:cNvSpPr/>
            <p:nvPr/>
          </p:nvSpPr>
          <p:spPr>
            <a:xfrm>
              <a:off x="10876946" y="11533168"/>
              <a:ext cx="130810" cy="106680"/>
            </a:xfrm>
            <a:custGeom>
              <a:avLst/>
              <a:gdLst/>
              <a:ahLst/>
              <a:cxnLst/>
              <a:rect l="l" t="t" r="r" b="b"/>
              <a:pathLst>
                <a:path w="130809" h="106679">
                  <a:moveTo>
                    <a:pt x="130750" y="0"/>
                  </a:moveTo>
                  <a:lnTo>
                    <a:pt x="0" y="0"/>
                  </a:lnTo>
                  <a:lnTo>
                    <a:pt x="0" y="106135"/>
                  </a:lnTo>
                  <a:lnTo>
                    <a:pt x="130750" y="106135"/>
                  </a:lnTo>
                  <a:lnTo>
                    <a:pt x="130750"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8" name="object 113">
              <a:extLst>
                <a:ext uri="{FF2B5EF4-FFF2-40B4-BE49-F238E27FC236}">
                  <a16:creationId xmlns:a16="http://schemas.microsoft.com/office/drawing/2014/main" id="{45B18F88-BF6D-E5ED-E7C6-E630988A9CE0}"/>
                </a:ext>
              </a:extLst>
            </p:cNvPr>
            <p:cNvSpPr/>
            <p:nvPr/>
          </p:nvSpPr>
          <p:spPr>
            <a:xfrm>
              <a:off x="10119738" y="9959316"/>
              <a:ext cx="130810" cy="575945"/>
            </a:xfrm>
            <a:custGeom>
              <a:avLst/>
              <a:gdLst/>
              <a:ahLst/>
              <a:cxnLst/>
              <a:rect l="l" t="t" r="r" b="b"/>
              <a:pathLst>
                <a:path w="130809" h="575945">
                  <a:moveTo>
                    <a:pt x="130742" y="0"/>
                  </a:moveTo>
                  <a:lnTo>
                    <a:pt x="0" y="0"/>
                  </a:lnTo>
                  <a:lnTo>
                    <a:pt x="0" y="575409"/>
                  </a:lnTo>
                  <a:lnTo>
                    <a:pt x="130742" y="575409"/>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9" name="object 114">
              <a:extLst>
                <a:ext uri="{FF2B5EF4-FFF2-40B4-BE49-F238E27FC236}">
                  <a16:creationId xmlns:a16="http://schemas.microsoft.com/office/drawing/2014/main" id="{D25F4FD2-E148-188B-9E4C-75317C13435F}"/>
                </a:ext>
              </a:extLst>
            </p:cNvPr>
            <p:cNvSpPr/>
            <p:nvPr/>
          </p:nvSpPr>
          <p:spPr>
            <a:xfrm>
              <a:off x="10119738" y="10534726"/>
              <a:ext cx="130810" cy="1489075"/>
            </a:xfrm>
            <a:custGeom>
              <a:avLst/>
              <a:gdLst/>
              <a:ahLst/>
              <a:cxnLst/>
              <a:rect l="l" t="t" r="r" b="b"/>
              <a:pathLst>
                <a:path w="130809" h="1489075">
                  <a:moveTo>
                    <a:pt x="130742" y="0"/>
                  </a:moveTo>
                  <a:lnTo>
                    <a:pt x="0" y="0"/>
                  </a:lnTo>
                  <a:lnTo>
                    <a:pt x="0" y="1488924"/>
                  </a:lnTo>
                  <a:lnTo>
                    <a:pt x="130742" y="1488924"/>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0" name="object 115">
              <a:extLst>
                <a:ext uri="{FF2B5EF4-FFF2-40B4-BE49-F238E27FC236}">
                  <a16:creationId xmlns:a16="http://schemas.microsoft.com/office/drawing/2014/main" id="{79290904-3FA1-B0DB-46B4-D2481CA26C40}"/>
                </a:ext>
              </a:extLst>
            </p:cNvPr>
            <p:cNvSpPr/>
            <p:nvPr/>
          </p:nvSpPr>
          <p:spPr>
            <a:xfrm>
              <a:off x="11129358" y="11551793"/>
              <a:ext cx="130810" cy="472440"/>
            </a:xfrm>
            <a:custGeom>
              <a:avLst/>
              <a:gdLst/>
              <a:ahLst/>
              <a:cxnLst/>
              <a:rect l="l" t="t" r="r" b="b"/>
              <a:pathLst>
                <a:path w="130809" h="472440">
                  <a:moveTo>
                    <a:pt x="130742" y="0"/>
                  </a:moveTo>
                  <a:lnTo>
                    <a:pt x="0" y="0"/>
                  </a:lnTo>
                  <a:lnTo>
                    <a:pt x="0" y="471857"/>
                  </a:lnTo>
                  <a:lnTo>
                    <a:pt x="130742" y="471857"/>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1" name="object 116">
              <a:extLst>
                <a:ext uri="{FF2B5EF4-FFF2-40B4-BE49-F238E27FC236}">
                  <a16:creationId xmlns:a16="http://schemas.microsoft.com/office/drawing/2014/main" id="{B4CC545B-050D-CB3E-BF45-4FA647DD322E}"/>
                </a:ext>
              </a:extLst>
            </p:cNvPr>
            <p:cNvSpPr/>
            <p:nvPr/>
          </p:nvSpPr>
          <p:spPr>
            <a:xfrm>
              <a:off x="11129358" y="11382880"/>
              <a:ext cx="130810" cy="168910"/>
            </a:xfrm>
            <a:custGeom>
              <a:avLst/>
              <a:gdLst/>
              <a:ahLst/>
              <a:cxnLst/>
              <a:rect l="l" t="t" r="r" b="b"/>
              <a:pathLst>
                <a:path w="130809" h="168909">
                  <a:moveTo>
                    <a:pt x="130742" y="0"/>
                  </a:moveTo>
                  <a:lnTo>
                    <a:pt x="0" y="0"/>
                  </a:lnTo>
                  <a:lnTo>
                    <a:pt x="0" y="168912"/>
                  </a:lnTo>
                  <a:lnTo>
                    <a:pt x="130742" y="168912"/>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2" name="object 117">
              <a:extLst>
                <a:ext uri="{FF2B5EF4-FFF2-40B4-BE49-F238E27FC236}">
                  <a16:creationId xmlns:a16="http://schemas.microsoft.com/office/drawing/2014/main" id="{3420F429-C3DC-2FD5-CC5C-CDC6F4928C9C}"/>
                </a:ext>
              </a:extLst>
            </p:cNvPr>
            <p:cNvSpPr/>
            <p:nvPr/>
          </p:nvSpPr>
          <p:spPr>
            <a:xfrm>
              <a:off x="11129358" y="11305194"/>
              <a:ext cx="130810" cy="78105"/>
            </a:xfrm>
            <a:custGeom>
              <a:avLst/>
              <a:gdLst/>
              <a:ahLst/>
              <a:cxnLst/>
              <a:rect l="l" t="t" r="r" b="b"/>
              <a:pathLst>
                <a:path w="130809" h="78104">
                  <a:moveTo>
                    <a:pt x="0" y="77686"/>
                  </a:moveTo>
                  <a:lnTo>
                    <a:pt x="130742" y="77686"/>
                  </a:lnTo>
                  <a:lnTo>
                    <a:pt x="130742" y="0"/>
                  </a:lnTo>
                  <a:lnTo>
                    <a:pt x="0" y="0"/>
                  </a:lnTo>
                  <a:lnTo>
                    <a:pt x="0" y="77686"/>
                  </a:lnTo>
                  <a:close/>
                </a:path>
              </a:pathLst>
            </a:custGeom>
            <a:solidFill>
              <a:srgbClr val="EE672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3" name="object 118">
              <a:extLst>
                <a:ext uri="{FF2B5EF4-FFF2-40B4-BE49-F238E27FC236}">
                  <a16:creationId xmlns:a16="http://schemas.microsoft.com/office/drawing/2014/main" id="{6EA614A0-7919-2281-A7A5-20C4A2BB3553}"/>
                </a:ext>
              </a:extLst>
            </p:cNvPr>
            <p:cNvSpPr/>
            <p:nvPr/>
          </p:nvSpPr>
          <p:spPr>
            <a:xfrm>
              <a:off x="11381763" y="11734820"/>
              <a:ext cx="130810" cy="288925"/>
            </a:xfrm>
            <a:custGeom>
              <a:avLst/>
              <a:gdLst/>
              <a:ahLst/>
              <a:cxnLst/>
              <a:rect l="l" t="t" r="r" b="b"/>
              <a:pathLst>
                <a:path w="130809" h="288925">
                  <a:moveTo>
                    <a:pt x="130742" y="0"/>
                  </a:moveTo>
                  <a:lnTo>
                    <a:pt x="0" y="0"/>
                  </a:lnTo>
                  <a:lnTo>
                    <a:pt x="0" y="288838"/>
                  </a:lnTo>
                  <a:lnTo>
                    <a:pt x="130742" y="288838"/>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4" name="object 119">
              <a:extLst>
                <a:ext uri="{FF2B5EF4-FFF2-40B4-BE49-F238E27FC236}">
                  <a16:creationId xmlns:a16="http://schemas.microsoft.com/office/drawing/2014/main" id="{FA70C915-3541-D983-B89C-A0B37B6F27CD}"/>
                </a:ext>
              </a:extLst>
            </p:cNvPr>
            <p:cNvSpPr/>
            <p:nvPr/>
          </p:nvSpPr>
          <p:spPr>
            <a:xfrm>
              <a:off x="11381763" y="11636551"/>
              <a:ext cx="130810" cy="100330"/>
            </a:xfrm>
            <a:custGeom>
              <a:avLst/>
              <a:gdLst/>
              <a:ahLst/>
              <a:cxnLst/>
              <a:rect l="l" t="t" r="r" b="b"/>
              <a:pathLst>
                <a:path w="130809" h="100329">
                  <a:moveTo>
                    <a:pt x="130742" y="0"/>
                  </a:moveTo>
                  <a:lnTo>
                    <a:pt x="0" y="0"/>
                  </a:lnTo>
                  <a:lnTo>
                    <a:pt x="0" y="100137"/>
                  </a:lnTo>
                  <a:lnTo>
                    <a:pt x="130742" y="100137"/>
                  </a:lnTo>
                  <a:lnTo>
                    <a:pt x="130742" y="0"/>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5" name="object 120">
              <a:extLst>
                <a:ext uri="{FF2B5EF4-FFF2-40B4-BE49-F238E27FC236}">
                  <a16:creationId xmlns:a16="http://schemas.microsoft.com/office/drawing/2014/main" id="{6729F954-0F4C-A96E-221A-4EF2AA6CAD84}"/>
                </a:ext>
              </a:extLst>
            </p:cNvPr>
            <p:cNvSpPr/>
            <p:nvPr/>
          </p:nvSpPr>
          <p:spPr>
            <a:xfrm>
              <a:off x="12135704" y="11883143"/>
              <a:ext cx="130810" cy="80010"/>
            </a:xfrm>
            <a:custGeom>
              <a:avLst/>
              <a:gdLst/>
              <a:ahLst/>
              <a:cxnLst/>
              <a:rect l="l" t="t" r="r" b="b"/>
              <a:pathLst>
                <a:path w="130809" h="80009">
                  <a:moveTo>
                    <a:pt x="0" y="79415"/>
                  </a:moveTo>
                  <a:lnTo>
                    <a:pt x="130742" y="79415"/>
                  </a:lnTo>
                  <a:lnTo>
                    <a:pt x="130742" y="0"/>
                  </a:lnTo>
                  <a:lnTo>
                    <a:pt x="0" y="0"/>
                  </a:lnTo>
                  <a:lnTo>
                    <a:pt x="0" y="79415"/>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6" name="object 121">
              <a:extLst>
                <a:ext uri="{FF2B5EF4-FFF2-40B4-BE49-F238E27FC236}">
                  <a16:creationId xmlns:a16="http://schemas.microsoft.com/office/drawing/2014/main" id="{49CDFA6B-DA40-0938-3989-1F0337B139E6}"/>
                </a:ext>
              </a:extLst>
            </p:cNvPr>
            <p:cNvSpPr/>
            <p:nvPr/>
          </p:nvSpPr>
          <p:spPr>
            <a:xfrm>
              <a:off x="12135704" y="11962551"/>
              <a:ext cx="130810" cy="63500"/>
            </a:xfrm>
            <a:custGeom>
              <a:avLst/>
              <a:gdLst/>
              <a:ahLst/>
              <a:cxnLst/>
              <a:rect l="l" t="t" r="r" b="b"/>
              <a:pathLst>
                <a:path w="130809" h="63500">
                  <a:moveTo>
                    <a:pt x="0" y="62946"/>
                  </a:moveTo>
                  <a:lnTo>
                    <a:pt x="130742" y="62946"/>
                  </a:lnTo>
                  <a:lnTo>
                    <a:pt x="130742" y="0"/>
                  </a:lnTo>
                  <a:lnTo>
                    <a:pt x="0" y="0"/>
                  </a:lnTo>
                  <a:lnTo>
                    <a:pt x="0" y="62946"/>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7" name="object 122">
              <a:extLst>
                <a:ext uri="{FF2B5EF4-FFF2-40B4-BE49-F238E27FC236}">
                  <a16:creationId xmlns:a16="http://schemas.microsoft.com/office/drawing/2014/main" id="{45461C13-841A-1CE8-86D8-257268094183}"/>
                </a:ext>
              </a:extLst>
            </p:cNvPr>
            <p:cNvSpPr/>
            <p:nvPr/>
          </p:nvSpPr>
          <p:spPr>
            <a:xfrm>
              <a:off x="11634161" y="11796604"/>
              <a:ext cx="130810" cy="83185"/>
            </a:xfrm>
            <a:custGeom>
              <a:avLst/>
              <a:gdLst/>
              <a:ahLst/>
              <a:cxnLst/>
              <a:rect l="l" t="t" r="r" b="b"/>
              <a:pathLst>
                <a:path w="130809" h="83184">
                  <a:moveTo>
                    <a:pt x="0" y="82631"/>
                  </a:moveTo>
                  <a:lnTo>
                    <a:pt x="130750" y="82631"/>
                  </a:lnTo>
                  <a:lnTo>
                    <a:pt x="130750" y="0"/>
                  </a:lnTo>
                  <a:lnTo>
                    <a:pt x="0" y="0"/>
                  </a:lnTo>
                  <a:lnTo>
                    <a:pt x="0" y="82631"/>
                  </a:lnTo>
                  <a:close/>
                </a:path>
              </a:pathLst>
            </a:custGeom>
            <a:solidFill>
              <a:srgbClr val="478BC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8" name="object 123">
              <a:extLst>
                <a:ext uri="{FF2B5EF4-FFF2-40B4-BE49-F238E27FC236}">
                  <a16:creationId xmlns:a16="http://schemas.microsoft.com/office/drawing/2014/main" id="{42AC2B12-13B2-54CB-011D-9F50E26E3BDB}"/>
                </a:ext>
              </a:extLst>
            </p:cNvPr>
            <p:cNvSpPr/>
            <p:nvPr/>
          </p:nvSpPr>
          <p:spPr>
            <a:xfrm>
              <a:off x="11634161" y="11879235"/>
              <a:ext cx="130810" cy="146685"/>
            </a:xfrm>
            <a:custGeom>
              <a:avLst/>
              <a:gdLst/>
              <a:ahLst/>
              <a:cxnLst/>
              <a:rect l="l" t="t" r="r" b="b"/>
              <a:pathLst>
                <a:path w="130809" h="146684">
                  <a:moveTo>
                    <a:pt x="130750" y="0"/>
                  </a:moveTo>
                  <a:lnTo>
                    <a:pt x="0" y="0"/>
                  </a:lnTo>
                  <a:lnTo>
                    <a:pt x="0" y="146262"/>
                  </a:lnTo>
                  <a:lnTo>
                    <a:pt x="130750" y="146262"/>
                  </a:lnTo>
                  <a:lnTo>
                    <a:pt x="130750"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9" name="object 124">
              <a:extLst>
                <a:ext uri="{FF2B5EF4-FFF2-40B4-BE49-F238E27FC236}">
                  <a16:creationId xmlns:a16="http://schemas.microsoft.com/office/drawing/2014/main" id="{4221A117-CAF7-4065-7946-5BDDA5031B9B}"/>
                </a:ext>
              </a:extLst>
            </p:cNvPr>
            <p:cNvSpPr/>
            <p:nvPr/>
          </p:nvSpPr>
          <p:spPr>
            <a:xfrm>
              <a:off x="9399570" y="12032971"/>
              <a:ext cx="3026410" cy="0"/>
            </a:xfrm>
            <a:custGeom>
              <a:avLst/>
              <a:gdLst/>
              <a:ahLst/>
              <a:cxnLst/>
              <a:rect l="l" t="t" r="r" b="b"/>
              <a:pathLst>
                <a:path w="3026409">
                  <a:moveTo>
                    <a:pt x="0" y="0"/>
                  </a:moveTo>
                  <a:lnTo>
                    <a:pt x="3026174" y="0"/>
                  </a:lnTo>
                </a:path>
              </a:pathLst>
            </a:custGeom>
            <a:ln w="19927">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0" name="object 125">
              <a:extLst>
                <a:ext uri="{FF2B5EF4-FFF2-40B4-BE49-F238E27FC236}">
                  <a16:creationId xmlns:a16="http://schemas.microsoft.com/office/drawing/2014/main" id="{1129E1CB-A937-5847-17DF-9F080DC249A2}"/>
                </a:ext>
              </a:extLst>
            </p:cNvPr>
            <p:cNvSpPr/>
            <p:nvPr/>
          </p:nvSpPr>
          <p:spPr>
            <a:xfrm>
              <a:off x="6281482" y="12032971"/>
              <a:ext cx="3026410" cy="0"/>
            </a:xfrm>
            <a:custGeom>
              <a:avLst/>
              <a:gdLst/>
              <a:ahLst/>
              <a:cxnLst/>
              <a:rect l="l" t="t" r="r" b="b"/>
              <a:pathLst>
                <a:path w="3026409">
                  <a:moveTo>
                    <a:pt x="0" y="0"/>
                  </a:moveTo>
                  <a:lnTo>
                    <a:pt x="3026182" y="0"/>
                  </a:lnTo>
                </a:path>
              </a:pathLst>
            </a:custGeom>
            <a:ln w="19927">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1" name="object 126">
              <a:extLst>
                <a:ext uri="{FF2B5EF4-FFF2-40B4-BE49-F238E27FC236}">
                  <a16:creationId xmlns:a16="http://schemas.microsoft.com/office/drawing/2014/main" id="{1244271B-663C-0BCC-2A71-88A3676612F0}"/>
                </a:ext>
              </a:extLst>
            </p:cNvPr>
            <p:cNvSpPr/>
            <p:nvPr/>
          </p:nvSpPr>
          <p:spPr>
            <a:xfrm>
              <a:off x="3163394" y="12032971"/>
              <a:ext cx="3026410" cy="0"/>
            </a:xfrm>
            <a:custGeom>
              <a:avLst/>
              <a:gdLst/>
              <a:ahLst/>
              <a:cxnLst/>
              <a:rect l="l" t="t" r="r" b="b"/>
              <a:pathLst>
                <a:path w="3026409">
                  <a:moveTo>
                    <a:pt x="0" y="0"/>
                  </a:moveTo>
                  <a:lnTo>
                    <a:pt x="3026174" y="0"/>
                  </a:lnTo>
                </a:path>
              </a:pathLst>
            </a:custGeom>
            <a:ln w="19927">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2" name="object 127">
              <a:extLst>
                <a:ext uri="{FF2B5EF4-FFF2-40B4-BE49-F238E27FC236}">
                  <a16:creationId xmlns:a16="http://schemas.microsoft.com/office/drawing/2014/main" id="{779FE760-580B-2B96-C2E2-F10AABA0859F}"/>
                </a:ext>
              </a:extLst>
            </p:cNvPr>
            <p:cNvSpPr/>
            <p:nvPr/>
          </p:nvSpPr>
          <p:spPr>
            <a:xfrm>
              <a:off x="9389709" y="11287722"/>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3" name="object 128">
              <a:extLst>
                <a:ext uri="{FF2B5EF4-FFF2-40B4-BE49-F238E27FC236}">
                  <a16:creationId xmlns:a16="http://schemas.microsoft.com/office/drawing/2014/main" id="{1A286F3C-6978-58F3-7000-945CEB11A1E7}"/>
                </a:ext>
              </a:extLst>
            </p:cNvPr>
            <p:cNvSpPr/>
            <p:nvPr/>
          </p:nvSpPr>
          <p:spPr>
            <a:xfrm>
              <a:off x="9389709" y="8305625"/>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4" name="object 129">
              <a:extLst>
                <a:ext uri="{FF2B5EF4-FFF2-40B4-BE49-F238E27FC236}">
                  <a16:creationId xmlns:a16="http://schemas.microsoft.com/office/drawing/2014/main" id="{D9A9BA49-DA0C-C6CC-0CEC-2A8A100C93B6}"/>
                </a:ext>
              </a:extLst>
            </p:cNvPr>
            <p:cNvSpPr/>
            <p:nvPr/>
          </p:nvSpPr>
          <p:spPr>
            <a:xfrm>
              <a:off x="9389709" y="10542472"/>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5" name="object 130">
              <a:extLst>
                <a:ext uri="{FF2B5EF4-FFF2-40B4-BE49-F238E27FC236}">
                  <a16:creationId xmlns:a16="http://schemas.microsoft.com/office/drawing/2014/main" id="{445320C3-08FD-AAAD-88B5-F26DBDEC406C}"/>
                </a:ext>
              </a:extLst>
            </p:cNvPr>
            <p:cNvSpPr/>
            <p:nvPr/>
          </p:nvSpPr>
          <p:spPr>
            <a:xfrm>
              <a:off x="9389709" y="10915095"/>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6" name="object 131">
              <a:extLst>
                <a:ext uri="{FF2B5EF4-FFF2-40B4-BE49-F238E27FC236}">
                  <a16:creationId xmlns:a16="http://schemas.microsoft.com/office/drawing/2014/main" id="{2BA07939-8B26-009B-DD84-9E7AAE62BF8E}"/>
                </a:ext>
              </a:extLst>
            </p:cNvPr>
            <p:cNvSpPr/>
            <p:nvPr/>
          </p:nvSpPr>
          <p:spPr>
            <a:xfrm>
              <a:off x="9389709" y="9797222"/>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7" name="object 132">
              <a:extLst>
                <a:ext uri="{FF2B5EF4-FFF2-40B4-BE49-F238E27FC236}">
                  <a16:creationId xmlns:a16="http://schemas.microsoft.com/office/drawing/2014/main" id="{3EF8947F-77CD-13FD-48F7-D4B09D5F9EE1}"/>
                </a:ext>
              </a:extLst>
            </p:cNvPr>
            <p:cNvSpPr/>
            <p:nvPr/>
          </p:nvSpPr>
          <p:spPr>
            <a:xfrm>
              <a:off x="9389709" y="10169846"/>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8" name="object 133">
              <a:extLst>
                <a:ext uri="{FF2B5EF4-FFF2-40B4-BE49-F238E27FC236}">
                  <a16:creationId xmlns:a16="http://schemas.microsoft.com/office/drawing/2014/main" id="{2D794A2C-1B5F-93F6-90B2-61CDDB84D802}"/>
                </a:ext>
              </a:extLst>
            </p:cNvPr>
            <p:cNvSpPr/>
            <p:nvPr/>
          </p:nvSpPr>
          <p:spPr>
            <a:xfrm>
              <a:off x="9389709" y="9051971"/>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9" name="object 134">
              <a:extLst>
                <a:ext uri="{FF2B5EF4-FFF2-40B4-BE49-F238E27FC236}">
                  <a16:creationId xmlns:a16="http://schemas.microsoft.com/office/drawing/2014/main" id="{8EF9D963-DE53-5E8E-1AEE-CCF9D1F82A51}"/>
                </a:ext>
              </a:extLst>
            </p:cNvPr>
            <p:cNvSpPr/>
            <p:nvPr/>
          </p:nvSpPr>
          <p:spPr>
            <a:xfrm>
              <a:off x="9389709" y="9424596"/>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0" name="object 135">
              <a:extLst>
                <a:ext uri="{FF2B5EF4-FFF2-40B4-BE49-F238E27FC236}">
                  <a16:creationId xmlns:a16="http://schemas.microsoft.com/office/drawing/2014/main" id="{C5040453-2D81-6F6B-0226-23D4A9FE1F9E}"/>
                </a:ext>
              </a:extLst>
            </p:cNvPr>
            <p:cNvSpPr/>
            <p:nvPr/>
          </p:nvSpPr>
          <p:spPr>
            <a:xfrm>
              <a:off x="9389709" y="8679347"/>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1" name="object 136">
              <a:extLst>
                <a:ext uri="{FF2B5EF4-FFF2-40B4-BE49-F238E27FC236}">
                  <a16:creationId xmlns:a16="http://schemas.microsoft.com/office/drawing/2014/main" id="{111E1682-7123-BD91-4BF6-3C21B3F7C51F}"/>
                </a:ext>
              </a:extLst>
            </p:cNvPr>
            <p:cNvSpPr/>
            <p:nvPr/>
          </p:nvSpPr>
          <p:spPr>
            <a:xfrm>
              <a:off x="6271620" y="11287722"/>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2" name="object 137">
              <a:extLst>
                <a:ext uri="{FF2B5EF4-FFF2-40B4-BE49-F238E27FC236}">
                  <a16:creationId xmlns:a16="http://schemas.microsoft.com/office/drawing/2014/main" id="{A9FFD1AA-7DCD-C75D-A2C9-47F60B7B3366}"/>
                </a:ext>
              </a:extLst>
            </p:cNvPr>
            <p:cNvSpPr/>
            <p:nvPr/>
          </p:nvSpPr>
          <p:spPr>
            <a:xfrm>
              <a:off x="6271620" y="8305625"/>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3" name="object 138">
              <a:extLst>
                <a:ext uri="{FF2B5EF4-FFF2-40B4-BE49-F238E27FC236}">
                  <a16:creationId xmlns:a16="http://schemas.microsoft.com/office/drawing/2014/main" id="{5D59C6F3-6C27-37FA-89E7-126A8C1F8A14}"/>
                </a:ext>
              </a:extLst>
            </p:cNvPr>
            <p:cNvSpPr/>
            <p:nvPr/>
          </p:nvSpPr>
          <p:spPr>
            <a:xfrm>
              <a:off x="6271620" y="10542472"/>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4" name="object 139">
              <a:extLst>
                <a:ext uri="{FF2B5EF4-FFF2-40B4-BE49-F238E27FC236}">
                  <a16:creationId xmlns:a16="http://schemas.microsoft.com/office/drawing/2014/main" id="{4506A714-5214-ACF7-4A4B-C2A57C1721DB}"/>
                </a:ext>
              </a:extLst>
            </p:cNvPr>
            <p:cNvSpPr/>
            <p:nvPr/>
          </p:nvSpPr>
          <p:spPr>
            <a:xfrm>
              <a:off x="6271620" y="10915095"/>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5" name="object 140">
              <a:extLst>
                <a:ext uri="{FF2B5EF4-FFF2-40B4-BE49-F238E27FC236}">
                  <a16:creationId xmlns:a16="http://schemas.microsoft.com/office/drawing/2014/main" id="{10C0B26C-0E5A-917F-0FB3-68EDE915AE7F}"/>
                </a:ext>
              </a:extLst>
            </p:cNvPr>
            <p:cNvSpPr/>
            <p:nvPr/>
          </p:nvSpPr>
          <p:spPr>
            <a:xfrm>
              <a:off x="6271620" y="9797222"/>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6" name="object 141">
              <a:extLst>
                <a:ext uri="{FF2B5EF4-FFF2-40B4-BE49-F238E27FC236}">
                  <a16:creationId xmlns:a16="http://schemas.microsoft.com/office/drawing/2014/main" id="{5D49B900-2A1A-58E8-F8BE-FCE9245FDAE6}"/>
                </a:ext>
              </a:extLst>
            </p:cNvPr>
            <p:cNvSpPr/>
            <p:nvPr/>
          </p:nvSpPr>
          <p:spPr>
            <a:xfrm>
              <a:off x="6271620" y="10169846"/>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7" name="object 142">
              <a:extLst>
                <a:ext uri="{FF2B5EF4-FFF2-40B4-BE49-F238E27FC236}">
                  <a16:creationId xmlns:a16="http://schemas.microsoft.com/office/drawing/2014/main" id="{2B0CDD10-2E55-523A-C2C3-5C8D935D88CB}"/>
                </a:ext>
              </a:extLst>
            </p:cNvPr>
            <p:cNvSpPr/>
            <p:nvPr/>
          </p:nvSpPr>
          <p:spPr>
            <a:xfrm>
              <a:off x="6271620" y="9051971"/>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8" name="object 143">
              <a:extLst>
                <a:ext uri="{FF2B5EF4-FFF2-40B4-BE49-F238E27FC236}">
                  <a16:creationId xmlns:a16="http://schemas.microsoft.com/office/drawing/2014/main" id="{DC39ED93-6A28-3888-3B05-2D53B993E4ED}"/>
                </a:ext>
              </a:extLst>
            </p:cNvPr>
            <p:cNvSpPr/>
            <p:nvPr/>
          </p:nvSpPr>
          <p:spPr>
            <a:xfrm>
              <a:off x="6271620" y="9424596"/>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9" name="object 144">
              <a:extLst>
                <a:ext uri="{FF2B5EF4-FFF2-40B4-BE49-F238E27FC236}">
                  <a16:creationId xmlns:a16="http://schemas.microsoft.com/office/drawing/2014/main" id="{73216FBE-166A-1194-2998-03FCF24DA259}"/>
                </a:ext>
              </a:extLst>
            </p:cNvPr>
            <p:cNvSpPr/>
            <p:nvPr/>
          </p:nvSpPr>
          <p:spPr>
            <a:xfrm>
              <a:off x="6271620" y="8679347"/>
              <a:ext cx="403860" cy="0"/>
            </a:xfrm>
            <a:custGeom>
              <a:avLst/>
              <a:gdLst/>
              <a:ahLst/>
              <a:cxnLst/>
              <a:rect l="l" t="t" r="r" b="b"/>
              <a:pathLst>
                <a:path w="403859">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0" name="object 145">
              <a:extLst>
                <a:ext uri="{FF2B5EF4-FFF2-40B4-BE49-F238E27FC236}">
                  <a16:creationId xmlns:a16="http://schemas.microsoft.com/office/drawing/2014/main" id="{5F9203D0-3887-5DCD-FEFE-9BC30419D60E}"/>
                </a:ext>
              </a:extLst>
            </p:cNvPr>
            <p:cNvSpPr/>
            <p:nvPr/>
          </p:nvSpPr>
          <p:spPr>
            <a:xfrm>
              <a:off x="3153533" y="11287722"/>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1" name="object 146">
              <a:extLst>
                <a:ext uri="{FF2B5EF4-FFF2-40B4-BE49-F238E27FC236}">
                  <a16:creationId xmlns:a16="http://schemas.microsoft.com/office/drawing/2014/main" id="{241EF160-3B6D-5A95-C09B-C2631B3F71E6}"/>
                </a:ext>
              </a:extLst>
            </p:cNvPr>
            <p:cNvSpPr/>
            <p:nvPr/>
          </p:nvSpPr>
          <p:spPr>
            <a:xfrm>
              <a:off x="3153533" y="8305625"/>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2" name="object 147">
              <a:extLst>
                <a:ext uri="{FF2B5EF4-FFF2-40B4-BE49-F238E27FC236}">
                  <a16:creationId xmlns:a16="http://schemas.microsoft.com/office/drawing/2014/main" id="{ACE6CCA2-E8A0-3106-0586-547FD771C953}"/>
                </a:ext>
              </a:extLst>
            </p:cNvPr>
            <p:cNvSpPr/>
            <p:nvPr/>
          </p:nvSpPr>
          <p:spPr>
            <a:xfrm>
              <a:off x="3153533" y="10542472"/>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3" name="object 148">
              <a:extLst>
                <a:ext uri="{FF2B5EF4-FFF2-40B4-BE49-F238E27FC236}">
                  <a16:creationId xmlns:a16="http://schemas.microsoft.com/office/drawing/2014/main" id="{B8910B11-0CE6-7BD5-6B54-2521F8FAD5C1}"/>
                </a:ext>
              </a:extLst>
            </p:cNvPr>
            <p:cNvSpPr/>
            <p:nvPr/>
          </p:nvSpPr>
          <p:spPr>
            <a:xfrm>
              <a:off x="3153533" y="10915095"/>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4" name="object 149">
              <a:extLst>
                <a:ext uri="{FF2B5EF4-FFF2-40B4-BE49-F238E27FC236}">
                  <a16:creationId xmlns:a16="http://schemas.microsoft.com/office/drawing/2014/main" id="{35CCF1A2-4F5D-FE7C-6D13-866D5A860ACD}"/>
                </a:ext>
              </a:extLst>
            </p:cNvPr>
            <p:cNvSpPr/>
            <p:nvPr/>
          </p:nvSpPr>
          <p:spPr>
            <a:xfrm>
              <a:off x="3153533" y="9797222"/>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5" name="object 150">
              <a:extLst>
                <a:ext uri="{FF2B5EF4-FFF2-40B4-BE49-F238E27FC236}">
                  <a16:creationId xmlns:a16="http://schemas.microsoft.com/office/drawing/2014/main" id="{6EFBC9B6-CFA6-553E-8AB5-D37E89A73DD9}"/>
                </a:ext>
              </a:extLst>
            </p:cNvPr>
            <p:cNvSpPr/>
            <p:nvPr/>
          </p:nvSpPr>
          <p:spPr>
            <a:xfrm>
              <a:off x="3153533" y="10169846"/>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6" name="object 151">
              <a:extLst>
                <a:ext uri="{FF2B5EF4-FFF2-40B4-BE49-F238E27FC236}">
                  <a16:creationId xmlns:a16="http://schemas.microsoft.com/office/drawing/2014/main" id="{AA13B664-5C60-F015-EB8F-30AACA42D109}"/>
                </a:ext>
              </a:extLst>
            </p:cNvPr>
            <p:cNvSpPr/>
            <p:nvPr/>
          </p:nvSpPr>
          <p:spPr>
            <a:xfrm>
              <a:off x="3153533" y="9051971"/>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7" name="object 152">
              <a:extLst>
                <a:ext uri="{FF2B5EF4-FFF2-40B4-BE49-F238E27FC236}">
                  <a16:creationId xmlns:a16="http://schemas.microsoft.com/office/drawing/2014/main" id="{A70D2703-9365-12E8-5079-291AADBE2B31}"/>
                </a:ext>
              </a:extLst>
            </p:cNvPr>
            <p:cNvSpPr/>
            <p:nvPr/>
          </p:nvSpPr>
          <p:spPr>
            <a:xfrm>
              <a:off x="3153533" y="9424596"/>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8" name="object 153">
              <a:extLst>
                <a:ext uri="{FF2B5EF4-FFF2-40B4-BE49-F238E27FC236}">
                  <a16:creationId xmlns:a16="http://schemas.microsoft.com/office/drawing/2014/main" id="{47DF259E-84D2-37C7-199E-95827FDDB523}"/>
                </a:ext>
              </a:extLst>
            </p:cNvPr>
            <p:cNvSpPr/>
            <p:nvPr/>
          </p:nvSpPr>
          <p:spPr>
            <a:xfrm>
              <a:off x="3153533" y="8679347"/>
              <a:ext cx="403860" cy="0"/>
            </a:xfrm>
            <a:custGeom>
              <a:avLst/>
              <a:gdLst/>
              <a:ahLst/>
              <a:cxnLst/>
              <a:rect l="l" t="t" r="r" b="b"/>
              <a:pathLst>
                <a:path w="403860">
                  <a:moveTo>
                    <a:pt x="0" y="0"/>
                  </a:moveTo>
                  <a:lnTo>
                    <a:pt x="403848" y="0"/>
                  </a:lnTo>
                </a:path>
              </a:pathLst>
            </a:custGeom>
            <a:ln w="19927">
              <a:solidFill>
                <a:srgbClr val="CCCC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9" name="object 154">
              <a:extLst>
                <a:ext uri="{FF2B5EF4-FFF2-40B4-BE49-F238E27FC236}">
                  <a16:creationId xmlns:a16="http://schemas.microsoft.com/office/drawing/2014/main" id="{D1C96208-489B-86F6-93D6-F69B5800A7DC}"/>
                </a:ext>
              </a:extLst>
            </p:cNvPr>
            <p:cNvSpPr txBox="1"/>
            <p:nvPr/>
          </p:nvSpPr>
          <p:spPr>
            <a:xfrm>
              <a:off x="-518176" y="8607235"/>
              <a:ext cx="178457" cy="2867025"/>
            </a:xfrm>
            <a:prstGeom prst="rect">
              <a:avLst/>
            </a:prstGeom>
          </p:spPr>
          <p:txBody>
            <a:bodyPr vert="vert270" wrap="square" lIns="0" tIns="39370" rIns="0" bIns="0" rtlCol="0">
              <a:spAutoFit/>
            </a:bodyPr>
            <a:lstStyle/>
            <a:p>
              <a:pPr marL="12700" marR="0" lvl="0" indent="0" algn="l" defTabSz="914400" rtl="0" eaLnBrk="1" fontAlgn="auto" latinLnBrk="0" hangingPunct="1">
                <a:lnSpc>
                  <a:spcPct val="100000"/>
                </a:lnSpc>
                <a:spcBef>
                  <a:spcPts val="310"/>
                </a:spcBef>
                <a:spcAft>
                  <a:spcPts val="0"/>
                </a:spcAft>
                <a:buClrTx/>
                <a:buSzTx/>
                <a:buFontTx/>
                <a:buNone/>
                <a:tabLst/>
                <a:defRPr/>
              </a:pPr>
              <a:r>
                <a:rPr kumimoji="0" lang="fr-CH" sz="1050" b="1" i="0" u="none" strike="noStrike" kern="1200" cap="none" spc="0" normalizeH="0" baseline="0" noProof="0" dirty="0">
                  <a:ln>
                    <a:noFill/>
                  </a:ln>
                  <a:solidFill>
                    <a:srgbClr val="000000"/>
                  </a:solidFill>
                  <a:effectLst/>
                  <a:uLnTx/>
                  <a:uFillTx/>
                  <a:latin typeface="Mark Pro"/>
                  <a:ea typeface="+mn-ea"/>
                  <a:cs typeface="Mark Pro"/>
                </a:rPr>
                <a:t>Pourcentage des </a:t>
              </a:r>
              <a:r>
                <a:rPr kumimoji="0" lang="fr-CH" sz="1050" b="1" i="0" u="none" strike="noStrike" kern="1200" cap="none" spc="0" normalizeH="0" baseline="0" noProof="0" dirty="0" err="1">
                  <a:ln>
                    <a:noFill/>
                  </a:ln>
                  <a:solidFill>
                    <a:srgbClr val="000000"/>
                  </a:solidFill>
                  <a:effectLst/>
                  <a:uLnTx/>
                  <a:uFillTx/>
                  <a:latin typeface="Mark Pro"/>
                  <a:ea typeface="+mn-ea"/>
                  <a:cs typeface="Mark Pro"/>
                </a:rPr>
                <a:t>patient·e·s</a:t>
              </a:r>
              <a:r>
                <a:rPr kumimoji="0" lang="fr-CH" sz="1050" b="1" i="0" u="none" strike="noStrike" kern="1200" cap="none" spc="-30" normalizeH="0" baseline="0" noProof="0" dirty="0">
                  <a:ln>
                    <a:noFill/>
                  </a:ln>
                  <a:solidFill>
                    <a:srgbClr val="000000"/>
                  </a:solidFill>
                  <a:effectLst/>
                  <a:uLnTx/>
                  <a:uFillTx/>
                  <a:latin typeface="Arial Black"/>
                  <a:ea typeface="+mn-ea"/>
                  <a:cs typeface="Mark Pro"/>
                </a:rPr>
                <a:t>*</a:t>
              </a:r>
              <a:endParaRPr kumimoji="0" sz="1050" b="0" i="0" u="none" strike="noStrike" kern="1200" cap="none" spc="0" normalizeH="0" baseline="0" noProof="0" dirty="0">
                <a:ln>
                  <a:noFill/>
                </a:ln>
                <a:solidFill>
                  <a:srgbClr val="000000"/>
                </a:solidFill>
                <a:effectLst/>
                <a:uLnTx/>
                <a:uFillTx/>
                <a:latin typeface="Arial Black"/>
                <a:ea typeface="+mn-ea"/>
                <a:cs typeface="Arial Black"/>
              </a:endParaRPr>
            </a:p>
          </p:txBody>
        </p:sp>
        <p:sp>
          <p:nvSpPr>
            <p:cNvPr id="150" name="object 155">
              <a:extLst>
                <a:ext uri="{FF2B5EF4-FFF2-40B4-BE49-F238E27FC236}">
                  <a16:creationId xmlns:a16="http://schemas.microsoft.com/office/drawing/2014/main" id="{7A5AC1A9-3E6A-D29C-A6CF-3EDB61BF3898}"/>
                </a:ext>
              </a:extLst>
            </p:cNvPr>
            <p:cNvSpPr txBox="1"/>
            <p:nvPr/>
          </p:nvSpPr>
          <p:spPr>
            <a:xfrm>
              <a:off x="1243790" y="12441749"/>
              <a:ext cx="787637" cy="278127"/>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lang="en-US" sz="1450" b="1" i="0" u="none" strike="noStrike" kern="1200" cap="none" spc="-70" normalizeH="0" baseline="0" noProof="0" err="1">
                  <a:ln>
                    <a:noFill/>
                  </a:ln>
                  <a:solidFill>
                    <a:srgbClr val="000000"/>
                  </a:solidFill>
                  <a:effectLst/>
                  <a:uLnTx/>
                  <a:uFillTx/>
                  <a:latin typeface="Mark Pro"/>
                  <a:ea typeface="+mn-ea"/>
                  <a:cs typeface="Mark Pro"/>
                </a:rPr>
                <a:t>Semaines</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51" name="object 157">
              <a:extLst>
                <a:ext uri="{FF2B5EF4-FFF2-40B4-BE49-F238E27FC236}">
                  <a16:creationId xmlns:a16="http://schemas.microsoft.com/office/drawing/2014/main" id="{3F4EDE7C-84B8-AE7D-7386-FAEC2CE143F1}"/>
                </a:ext>
              </a:extLst>
            </p:cNvPr>
            <p:cNvSpPr txBox="1"/>
            <p:nvPr/>
          </p:nvSpPr>
          <p:spPr>
            <a:xfrm rot="18660000">
              <a:off x="371546" y="12123995"/>
              <a:ext cx="266298"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0</a:t>
              </a:r>
              <a:r>
                <a:rPr kumimoji="0" sz="1050" b="1" i="0" u="none" strike="noStrike" kern="1200" cap="none" spc="-15" normalizeH="0" baseline="0" noProof="0">
                  <a:ln>
                    <a:noFill/>
                  </a:ln>
                  <a:solidFill>
                    <a:srgbClr val="000000"/>
                  </a:solidFill>
                  <a:effectLst/>
                  <a:uLnTx/>
                  <a:uFillTx/>
                  <a:latin typeface="Mark Pro"/>
                  <a:ea typeface="+mn-ea"/>
                  <a:cs typeface="Mark Pro"/>
                </a:rPr>
                <a:t>-</a:t>
              </a:r>
              <a:r>
                <a:rPr kumimoji="0" sz="1050" b="1" i="0" u="none" strike="noStrike" kern="1200" cap="none" spc="-5" normalizeH="0" baseline="0" noProof="0">
                  <a:ln>
                    <a:noFill/>
                  </a:ln>
                  <a:solidFill>
                    <a:srgbClr val="000000"/>
                  </a:solidFill>
                  <a:effectLst/>
                  <a:uLnTx/>
                  <a:uFillTx/>
                  <a:latin typeface="Mark Pro"/>
                  <a:ea typeface="+mn-ea"/>
                  <a:cs typeface="Mark Pro"/>
                </a:rPr>
                <a:t>4</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52" name="object 158">
              <a:extLst>
                <a:ext uri="{FF2B5EF4-FFF2-40B4-BE49-F238E27FC236}">
                  <a16:creationId xmlns:a16="http://schemas.microsoft.com/office/drawing/2014/main" id="{81C86249-1831-2A20-D248-35E1E31A3A69}"/>
                </a:ext>
              </a:extLst>
            </p:cNvPr>
            <p:cNvSpPr txBox="1"/>
            <p:nvPr/>
          </p:nvSpPr>
          <p:spPr>
            <a:xfrm rot="18660000">
              <a:off x="622794" y="12120222"/>
              <a:ext cx="257554"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20" normalizeH="0" baseline="0" noProof="0">
                  <a:ln>
                    <a:noFill/>
                  </a:ln>
                  <a:solidFill>
                    <a:srgbClr val="000000"/>
                  </a:solidFill>
                  <a:effectLst/>
                  <a:uLnTx/>
                  <a:uFillTx/>
                  <a:latin typeface="Mark Pro"/>
                  <a:ea typeface="+mn-ea"/>
                  <a:cs typeface="Mark Pro"/>
                </a:rPr>
                <a:t>4</a:t>
              </a:r>
              <a:r>
                <a:rPr kumimoji="0" sz="1050" b="1" i="0" u="none" strike="noStrike" kern="1200" cap="none" spc="-10" normalizeH="0" baseline="0" noProof="0">
                  <a:ln>
                    <a:noFill/>
                  </a:ln>
                  <a:solidFill>
                    <a:srgbClr val="000000"/>
                  </a:solidFill>
                  <a:effectLst/>
                  <a:uLnTx/>
                  <a:uFillTx/>
                  <a:latin typeface="Mark Pro"/>
                  <a:ea typeface="+mn-ea"/>
                  <a:cs typeface="Mark Pro"/>
                </a:rPr>
                <a:t>-8</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53" name="object 159">
              <a:extLst>
                <a:ext uri="{FF2B5EF4-FFF2-40B4-BE49-F238E27FC236}">
                  <a16:creationId xmlns:a16="http://schemas.microsoft.com/office/drawing/2014/main" id="{6CD4036A-9EA6-8926-C7B4-1C3C0CDA62EC}"/>
                </a:ext>
              </a:extLst>
            </p:cNvPr>
            <p:cNvSpPr txBox="1"/>
            <p:nvPr/>
          </p:nvSpPr>
          <p:spPr>
            <a:xfrm rot="18660000">
              <a:off x="849326" y="12138087"/>
              <a:ext cx="298179"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8</a:t>
              </a:r>
              <a:r>
                <a:rPr kumimoji="0" sz="1050" b="1" i="0" u="none" strike="noStrike" kern="1200" cap="none" spc="-65" normalizeH="0" baseline="0" noProof="0">
                  <a:ln>
                    <a:noFill/>
                  </a:ln>
                  <a:solidFill>
                    <a:srgbClr val="000000"/>
                  </a:solidFill>
                  <a:effectLst/>
                  <a:uLnTx/>
                  <a:uFillTx/>
                  <a:latin typeface="Mark Pro"/>
                  <a:ea typeface="+mn-ea"/>
                  <a:cs typeface="Mark Pro"/>
                </a:rPr>
                <a:t>-</a:t>
              </a:r>
              <a:r>
                <a:rPr kumimoji="0" sz="1050" b="1" i="0" u="none" strike="noStrike" kern="1200" cap="none" spc="-10" normalizeH="0" baseline="0" noProof="0">
                  <a:ln>
                    <a:noFill/>
                  </a:ln>
                  <a:solidFill>
                    <a:srgbClr val="000000"/>
                  </a:solidFill>
                  <a:effectLst/>
                  <a:uLnTx/>
                  <a:uFillTx/>
                  <a:latin typeface="Mark Pro"/>
                  <a:ea typeface="+mn-ea"/>
                  <a:cs typeface="Mark Pro"/>
                </a:rPr>
                <a:t>12</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54" name="object 160">
              <a:extLst>
                <a:ext uri="{FF2B5EF4-FFF2-40B4-BE49-F238E27FC236}">
                  <a16:creationId xmlns:a16="http://schemas.microsoft.com/office/drawing/2014/main" id="{8925F13E-6A37-1F60-FB47-72B02C9E1F57}"/>
                </a:ext>
              </a:extLst>
            </p:cNvPr>
            <p:cNvSpPr txBox="1"/>
            <p:nvPr/>
          </p:nvSpPr>
          <p:spPr>
            <a:xfrm rot="18660000">
              <a:off x="1005219" y="12176341"/>
              <a:ext cx="421782" cy="145457"/>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12</a:t>
              </a:r>
              <a:r>
                <a:rPr kumimoji="0" sz="1050" b="1" i="0" u="none" strike="noStrike" kern="1200" cap="none" spc="-65" normalizeH="0" baseline="0" noProof="0">
                  <a:ln>
                    <a:noFill/>
                  </a:ln>
                  <a:solidFill>
                    <a:srgbClr val="000000"/>
                  </a:solidFill>
                  <a:effectLst/>
                  <a:uLnTx/>
                  <a:uFillTx/>
                  <a:latin typeface="Mark Pro"/>
                  <a:ea typeface="+mn-ea"/>
                  <a:cs typeface="Mark Pro"/>
                </a:rPr>
                <a:t>-</a:t>
              </a:r>
              <a:r>
                <a:rPr kumimoji="0" sz="1050" b="1" i="0" u="none" strike="noStrike" kern="1200" cap="none" spc="-10" normalizeH="0" baseline="0" noProof="0">
                  <a:ln>
                    <a:noFill/>
                  </a:ln>
                  <a:solidFill>
                    <a:srgbClr val="000000"/>
                  </a:solidFill>
                  <a:effectLst/>
                  <a:uLnTx/>
                  <a:uFillTx/>
                  <a:latin typeface="Mark Pro"/>
                  <a:ea typeface="+mn-ea"/>
                  <a:cs typeface="Mark Pro"/>
                </a:rPr>
                <a:t>16</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55" name="object 161">
              <a:extLst>
                <a:ext uri="{FF2B5EF4-FFF2-40B4-BE49-F238E27FC236}">
                  <a16:creationId xmlns:a16="http://schemas.microsoft.com/office/drawing/2014/main" id="{8B2DE1B5-70BE-CF2D-1549-4A1447CDB700}"/>
                </a:ext>
              </a:extLst>
            </p:cNvPr>
            <p:cNvSpPr txBox="1"/>
            <p:nvPr/>
          </p:nvSpPr>
          <p:spPr>
            <a:xfrm rot="18660000">
              <a:off x="1303009" y="12171596"/>
              <a:ext cx="378592"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1</a:t>
              </a:r>
              <a:r>
                <a:rPr kumimoji="0" sz="1050" b="1" i="0" u="none" strike="noStrike" kern="1200" cap="none" spc="-30" normalizeH="0" baseline="0" noProof="0">
                  <a:ln>
                    <a:noFill/>
                  </a:ln>
                  <a:solidFill>
                    <a:srgbClr val="000000"/>
                  </a:solidFill>
                  <a:effectLst/>
                  <a:uLnTx/>
                  <a:uFillTx/>
                  <a:latin typeface="Mark Pro"/>
                  <a:ea typeface="+mn-ea"/>
                  <a:cs typeface="Mark Pro"/>
                </a:rPr>
                <a:t>6</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20</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56" name="object 162">
              <a:extLst>
                <a:ext uri="{FF2B5EF4-FFF2-40B4-BE49-F238E27FC236}">
                  <a16:creationId xmlns:a16="http://schemas.microsoft.com/office/drawing/2014/main" id="{3DE74D02-DB18-F4F7-0029-584FCA422AA0}"/>
                </a:ext>
              </a:extLst>
            </p:cNvPr>
            <p:cNvSpPr txBox="1"/>
            <p:nvPr/>
          </p:nvSpPr>
          <p:spPr>
            <a:xfrm rot="18660000">
              <a:off x="1540689" y="12178916"/>
              <a:ext cx="397076"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20</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44" normalizeH="0" baseline="2645" noProof="0">
                  <a:ln>
                    <a:noFill/>
                  </a:ln>
                  <a:solidFill>
                    <a:srgbClr val="000000"/>
                  </a:solidFill>
                  <a:effectLst/>
                  <a:uLnTx/>
                  <a:uFillTx/>
                  <a:latin typeface="Mark Pro"/>
                  <a:ea typeface="+mn-ea"/>
                  <a:cs typeface="Mark Pro"/>
                </a:rPr>
                <a:t>2</a:t>
              </a:r>
              <a:r>
                <a:rPr kumimoji="0" sz="1575" b="1" i="0" u="none" strike="noStrike" kern="1200" cap="none" spc="-7" normalizeH="0" baseline="2645" noProof="0">
                  <a:ln>
                    <a:noFill/>
                  </a:ln>
                  <a:solidFill>
                    <a:srgbClr val="000000"/>
                  </a:solidFill>
                  <a:effectLst/>
                  <a:uLnTx/>
                  <a:uFillTx/>
                  <a:latin typeface="Mark Pro"/>
                  <a:ea typeface="+mn-ea"/>
                  <a:cs typeface="Mark Pro"/>
                </a:rPr>
                <a:t>4</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57" name="object 163">
              <a:extLst>
                <a:ext uri="{FF2B5EF4-FFF2-40B4-BE49-F238E27FC236}">
                  <a16:creationId xmlns:a16="http://schemas.microsoft.com/office/drawing/2014/main" id="{6A42794C-9A0B-C752-C5BE-924CC624B495}"/>
                </a:ext>
              </a:extLst>
            </p:cNvPr>
            <p:cNvSpPr txBox="1"/>
            <p:nvPr/>
          </p:nvSpPr>
          <p:spPr>
            <a:xfrm rot="18660000">
              <a:off x="1791492" y="12175840"/>
              <a:ext cx="389310"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30" normalizeH="0" baseline="0" noProof="0">
                  <a:ln>
                    <a:noFill/>
                  </a:ln>
                  <a:solidFill>
                    <a:srgbClr val="000000"/>
                  </a:solidFill>
                  <a:effectLst/>
                  <a:uLnTx/>
                  <a:uFillTx/>
                  <a:latin typeface="Mark Pro"/>
                  <a:ea typeface="+mn-ea"/>
                  <a:cs typeface="Mark Pro"/>
                </a:rPr>
                <a:t>2</a:t>
              </a:r>
              <a:r>
                <a:rPr kumimoji="0" sz="1050" b="1" i="0" u="none" strike="noStrike" kern="1200" cap="none" spc="-20" normalizeH="0" baseline="0" noProof="0">
                  <a:ln>
                    <a:noFill/>
                  </a:ln>
                  <a:solidFill>
                    <a:srgbClr val="000000"/>
                  </a:solidFill>
                  <a:effectLst/>
                  <a:uLnTx/>
                  <a:uFillTx/>
                  <a:latin typeface="Mark Pro"/>
                  <a:ea typeface="+mn-ea"/>
                  <a:cs typeface="Mark Pro"/>
                </a:rPr>
                <a:t>4</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28</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58" name="object 164">
              <a:extLst>
                <a:ext uri="{FF2B5EF4-FFF2-40B4-BE49-F238E27FC236}">
                  <a16:creationId xmlns:a16="http://schemas.microsoft.com/office/drawing/2014/main" id="{77270A3C-36F0-B3D7-A003-A3BE38F719D1}"/>
                </a:ext>
              </a:extLst>
            </p:cNvPr>
            <p:cNvSpPr txBox="1"/>
            <p:nvPr/>
          </p:nvSpPr>
          <p:spPr>
            <a:xfrm rot="18660000">
              <a:off x="2039300" y="12174959"/>
              <a:ext cx="387521"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28</a:t>
              </a:r>
              <a:r>
                <a:rPr kumimoji="0" sz="1050" b="1" i="0" u="none" strike="noStrike" kern="1200" cap="none" spc="-6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32</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59" name="object 165">
              <a:extLst>
                <a:ext uri="{FF2B5EF4-FFF2-40B4-BE49-F238E27FC236}">
                  <a16:creationId xmlns:a16="http://schemas.microsoft.com/office/drawing/2014/main" id="{C1D6CBC2-C8C8-A377-D545-DC2FB8E1CF33}"/>
                </a:ext>
              </a:extLst>
            </p:cNvPr>
            <p:cNvSpPr txBox="1"/>
            <p:nvPr/>
          </p:nvSpPr>
          <p:spPr>
            <a:xfrm rot="18660000">
              <a:off x="2288573" y="12172954"/>
              <a:ext cx="382755"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32</a:t>
              </a:r>
              <a:r>
                <a:rPr kumimoji="0" sz="1050" b="1" i="0" u="none" strike="noStrike" kern="1200" cap="none" spc="-6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36</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60" name="object 166">
              <a:extLst>
                <a:ext uri="{FF2B5EF4-FFF2-40B4-BE49-F238E27FC236}">
                  <a16:creationId xmlns:a16="http://schemas.microsoft.com/office/drawing/2014/main" id="{C5E846CC-F420-BCBE-5B3C-37A168F4C7BB}"/>
                </a:ext>
              </a:extLst>
            </p:cNvPr>
            <p:cNvSpPr txBox="1"/>
            <p:nvPr/>
          </p:nvSpPr>
          <p:spPr>
            <a:xfrm rot="18660000">
              <a:off x="2522900" y="12183316"/>
              <a:ext cx="407860"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3</a:t>
              </a:r>
              <a:r>
                <a:rPr kumimoji="0" sz="1050" b="1" i="0" u="none" strike="noStrike" kern="1200" cap="none" spc="-30" normalizeH="0" baseline="0" noProof="0">
                  <a:ln>
                    <a:noFill/>
                  </a:ln>
                  <a:solidFill>
                    <a:srgbClr val="000000"/>
                  </a:solidFill>
                  <a:effectLst/>
                  <a:uLnTx/>
                  <a:uFillTx/>
                  <a:latin typeface="Mark Pro"/>
                  <a:ea typeface="+mn-ea"/>
                  <a:cs typeface="Mark Pro"/>
                </a:rPr>
                <a:t>6</a:t>
              </a:r>
              <a:r>
                <a:rPr kumimoji="0" sz="1050" b="1" i="0" u="none" strike="noStrike" kern="1200" cap="none" spc="-15"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40</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61" name="object 167">
              <a:extLst>
                <a:ext uri="{FF2B5EF4-FFF2-40B4-BE49-F238E27FC236}">
                  <a16:creationId xmlns:a16="http://schemas.microsoft.com/office/drawing/2014/main" id="{0DFF2CBC-DB2E-AAAB-9B2A-E5AE6DC85BB5}"/>
                </a:ext>
              </a:extLst>
            </p:cNvPr>
            <p:cNvSpPr txBox="1"/>
            <p:nvPr/>
          </p:nvSpPr>
          <p:spPr>
            <a:xfrm>
              <a:off x="23161" y="11261140"/>
              <a:ext cx="130175"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2</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1</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62" name="object 168">
              <a:extLst>
                <a:ext uri="{FF2B5EF4-FFF2-40B4-BE49-F238E27FC236}">
                  <a16:creationId xmlns:a16="http://schemas.microsoft.com/office/drawing/2014/main" id="{DB2C6D28-297C-F1F8-7D40-1FB58025F481}"/>
                </a:ext>
              </a:extLst>
            </p:cNvPr>
            <p:cNvSpPr txBox="1"/>
            <p:nvPr/>
          </p:nvSpPr>
          <p:spPr>
            <a:xfrm>
              <a:off x="23161" y="10523044"/>
              <a:ext cx="134620"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4</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3</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63" name="object 169">
              <a:extLst>
                <a:ext uri="{FF2B5EF4-FFF2-40B4-BE49-F238E27FC236}">
                  <a16:creationId xmlns:a16="http://schemas.microsoft.com/office/drawing/2014/main" id="{42D76B85-BF35-7DB0-3DFB-1F87E6D27592}"/>
                </a:ext>
              </a:extLst>
            </p:cNvPr>
            <p:cNvSpPr txBox="1"/>
            <p:nvPr/>
          </p:nvSpPr>
          <p:spPr>
            <a:xfrm>
              <a:off x="23161" y="9784949"/>
              <a:ext cx="135255"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6</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5</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64" name="object 170">
              <a:extLst>
                <a:ext uri="{FF2B5EF4-FFF2-40B4-BE49-F238E27FC236}">
                  <a16:creationId xmlns:a16="http://schemas.microsoft.com/office/drawing/2014/main" id="{60B3A7B3-FBA4-FE69-5335-5B6E4C6D9DAF}"/>
                </a:ext>
              </a:extLst>
            </p:cNvPr>
            <p:cNvSpPr txBox="1"/>
            <p:nvPr/>
          </p:nvSpPr>
          <p:spPr>
            <a:xfrm>
              <a:off x="23161" y="9046854"/>
              <a:ext cx="143510"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8</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7</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65" name="object 171">
              <a:extLst>
                <a:ext uri="{FF2B5EF4-FFF2-40B4-BE49-F238E27FC236}">
                  <a16:creationId xmlns:a16="http://schemas.microsoft.com/office/drawing/2014/main" id="{17134B73-F5CA-17A5-4340-F3D494D4905E}"/>
                </a:ext>
              </a:extLst>
            </p:cNvPr>
            <p:cNvSpPr txBox="1"/>
            <p:nvPr/>
          </p:nvSpPr>
          <p:spPr>
            <a:xfrm>
              <a:off x="23161" y="8308758"/>
              <a:ext cx="224154"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35" normalizeH="0" baseline="0" noProof="0">
                  <a:ln>
                    <a:noFill/>
                  </a:ln>
                  <a:solidFill>
                    <a:srgbClr val="000000"/>
                  </a:solidFill>
                  <a:effectLst/>
                  <a:uLnTx/>
                  <a:uFillTx/>
                  <a:latin typeface="Mark Pro"/>
                  <a:ea typeface="+mn-ea"/>
                  <a:cs typeface="Mark Pro"/>
                </a:rPr>
                <a:t>10</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9</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66" name="object 172">
              <a:extLst>
                <a:ext uri="{FF2B5EF4-FFF2-40B4-BE49-F238E27FC236}">
                  <a16:creationId xmlns:a16="http://schemas.microsoft.com/office/drawing/2014/main" id="{AECAC0DC-29D3-B419-DCBC-DED5DFBCE8D1}"/>
                </a:ext>
              </a:extLst>
            </p:cNvPr>
            <p:cNvSpPr txBox="1"/>
            <p:nvPr/>
          </p:nvSpPr>
          <p:spPr>
            <a:xfrm>
              <a:off x="23161" y="12036876"/>
              <a:ext cx="156210" cy="248920"/>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0" normalizeH="0" baseline="0" noProof="0">
                  <a:ln>
                    <a:noFill/>
                  </a:ln>
                  <a:solidFill>
                    <a:srgbClr val="000000"/>
                  </a:solidFill>
                  <a:effectLst/>
                  <a:uLnTx/>
                  <a:uFillTx/>
                  <a:latin typeface="Mark Pro"/>
                  <a:ea typeface="+mn-ea"/>
                  <a:cs typeface="Mark Pro"/>
                </a:rPr>
                <a:t>0</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67" name="object 173">
              <a:extLst>
                <a:ext uri="{FF2B5EF4-FFF2-40B4-BE49-F238E27FC236}">
                  <a16:creationId xmlns:a16="http://schemas.microsoft.com/office/drawing/2014/main" id="{8D88555E-937C-AEC8-BCD8-FCA69E28FB90}"/>
                </a:ext>
              </a:extLst>
            </p:cNvPr>
            <p:cNvSpPr txBox="1"/>
            <p:nvPr/>
          </p:nvSpPr>
          <p:spPr>
            <a:xfrm>
              <a:off x="6846947" y="12644869"/>
              <a:ext cx="1029968" cy="371011"/>
            </a:xfrm>
            <a:prstGeom prst="rect">
              <a:avLst/>
            </a:prstGeom>
          </p:spPr>
          <p:txBody>
            <a:bodyPr vert="horz" wrap="square" lIns="0" tIns="12065" rIns="0" bIns="0" rtlCol="0">
              <a:spAutoFit/>
            </a:bodyPr>
            <a:lstStyle/>
            <a:p>
              <a:pPr marL="12700" marR="5080" lvl="0" indent="243840" algn="l" defTabSz="914400" rtl="0" eaLnBrk="1" fontAlgn="auto" latinLnBrk="0" hangingPunct="1">
                <a:lnSpc>
                  <a:spcPct val="153400"/>
                </a:lnSpc>
                <a:spcBef>
                  <a:spcPts val="95"/>
                </a:spcBef>
                <a:spcAft>
                  <a:spcPts val="0"/>
                </a:spcAft>
                <a:buClrTx/>
                <a:buSzTx/>
                <a:buFontTx/>
                <a:buNone/>
                <a:tabLst/>
                <a:defRPr/>
              </a:pPr>
              <a:r>
                <a:rPr kumimoji="0" lang="en-US" sz="1450" b="1" i="0" u="none" strike="noStrike" kern="1200" cap="none" spc="-5" normalizeH="0" baseline="0" noProof="0" err="1">
                  <a:ln>
                    <a:noFill/>
                  </a:ln>
                  <a:solidFill>
                    <a:srgbClr val="EE6721"/>
                  </a:solidFill>
                  <a:effectLst/>
                  <a:uLnTx/>
                  <a:uFillTx/>
                  <a:latin typeface="Mark Pro"/>
                  <a:ea typeface="+mn-ea"/>
                  <a:cs typeface="Mark Pro"/>
                </a:rPr>
                <a:t>Sévère</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68" name="object 174">
              <a:extLst>
                <a:ext uri="{FF2B5EF4-FFF2-40B4-BE49-F238E27FC236}">
                  <a16:creationId xmlns:a16="http://schemas.microsoft.com/office/drawing/2014/main" id="{AD2501F4-6815-0B58-5F99-5235E8FAD396}"/>
                </a:ext>
              </a:extLst>
            </p:cNvPr>
            <p:cNvSpPr txBox="1"/>
            <p:nvPr/>
          </p:nvSpPr>
          <p:spPr>
            <a:xfrm>
              <a:off x="4434604" y="12608603"/>
              <a:ext cx="946715" cy="414566"/>
            </a:xfrm>
            <a:prstGeom prst="rect">
              <a:avLst/>
            </a:prstGeom>
          </p:spPr>
          <p:txBody>
            <a:bodyPr vert="horz" wrap="square" lIns="0" tIns="130175" rIns="0" bIns="0" rtlCol="0">
              <a:spAutoFit/>
            </a:bodyPr>
            <a:lstStyle/>
            <a:p>
              <a:pPr marL="354330" marR="0" lvl="0" indent="0" algn="l" defTabSz="914400" rtl="0" eaLnBrk="1" fontAlgn="auto" latinLnBrk="0" hangingPunct="1">
                <a:lnSpc>
                  <a:spcPct val="100000"/>
                </a:lnSpc>
                <a:spcBef>
                  <a:spcPts val="930"/>
                </a:spcBef>
                <a:spcAft>
                  <a:spcPts val="0"/>
                </a:spcAft>
                <a:buClrTx/>
                <a:buSzTx/>
                <a:buFontTx/>
                <a:buNone/>
                <a:tabLst/>
                <a:defRPr/>
              </a:pPr>
              <a:r>
                <a:rPr kumimoji="0" lang="en-US" sz="1450" b="1" i="0" u="none" strike="noStrike" kern="1200" cap="none" spc="0" normalizeH="0" baseline="0" noProof="0">
                  <a:ln>
                    <a:noFill/>
                  </a:ln>
                  <a:solidFill>
                    <a:srgbClr val="4FB547"/>
                  </a:solidFill>
                  <a:effectLst/>
                  <a:uLnTx/>
                  <a:uFillTx/>
                  <a:latin typeface="Mark Pro"/>
                  <a:ea typeface="+mn-ea"/>
                  <a:cs typeface="Mark Pro"/>
                </a:rPr>
                <a:t>Léger</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69" name="object 178">
              <a:extLst>
                <a:ext uri="{FF2B5EF4-FFF2-40B4-BE49-F238E27FC236}">
                  <a16:creationId xmlns:a16="http://schemas.microsoft.com/office/drawing/2014/main" id="{AFDEE2A4-8E81-0F21-62F1-5B297053A790}"/>
                </a:ext>
              </a:extLst>
            </p:cNvPr>
            <p:cNvSpPr txBox="1"/>
            <p:nvPr/>
          </p:nvSpPr>
          <p:spPr>
            <a:xfrm rot="18660000">
              <a:off x="9725705" y="12123910"/>
              <a:ext cx="266298"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0</a:t>
              </a:r>
              <a:r>
                <a:rPr kumimoji="0" sz="1050" b="1" i="0" u="none" strike="noStrike" kern="1200" cap="none" spc="-15" normalizeH="0" baseline="0" noProof="0">
                  <a:ln>
                    <a:noFill/>
                  </a:ln>
                  <a:solidFill>
                    <a:srgbClr val="000000"/>
                  </a:solidFill>
                  <a:effectLst/>
                  <a:uLnTx/>
                  <a:uFillTx/>
                  <a:latin typeface="Mark Pro"/>
                  <a:ea typeface="+mn-ea"/>
                  <a:cs typeface="Mark Pro"/>
                </a:rPr>
                <a:t>-</a:t>
              </a:r>
              <a:r>
                <a:rPr kumimoji="0" sz="1050" b="1" i="0" u="none" strike="noStrike" kern="1200" cap="none" spc="-5" normalizeH="0" baseline="0" noProof="0">
                  <a:ln>
                    <a:noFill/>
                  </a:ln>
                  <a:solidFill>
                    <a:srgbClr val="000000"/>
                  </a:solidFill>
                  <a:effectLst/>
                  <a:uLnTx/>
                  <a:uFillTx/>
                  <a:latin typeface="Mark Pro"/>
                  <a:ea typeface="+mn-ea"/>
                  <a:cs typeface="Mark Pro"/>
                </a:rPr>
                <a:t>4</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70" name="object 179">
              <a:extLst>
                <a:ext uri="{FF2B5EF4-FFF2-40B4-BE49-F238E27FC236}">
                  <a16:creationId xmlns:a16="http://schemas.microsoft.com/office/drawing/2014/main" id="{B837C187-8B27-B48C-2CCB-6DD2034F0E9D}"/>
                </a:ext>
              </a:extLst>
            </p:cNvPr>
            <p:cNvSpPr txBox="1"/>
            <p:nvPr/>
          </p:nvSpPr>
          <p:spPr>
            <a:xfrm rot="18660000">
              <a:off x="9976953" y="12120137"/>
              <a:ext cx="257554"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20" normalizeH="0" baseline="0" noProof="0">
                  <a:ln>
                    <a:noFill/>
                  </a:ln>
                  <a:solidFill>
                    <a:srgbClr val="000000"/>
                  </a:solidFill>
                  <a:effectLst/>
                  <a:uLnTx/>
                  <a:uFillTx/>
                  <a:latin typeface="Mark Pro"/>
                  <a:ea typeface="+mn-ea"/>
                  <a:cs typeface="Mark Pro"/>
                </a:rPr>
                <a:t>4</a:t>
              </a:r>
              <a:r>
                <a:rPr kumimoji="0" sz="1050" b="1" i="0" u="none" strike="noStrike" kern="1200" cap="none" spc="-10" normalizeH="0" baseline="0" noProof="0">
                  <a:ln>
                    <a:noFill/>
                  </a:ln>
                  <a:solidFill>
                    <a:srgbClr val="000000"/>
                  </a:solidFill>
                  <a:effectLst/>
                  <a:uLnTx/>
                  <a:uFillTx/>
                  <a:latin typeface="Mark Pro"/>
                  <a:ea typeface="+mn-ea"/>
                  <a:cs typeface="Mark Pro"/>
                </a:rPr>
                <a:t>-8</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71" name="object 180">
              <a:extLst>
                <a:ext uri="{FF2B5EF4-FFF2-40B4-BE49-F238E27FC236}">
                  <a16:creationId xmlns:a16="http://schemas.microsoft.com/office/drawing/2014/main" id="{BE074342-EB4D-F6EC-897F-1AA8DC305D2C}"/>
                </a:ext>
              </a:extLst>
            </p:cNvPr>
            <p:cNvSpPr txBox="1"/>
            <p:nvPr/>
          </p:nvSpPr>
          <p:spPr>
            <a:xfrm rot="18660000">
              <a:off x="10203485" y="12138001"/>
              <a:ext cx="298179"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8</a:t>
              </a:r>
              <a:r>
                <a:rPr kumimoji="0" sz="1050" b="1" i="0" u="none" strike="noStrike" kern="1200" cap="none" spc="-65" normalizeH="0" baseline="0" noProof="0">
                  <a:ln>
                    <a:noFill/>
                  </a:ln>
                  <a:solidFill>
                    <a:srgbClr val="000000"/>
                  </a:solidFill>
                  <a:effectLst/>
                  <a:uLnTx/>
                  <a:uFillTx/>
                  <a:latin typeface="Mark Pro"/>
                  <a:ea typeface="+mn-ea"/>
                  <a:cs typeface="Mark Pro"/>
                </a:rPr>
                <a:t>-</a:t>
              </a:r>
              <a:r>
                <a:rPr kumimoji="0" sz="1050" b="1" i="0" u="none" strike="noStrike" kern="1200" cap="none" spc="-10" normalizeH="0" baseline="0" noProof="0">
                  <a:ln>
                    <a:noFill/>
                  </a:ln>
                  <a:solidFill>
                    <a:srgbClr val="000000"/>
                  </a:solidFill>
                  <a:effectLst/>
                  <a:uLnTx/>
                  <a:uFillTx/>
                  <a:latin typeface="Mark Pro"/>
                  <a:ea typeface="+mn-ea"/>
                  <a:cs typeface="Mark Pro"/>
                </a:rPr>
                <a:t>12</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72" name="object 181">
              <a:extLst>
                <a:ext uri="{FF2B5EF4-FFF2-40B4-BE49-F238E27FC236}">
                  <a16:creationId xmlns:a16="http://schemas.microsoft.com/office/drawing/2014/main" id="{C3357D0F-1726-D91E-9FBF-E8954049C733}"/>
                </a:ext>
              </a:extLst>
            </p:cNvPr>
            <p:cNvSpPr txBox="1"/>
            <p:nvPr/>
          </p:nvSpPr>
          <p:spPr>
            <a:xfrm rot="18660000">
              <a:off x="10394183" y="12182875"/>
              <a:ext cx="399148" cy="145457"/>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12</a:t>
              </a:r>
              <a:r>
                <a:rPr kumimoji="0" sz="1050" b="1" i="0" u="none" strike="noStrike" kern="1200" cap="none" spc="-65" normalizeH="0" baseline="0" noProof="0">
                  <a:ln>
                    <a:noFill/>
                  </a:ln>
                  <a:solidFill>
                    <a:srgbClr val="000000"/>
                  </a:solidFill>
                  <a:effectLst/>
                  <a:uLnTx/>
                  <a:uFillTx/>
                  <a:latin typeface="Mark Pro"/>
                  <a:ea typeface="+mn-ea"/>
                  <a:cs typeface="Mark Pro"/>
                </a:rPr>
                <a:t>-</a:t>
              </a:r>
              <a:r>
                <a:rPr kumimoji="0" sz="1050" b="1" i="0" u="none" strike="noStrike" kern="1200" cap="none" spc="-10" normalizeH="0" baseline="0" noProof="0">
                  <a:ln>
                    <a:noFill/>
                  </a:ln>
                  <a:solidFill>
                    <a:srgbClr val="000000"/>
                  </a:solidFill>
                  <a:effectLst/>
                  <a:uLnTx/>
                  <a:uFillTx/>
                  <a:latin typeface="Mark Pro"/>
                  <a:ea typeface="+mn-ea"/>
                  <a:cs typeface="Mark Pro"/>
                </a:rPr>
                <a:t>16</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73" name="object 182">
              <a:extLst>
                <a:ext uri="{FF2B5EF4-FFF2-40B4-BE49-F238E27FC236}">
                  <a16:creationId xmlns:a16="http://schemas.microsoft.com/office/drawing/2014/main" id="{3C0E2AA8-2697-D654-181D-1B4A69519FC9}"/>
                </a:ext>
              </a:extLst>
            </p:cNvPr>
            <p:cNvSpPr txBox="1"/>
            <p:nvPr/>
          </p:nvSpPr>
          <p:spPr>
            <a:xfrm rot="18660000">
              <a:off x="10657167" y="12171511"/>
              <a:ext cx="378592"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1</a:t>
              </a:r>
              <a:r>
                <a:rPr kumimoji="0" sz="1050" b="1" i="0" u="none" strike="noStrike" kern="1200" cap="none" spc="-30" normalizeH="0" baseline="0" noProof="0">
                  <a:ln>
                    <a:noFill/>
                  </a:ln>
                  <a:solidFill>
                    <a:srgbClr val="000000"/>
                  </a:solidFill>
                  <a:effectLst/>
                  <a:uLnTx/>
                  <a:uFillTx/>
                  <a:latin typeface="Mark Pro"/>
                  <a:ea typeface="+mn-ea"/>
                  <a:cs typeface="Mark Pro"/>
                </a:rPr>
                <a:t>6</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20</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74" name="object 183">
              <a:extLst>
                <a:ext uri="{FF2B5EF4-FFF2-40B4-BE49-F238E27FC236}">
                  <a16:creationId xmlns:a16="http://schemas.microsoft.com/office/drawing/2014/main" id="{A34BA703-21C8-1CD1-2626-4369D2F422B6}"/>
                </a:ext>
              </a:extLst>
            </p:cNvPr>
            <p:cNvSpPr txBox="1"/>
            <p:nvPr/>
          </p:nvSpPr>
          <p:spPr>
            <a:xfrm rot="18660000">
              <a:off x="10894848" y="12178829"/>
              <a:ext cx="397076"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20</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44" normalizeH="0" baseline="2645" noProof="0">
                  <a:ln>
                    <a:noFill/>
                  </a:ln>
                  <a:solidFill>
                    <a:srgbClr val="000000"/>
                  </a:solidFill>
                  <a:effectLst/>
                  <a:uLnTx/>
                  <a:uFillTx/>
                  <a:latin typeface="Mark Pro"/>
                  <a:ea typeface="+mn-ea"/>
                  <a:cs typeface="Mark Pro"/>
                </a:rPr>
                <a:t>2</a:t>
              </a:r>
              <a:r>
                <a:rPr kumimoji="0" sz="1575" b="1" i="0" u="none" strike="noStrike" kern="1200" cap="none" spc="-7" normalizeH="0" baseline="2645" noProof="0">
                  <a:ln>
                    <a:noFill/>
                  </a:ln>
                  <a:solidFill>
                    <a:srgbClr val="000000"/>
                  </a:solidFill>
                  <a:effectLst/>
                  <a:uLnTx/>
                  <a:uFillTx/>
                  <a:latin typeface="Mark Pro"/>
                  <a:ea typeface="+mn-ea"/>
                  <a:cs typeface="Mark Pro"/>
                </a:rPr>
                <a:t>4</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75" name="object 184">
              <a:extLst>
                <a:ext uri="{FF2B5EF4-FFF2-40B4-BE49-F238E27FC236}">
                  <a16:creationId xmlns:a16="http://schemas.microsoft.com/office/drawing/2014/main" id="{E50AE744-5387-8ADF-23C0-9E5A259462DC}"/>
                </a:ext>
              </a:extLst>
            </p:cNvPr>
            <p:cNvSpPr txBox="1"/>
            <p:nvPr/>
          </p:nvSpPr>
          <p:spPr>
            <a:xfrm rot="18660000">
              <a:off x="11145651" y="12175755"/>
              <a:ext cx="389310"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30" normalizeH="0" baseline="0" noProof="0">
                  <a:ln>
                    <a:noFill/>
                  </a:ln>
                  <a:solidFill>
                    <a:srgbClr val="000000"/>
                  </a:solidFill>
                  <a:effectLst/>
                  <a:uLnTx/>
                  <a:uFillTx/>
                  <a:latin typeface="Mark Pro"/>
                  <a:ea typeface="+mn-ea"/>
                  <a:cs typeface="Mark Pro"/>
                </a:rPr>
                <a:t>2</a:t>
              </a:r>
              <a:r>
                <a:rPr kumimoji="0" sz="1050" b="1" i="0" u="none" strike="noStrike" kern="1200" cap="none" spc="-20" normalizeH="0" baseline="0" noProof="0">
                  <a:ln>
                    <a:noFill/>
                  </a:ln>
                  <a:solidFill>
                    <a:srgbClr val="000000"/>
                  </a:solidFill>
                  <a:effectLst/>
                  <a:uLnTx/>
                  <a:uFillTx/>
                  <a:latin typeface="Mark Pro"/>
                  <a:ea typeface="+mn-ea"/>
                  <a:cs typeface="Mark Pro"/>
                </a:rPr>
                <a:t>4</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28</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76" name="object 185">
              <a:extLst>
                <a:ext uri="{FF2B5EF4-FFF2-40B4-BE49-F238E27FC236}">
                  <a16:creationId xmlns:a16="http://schemas.microsoft.com/office/drawing/2014/main" id="{03A24E53-EDDC-D02D-D9CC-CD1B8232FD38}"/>
                </a:ext>
              </a:extLst>
            </p:cNvPr>
            <p:cNvSpPr txBox="1"/>
            <p:nvPr/>
          </p:nvSpPr>
          <p:spPr>
            <a:xfrm rot="18660000">
              <a:off x="11393560" y="12174959"/>
              <a:ext cx="387521"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28</a:t>
              </a:r>
              <a:r>
                <a:rPr kumimoji="0" sz="1050" b="1" i="0" u="none" strike="noStrike" kern="1200" cap="none" spc="-6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32</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77" name="object 186">
              <a:extLst>
                <a:ext uri="{FF2B5EF4-FFF2-40B4-BE49-F238E27FC236}">
                  <a16:creationId xmlns:a16="http://schemas.microsoft.com/office/drawing/2014/main" id="{0C33974B-75C2-2C7A-EE7A-D0DF5BC23581}"/>
                </a:ext>
              </a:extLst>
            </p:cNvPr>
            <p:cNvSpPr txBox="1"/>
            <p:nvPr/>
          </p:nvSpPr>
          <p:spPr>
            <a:xfrm rot="18660000">
              <a:off x="11642833" y="12172954"/>
              <a:ext cx="382755"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32</a:t>
              </a:r>
              <a:r>
                <a:rPr kumimoji="0" sz="1050" b="1" i="0" u="none" strike="noStrike" kern="1200" cap="none" spc="-6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36</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78" name="object 187">
              <a:extLst>
                <a:ext uri="{FF2B5EF4-FFF2-40B4-BE49-F238E27FC236}">
                  <a16:creationId xmlns:a16="http://schemas.microsoft.com/office/drawing/2014/main" id="{59AE5C00-3AEF-F987-D82F-BF8495AAF833}"/>
                </a:ext>
              </a:extLst>
            </p:cNvPr>
            <p:cNvSpPr txBox="1"/>
            <p:nvPr/>
          </p:nvSpPr>
          <p:spPr>
            <a:xfrm rot="18660000">
              <a:off x="11877160" y="12183316"/>
              <a:ext cx="407860"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3</a:t>
              </a:r>
              <a:r>
                <a:rPr kumimoji="0" sz="1050" b="1" i="0" u="none" strike="noStrike" kern="1200" cap="none" spc="-30" normalizeH="0" baseline="0" noProof="0">
                  <a:ln>
                    <a:noFill/>
                  </a:ln>
                  <a:solidFill>
                    <a:srgbClr val="000000"/>
                  </a:solidFill>
                  <a:effectLst/>
                  <a:uLnTx/>
                  <a:uFillTx/>
                  <a:latin typeface="Mark Pro"/>
                  <a:ea typeface="+mn-ea"/>
                  <a:cs typeface="Mark Pro"/>
                </a:rPr>
                <a:t>6</a:t>
              </a:r>
              <a:r>
                <a:rPr kumimoji="0" sz="1050" b="1" i="0" u="none" strike="noStrike" kern="1200" cap="none" spc="-15"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40</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79" name="object 188">
              <a:extLst>
                <a:ext uri="{FF2B5EF4-FFF2-40B4-BE49-F238E27FC236}">
                  <a16:creationId xmlns:a16="http://schemas.microsoft.com/office/drawing/2014/main" id="{6CB0ABA2-1B32-E5D8-EEE7-CB045B842D82}"/>
                </a:ext>
              </a:extLst>
            </p:cNvPr>
            <p:cNvSpPr txBox="1"/>
            <p:nvPr/>
          </p:nvSpPr>
          <p:spPr>
            <a:xfrm>
              <a:off x="9377426" y="11261140"/>
              <a:ext cx="130175"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2</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1</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80" name="object 189">
              <a:extLst>
                <a:ext uri="{FF2B5EF4-FFF2-40B4-BE49-F238E27FC236}">
                  <a16:creationId xmlns:a16="http://schemas.microsoft.com/office/drawing/2014/main" id="{4FE02159-A23D-484E-0AEC-6FEF09BD9E34}"/>
                </a:ext>
              </a:extLst>
            </p:cNvPr>
            <p:cNvSpPr txBox="1"/>
            <p:nvPr/>
          </p:nvSpPr>
          <p:spPr>
            <a:xfrm>
              <a:off x="9377426" y="10523044"/>
              <a:ext cx="134620"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4</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3</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81" name="object 190">
              <a:extLst>
                <a:ext uri="{FF2B5EF4-FFF2-40B4-BE49-F238E27FC236}">
                  <a16:creationId xmlns:a16="http://schemas.microsoft.com/office/drawing/2014/main" id="{98D27A63-06B8-BBDE-6A70-09D8DAE5787D}"/>
                </a:ext>
              </a:extLst>
            </p:cNvPr>
            <p:cNvSpPr txBox="1"/>
            <p:nvPr/>
          </p:nvSpPr>
          <p:spPr>
            <a:xfrm>
              <a:off x="9377426" y="9784949"/>
              <a:ext cx="135255"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6</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5</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82" name="object 191">
              <a:extLst>
                <a:ext uri="{FF2B5EF4-FFF2-40B4-BE49-F238E27FC236}">
                  <a16:creationId xmlns:a16="http://schemas.microsoft.com/office/drawing/2014/main" id="{B4B33376-FB17-897A-4633-E47683DBBA1B}"/>
                </a:ext>
              </a:extLst>
            </p:cNvPr>
            <p:cNvSpPr txBox="1"/>
            <p:nvPr/>
          </p:nvSpPr>
          <p:spPr>
            <a:xfrm>
              <a:off x="9377426" y="9046854"/>
              <a:ext cx="143510"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8</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7</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83" name="object 192">
              <a:extLst>
                <a:ext uri="{FF2B5EF4-FFF2-40B4-BE49-F238E27FC236}">
                  <a16:creationId xmlns:a16="http://schemas.microsoft.com/office/drawing/2014/main" id="{6811CF56-FE94-D76C-0ED8-A2D436144AF4}"/>
                </a:ext>
              </a:extLst>
            </p:cNvPr>
            <p:cNvSpPr txBox="1"/>
            <p:nvPr/>
          </p:nvSpPr>
          <p:spPr>
            <a:xfrm>
              <a:off x="9377426" y="8308758"/>
              <a:ext cx="224154"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35" normalizeH="0" baseline="0" noProof="0">
                  <a:ln>
                    <a:noFill/>
                  </a:ln>
                  <a:solidFill>
                    <a:srgbClr val="000000"/>
                  </a:solidFill>
                  <a:effectLst/>
                  <a:uLnTx/>
                  <a:uFillTx/>
                  <a:latin typeface="Mark Pro"/>
                  <a:ea typeface="+mn-ea"/>
                  <a:cs typeface="Mark Pro"/>
                </a:rPr>
                <a:t>10</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9</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84" name="object 193">
              <a:extLst>
                <a:ext uri="{FF2B5EF4-FFF2-40B4-BE49-F238E27FC236}">
                  <a16:creationId xmlns:a16="http://schemas.microsoft.com/office/drawing/2014/main" id="{4ACAC40B-6C06-BBB9-488A-5869B09AFA01}"/>
                </a:ext>
              </a:extLst>
            </p:cNvPr>
            <p:cNvSpPr txBox="1"/>
            <p:nvPr/>
          </p:nvSpPr>
          <p:spPr>
            <a:xfrm>
              <a:off x="9377426" y="12036876"/>
              <a:ext cx="156210" cy="248920"/>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0" normalizeH="0" baseline="0" noProof="0">
                  <a:ln>
                    <a:noFill/>
                  </a:ln>
                  <a:solidFill>
                    <a:srgbClr val="000000"/>
                  </a:solidFill>
                  <a:effectLst/>
                  <a:uLnTx/>
                  <a:uFillTx/>
                  <a:latin typeface="Mark Pro"/>
                  <a:ea typeface="+mn-ea"/>
                  <a:cs typeface="Mark Pro"/>
                </a:rPr>
                <a:t>0</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85" name="object 194">
              <a:extLst>
                <a:ext uri="{FF2B5EF4-FFF2-40B4-BE49-F238E27FC236}">
                  <a16:creationId xmlns:a16="http://schemas.microsoft.com/office/drawing/2014/main" id="{B88A2ECB-03F7-3B20-59C2-D79B84A46398}"/>
                </a:ext>
              </a:extLst>
            </p:cNvPr>
            <p:cNvSpPr txBox="1"/>
            <p:nvPr/>
          </p:nvSpPr>
          <p:spPr>
            <a:xfrm rot="18660000">
              <a:off x="6607722" y="12123995"/>
              <a:ext cx="266298"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0</a:t>
              </a:r>
              <a:r>
                <a:rPr kumimoji="0" sz="1050" b="1" i="0" u="none" strike="noStrike" kern="1200" cap="none" spc="-15" normalizeH="0" baseline="0" noProof="0">
                  <a:ln>
                    <a:noFill/>
                  </a:ln>
                  <a:solidFill>
                    <a:srgbClr val="000000"/>
                  </a:solidFill>
                  <a:effectLst/>
                  <a:uLnTx/>
                  <a:uFillTx/>
                  <a:latin typeface="Mark Pro"/>
                  <a:ea typeface="+mn-ea"/>
                  <a:cs typeface="Mark Pro"/>
                </a:rPr>
                <a:t>-</a:t>
              </a:r>
              <a:r>
                <a:rPr kumimoji="0" sz="1050" b="1" i="0" u="none" strike="noStrike" kern="1200" cap="none" spc="-5" normalizeH="0" baseline="0" noProof="0">
                  <a:ln>
                    <a:noFill/>
                  </a:ln>
                  <a:solidFill>
                    <a:srgbClr val="000000"/>
                  </a:solidFill>
                  <a:effectLst/>
                  <a:uLnTx/>
                  <a:uFillTx/>
                  <a:latin typeface="Mark Pro"/>
                  <a:ea typeface="+mn-ea"/>
                  <a:cs typeface="Mark Pro"/>
                </a:rPr>
                <a:t>4</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86" name="object 195">
              <a:extLst>
                <a:ext uri="{FF2B5EF4-FFF2-40B4-BE49-F238E27FC236}">
                  <a16:creationId xmlns:a16="http://schemas.microsoft.com/office/drawing/2014/main" id="{6157FC05-F963-DB22-F9D6-664BD08E7E99}"/>
                </a:ext>
              </a:extLst>
            </p:cNvPr>
            <p:cNvSpPr txBox="1"/>
            <p:nvPr/>
          </p:nvSpPr>
          <p:spPr>
            <a:xfrm rot="18660000">
              <a:off x="6858971" y="12120222"/>
              <a:ext cx="257554"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20" normalizeH="0" baseline="0" noProof="0">
                  <a:ln>
                    <a:noFill/>
                  </a:ln>
                  <a:solidFill>
                    <a:srgbClr val="000000"/>
                  </a:solidFill>
                  <a:effectLst/>
                  <a:uLnTx/>
                  <a:uFillTx/>
                  <a:latin typeface="Mark Pro"/>
                  <a:ea typeface="+mn-ea"/>
                  <a:cs typeface="Mark Pro"/>
                </a:rPr>
                <a:t>4</a:t>
              </a:r>
              <a:r>
                <a:rPr kumimoji="0" sz="1050" b="1" i="0" u="none" strike="noStrike" kern="1200" cap="none" spc="-10" normalizeH="0" baseline="0" noProof="0">
                  <a:ln>
                    <a:noFill/>
                  </a:ln>
                  <a:solidFill>
                    <a:srgbClr val="000000"/>
                  </a:solidFill>
                  <a:effectLst/>
                  <a:uLnTx/>
                  <a:uFillTx/>
                  <a:latin typeface="Mark Pro"/>
                  <a:ea typeface="+mn-ea"/>
                  <a:cs typeface="Mark Pro"/>
                </a:rPr>
                <a:t>-8</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87" name="object 196">
              <a:extLst>
                <a:ext uri="{FF2B5EF4-FFF2-40B4-BE49-F238E27FC236}">
                  <a16:creationId xmlns:a16="http://schemas.microsoft.com/office/drawing/2014/main" id="{0E8A7971-C963-25D6-13AA-AB866AA63A2D}"/>
                </a:ext>
              </a:extLst>
            </p:cNvPr>
            <p:cNvSpPr txBox="1"/>
            <p:nvPr/>
          </p:nvSpPr>
          <p:spPr>
            <a:xfrm rot="18660000">
              <a:off x="7085503" y="12138087"/>
              <a:ext cx="298179"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8</a:t>
              </a:r>
              <a:r>
                <a:rPr kumimoji="0" sz="1050" b="1" i="0" u="none" strike="noStrike" kern="1200" cap="none" spc="-65" normalizeH="0" baseline="0" noProof="0">
                  <a:ln>
                    <a:noFill/>
                  </a:ln>
                  <a:solidFill>
                    <a:srgbClr val="000000"/>
                  </a:solidFill>
                  <a:effectLst/>
                  <a:uLnTx/>
                  <a:uFillTx/>
                  <a:latin typeface="Mark Pro"/>
                  <a:ea typeface="+mn-ea"/>
                  <a:cs typeface="Mark Pro"/>
                </a:rPr>
                <a:t>-</a:t>
              </a:r>
              <a:r>
                <a:rPr kumimoji="0" sz="1050" b="1" i="0" u="none" strike="noStrike" kern="1200" cap="none" spc="-10" normalizeH="0" baseline="0" noProof="0">
                  <a:ln>
                    <a:noFill/>
                  </a:ln>
                  <a:solidFill>
                    <a:srgbClr val="000000"/>
                  </a:solidFill>
                  <a:effectLst/>
                  <a:uLnTx/>
                  <a:uFillTx/>
                  <a:latin typeface="Mark Pro"/>
                  <a:ea typeface="+mn-ea"/>
                  <a:cs typeface="Mark Pro"/>
                </a:rPr>
                <a:t>12</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88" name="object 197">
              <a:extLst>
                <a:ext uri="{FF2B5EF4-FFF2-40B4-BE49-F238E27FC236}">
                  <a16:creationId xmlns:a16="http://schemas.microsoft.com/office/drawing/2014/main" id="{AE842675-60AE-870A-523C-D3D7A3DEEDD1}"/>
                </a:ext>
              </a:extLst>
            </p:cNvPr>
            <p:cNvSpPr txBox="1"/>
            <p:nvPr/>
          </p:nvSpPr>
          <p:spPr>
            <a:xfrm rot="18660000">
              <a:off x="7245613" y="12190401"/>
              <a:ext cx="430847" cy="145457"/>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12</a:t>
              </a:r>
              <a:r>
                <a:rPr kumimoji="0" sz="1050" b="1" i="0" u="none" strike="noStrike" kern="1200" cap="none" spc="-65" normalizeH="0" baseline="0" noProof="0">
                  <a:ln>
                    <a:noFill/>
                  </a:ln>
                  <a:solidFill>
                    <a:srgbClr val="000000"/>
                  </a:solidFill>
                  <a:effectLst/>
                  <a:uLnTx/>
                  <a:uFillTx/>
                  <a:latin typeface="Mark Pro"/>
                  <a:ea typeface="+mn-ea"/>
                  <a:cs typeface="Mark Pro"/>
                </a:rPr>
                <a:t>-</a:t>
              </a:r>
              <a:r>
                <a:rPr kumimoji="0" sz="1050" b="1" i="0" u="none" strike="noStrike" kern="1200" cap="none" spc="-10" normalizeH="0" baseline="0" noProof="0">
                  <a:ln>
                    <a:noFill/>
                  </a:ln>
                  <a:solidFill>
                    <a:srgbClr val="000000"/>
                  </a:solidFill>
                  <a:effectLst/>
                  <a:uLnTx/>
                  <a:uFillTx/>
                  <a:latin typeface="Mark Pro"/>
                  <a:ea typeface="+mn-ea"/>
                  <a:cs typeface="Mark Pro"/>
                </a:rPr>
                <a:t>16</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189" name="object 198">
              <a:extLst>
                <a:ext uri="{FF2B5EF4-FFF2-40B4-BE49-F238E27FC236}">
                  <a16:creationId xmlns:a16="http://schemas.microsoft.com/office/drawing/2014/main" id="{79EFFA5F-8433-3E4A-CEB0-AC17C934E13F}"/>
                </a:ext>
              </a:extLst>
            </p:cNvPr>
            <p:cNvSpPr txBox="1"/>
            <p:nvPr/>
          </p:nvSpPr>
          <p:spPr>
            <a:xfrm rot="18660000">
              <a:off x="7539185" y="12171596"/>
              <a:ext cx="378592"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1</a:t>
              </a:r>
              <a:r>
                <a:rPr kumimoji="0" sz="1050" b="1" i="0" u="none" strike="noStrike" kern="1200" cap="none" spc="-30" normalizeH="0" baseline="0" noProof="0">
                  <a:ln>
                    <a:noFill/>
                  </a:ln>
                  <a:solidFill>
                    <a:srgbClr val="000000"/>
                  </a:solidFill>
                  <a:effectLst/>
                  <a:uLnTx/>
                  <a:uFillTx/>
                  <a:latin typeface="Mark Pro"/>
                  <a:ea typeface="+mn-ea"/>
                  <a:cs typeface="Mark Pro"/>
                </a:rPr>
                <a:t>6</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20</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90" name="object 199">
              <a:extLst>
                <a:ext uri="{FF2B5EF4-FFF2-40B4-BE49-F238E27FC236}">
                  <a16:creationId xmlns:a16="http://schemas.microsoft.com/office/drawing/2014/main" id="{6F17A8DF-7A77-6346-3592-F43FE9CA9901}"/>
                </a:ext>
              </a:extLst>
            </p:cNvPr>
            <p:cNvSpPr txBox="1"/>
            <p:nvPr/>
          </p:nvSpPr>
          <p:spPr>
            <a:xfrm rot="18660000">
              <a:off x="7776866" y="12178916"/>
              <a:ext cx="397076"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20</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44" normalizeH="0" baseline="2645" noProof="0">
                  <a:ln>
                    <a:noFill/>
                  </a:ln>
                  <a:solidFill>
                    <a:srgbClr val="000000"/>
                  </a:solidFill>
                  <a:effectLst/>
                  <a:uLnTx/>
                  <a:uFillTx/>
                  <a:latin typeface="Mark Pro"/>
                  <a:ea typeface="+mn-ea"/>
                  <a:cs typeface="Mark Pro"/>
                </a:rPr>
                <a:t>2</a:t>
              </a:r>
              <a:r>
                <a:rPr kumimoji="0" sz="1575" b="1" i="0" u="none" strike="noStrike" kern="1200" cap="none" spc="-7" normalizeH="0" baseline="2645" noProof="0">
                  <a:ln>
                    <a:noFill/>
                  </a:ln>
                  <a:solidFill>
                    <a:srgbClr val="000000"/>
                  </a:solidFill>
                  <a:effectLst/>
                  <a:uLnTx/>
                  <a:uFillTx/>
                  <a:latin typeface="Mark Pro"/>
                  <a:ea typeface="+mn-ea"/>
                  <a:cs typeface="Mark Pro"/>
                </a:rPr>
                <a:t>4</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91" name="object 200">
              <a:extLst>
                <a:ext uri="{FF2B5EF4-FFF2-40B4-BE49-F238E27FC236}">
                  <a16:creationId xmlns:a16="http://schemas.microsoft.com/office/drawing/2014/main" id="{81871826-1E4B-9C2F-6874-0273566D7F4B}"/>
                </a:ext>
              </a:extLst>
            </p:cNvPr>
            <p:cNvSpPr txBox="1"/>
            <p:nvPr/>
          </p:nvSpPr>
          <p:spPr>
            <a:xfrm rot="18660000">
              <a:off x="8027690" y="12175781"/>
              <a:ext cx="389310"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30" normalizeH="0" baseline="0" noProof="0">
                  <a:ln>
                    <a:noFill/>
                  </a:ln>
                  <a:solidFill>
                    <a:srgbClr val="000000"/>
                  </a:solidFill>
                  <a:effectLst/>
                  <a:uLnTx/>
                  <a:uFillTx/>
                  <a:latin typeface="Mark Pro"/>
                  <a:ea typeface="+mn-ea"/>
                  <a:cs typeface="Mark Pro"/>
                </a:rPr>
                <a:t>2</a:t>
              </a:r>
              <a:r>
                <a:rPr kumimoji="0" sz="1050" b="1" i="0" u="none" strike="noStrike" kern="1200" cap="none" spc="-20" normalizeH="0" baseline="0" noProof="0">
                  <a:ln>
                    <a:noFill/>
                  </a:ln>
                  <a:solidFill>
                    <a:srgbClr val="000000"/>
                  </a:solidFill>
                  <a:effectLst/>
                  <a:uLnTx/>
                  <a:uFillTx/>
                  <a:latin typeface="Mark Pro"/>
                  <a:ea typeface="+mn-ea"/>
                  <a:cs typeface="Mark Pro"/>
                </a:rPr>
                <a:t>4</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28</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92" name="object 201">
              <a:extLst>
                <a:ext uri="{FF2B5EF4-FFF2-40B4-BE49-F238E27FC236}">
                  <a16:creationId xmlns:a16="http://schemas.microsoft.com/office/drawing/2014/main" id="{4500B622-20EB-673E-E9F1-8FDC3C809EF5}"/>
                </a:ext>
              </a:extLst>
            </p:cNvPr>
            <p:cNvSpPr txBox="1"/>
            <p:nvPr/>
          </p:nvSpPr>
          <p:spPr>
            <a:xfrm rot="18660000">
              <a:off x="8275477" y="12174959"/>
              <a:ext cx="387521"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28</a:t>
              </a:r>
              <a:r>
                <a:rPr kumimoji="0" sz="1050" b="1" i="0" u="none" strike="noStrike" kern="1200" cap="none" spc="-6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32</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93" name="object 202">
              <a:extLst>
                <a:ext uri="{FF2B5EF4-FFF2-40B4-BE49-F238E27FC236}">
                  <a16:creationId xmlns:a16="http://schemas.microsoft.com/office/drawing/2014/main" id="{D2A1B3B6-DBAA-6AFC-D5D9-E8471B9BCD84}"/>
                </a:ext>
              </a:extLst>
            </p:cNvPr>
            <p:cNvSpPr txBox="1"/>
            <p:nvPr/>
          </p:nvSpPr>
          <p:spPr>
            <a:xfrm rot="18660000">
              <a:off x="8524750" y="12172954"/>
              <a:ext cx="382755"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32</a:t>
              </a:r>
              <a:r>
                <a:rPr kumimoji="0" sz="1050" b="1" i="0" u="none" strike="noStrike" kern="1200" cap="none" spc="-6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36</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94" name="object 203">
              <a:extLst>
                <a:ext uri="{FF2B5EF4-FFF2-40B4-BE49-F238E27FC236}">
                  <a16:creationId xmlns:a16="http://schemas.microsoft.com/office/drawing/2014/main" id="{1F11EAEA-EC22-52A8-9678-D02560C284D0}"/>
                </a:ext>
              </a:extLst>
            </p:cNvPr>
            <p:cNvSpPr txBox="1"/>
            <p:nvPr/>
          </p:nvSpPr>
          <p:spPr>
            <a:xfrm rot="18660000">
              <a:off x="8759077" y="12183316"/>
              <a:ext cx="407860"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3</a:t>
              </a:r>
              <a:r>
                <a:rPr kumimoji="0" sz="1050" b="1" i="0" u="none" strike="noStrike" kern="1200" cap="none" spc="-30" normalizeH="0" baseline="0" noProof="0">
                  <a:ln>
                    <a:noFill/>
                  </a:ln>
                  <a:solidFill>
                    <a:srgbClr val="000000"/>
                  </a:solidFill>
                  <a:effectLst/>
                  <a:uLnTx/>
                  <a:uFillTx/>
                  <a:latin typeface="Mark Pro"/>
                  <a:ea typeface="+mn-ea"/>
                  <a:cs typeface="Mark Pro"/>
                </a:rPr>
                <a:t>6</a:t>
              </a:r>
              <a:r>
                <a:rPr kumimoji="0" sz="1050" b="1" i="0" u="none" strike="noStrike" kern="1200" cap="none" spc="-15"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40</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195" name="object 204">
              <a:extLst>
                <a:ext uri="{FF2B5EF4-FFF2-40B4-BE49-F238E27FC236}">
                  <a16:creationId xmlns:a16="http://schemas.microsoft.com/office/drawing/2014/main" id="{CB248B90-B67C-BF8A-CD50-1BF7395E8D07}"/>
                </a:ext>
              </a:extLst>
            </p:cNvPr>
            <p:cNvSpPr txBox="1"/>
            <p:nvPr/>
          </p:nvSpPr>
          <p:spPr>
            <a:xfrm>
              <a:off x="6259332" y="11261140"/>
              <a:ext cx="130175" cy="248920"/>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2</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96" name="object 205">
              <a:extLst>
                <a:ext uri="{FF2B5EF4-FFF2-40B4-BE49-F238E27FC236}">
                  <a16:creationId xmlns:a16="http://schemas.microsoft.com/office/drawing/2014/main" id="{FBF2EA76-E497-3AA4-839D-0DC170B2F313}"/>
                </a:ext>
              </a:extLst>
            </p:cNvPr>
            <p:cNvSpPr txBox="1"/>
            <p:nvPr/>
          </p:nvSpPr>
          <p:spPr>
            <a:xfrm>
              <a:off x="6259332" y="10523044"/>
              <a:ext cx="134620"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4</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3</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97" name="object 206">
              <a:extLst>
                <a:ext uri="{FF2B5EF4-FFF2-40B4-BE49-F238E27FC236}">
                  <a16:creationId xmlns:a16="http://schemas.microsoft.com/office/drawing/2014/main" id="{18100549-D7EC-3931-4CDC-A6578DD32A61}"/>
                </a:ext>
              </a:extLst>
            </p:cNvPr>
            <p:cNvSpPr txBox="1"/>
            <p:nvPr/>
          </p:nvSpPr>
          <p:spPr>
            <a:xfrm>
              <a:off x="6259332" y="9784949"/>
              <a:ext cx="135255"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6</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5</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98" name="object 207">
              <a:extLst>
                <a:ext uri="{FF2B5EF4-FFF2-40B4-BE49-F238E27FC236}">
                  <a16:creationId xmlns:a16="http://schemas.microsoft.com/office/drawing/2014/main" id="{0276171E-3147-2C43-0125-E3237FE98462}"/>
                </a:ext>
              </a:extLst>
            </p:cNvPr>
            <p:cNvSpPr txBox="1"/>
            <p:nvPr/>
          </p:nvSpPr>
          <p:spPr>
            <a:xfrm>
              <a:off x="6259332" y="9046854"/>
              <a:ext cx="143510"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8</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7</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199" name="object 208">
              <a:extLst>
                <a:ext uri="{FF2B5EF4-FFF2-40B4-BE49-F238E27FC236}">
                  <a16:creationId xmlns:a16="http://schemas.microsoft.com/office/drawing/2014/main" id="{65AE8E18-56FF-6486-8A13-852C14787E9A}"/>
                </a:ext>
              </a:extLst>
            </p:cNvPr>
            <p:cNvSpPr txBox="1"/>
            <p:nvPr/>
          </p:nvSpPr>
          <p:spPr>
            <a:xfrm>
              <a:off x="6259332" y="8308758"/>
              <a:ext cx="224154"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35" normalizeH="0" baseline="0" noProof="0">
                  <a:ln>
                    <a:noFill/>
                  </a:ln>
                  <a:solidFill>
                    <a:srgbClr val="000000"/>
                  </a:solidFill>
                  <a:effectLst/>
                  <a:uLnTx/>
                  <a:uFillTx/>
                  <a:latin typeface="Mark Pro"/>
                  <a:ea typeface="+mn-ea"/>
                  <a:cs typeface="Mark Pro"/>
                </a:rPr>
                <a:t>10</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9</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00" name="object 209">
              <a:extLst>
                <a:ext uri="{FF2B5EF4-FFF2-40B4-BE49-F238E27FC236}">
                  <a16:creationId xmlns:a16="http://schemas.microsoft.com/office/drawing/2014/main" id="{754B71D8-9D57-7C95-6AA8-F79D2ED0902E}"/>
                </a:ext>
              </a:extLst>
            </p:cNvPr>
            <p:cNvSpPr txBox="1"/>
            <p:nvPr/>
          </p:nvSpPr>
          <p:spPr>
            <a:xfrm>
              <a:off x="6259332" y="11630280"/>
              <a:ext cx="156210" cy="655320"/>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1</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460"/>
                </a:spcBef>
                <a:spcAft>
                  <a:spcPts val="0"/>
                </a:spcAft>
                <a:buClrTx/>
                <a:buSzTx/>
                <a:buFontTx/>
                <a:buNone/>
                <a:tabLst/>
                <a:defRPr/>
              </a:pPr>
              <a:r>
                <a:rPr kumimoji="0" sz="1450" b="1" i="0" u="none" strike="noStrike" kern="1200" cap="none" spc="0" normalizeH="0" baseline="0" noProof="0">
                  <a:ln>
                    <a:noFill/>
                  </a:ln>
                  <a:solidFill>
                    <a:srgbClr val="000000"/>
                  </a:solidFill>
                  <a:effectLst/>
                  <a:uLnTx/>
                  <a:uFillTx/>
                  <a:latin typeface="Mark Pro"/>
                  <a:ea typeface="+mn-ea"/>
                  <a:cs typeface="Mark Pro"/>
                </a:rPr>
                <a:t>0</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01" name="object 210">
              <a:extLst>
                <a:ext uri="{FF2B5EF4-FFF2-40B4-BE49-F238E27FC236}">
                  <a16:creationId xmlns:a16="http://schemas.microsoft.com/office/drawing/2014/main" id="{FEECDB28-9CC9-4227-38B9-2A634C03C8EE}"/>
                </a:ext>
              </a:extLst>
            </p:cNvPr>
            <p:cNvSpPr txBox="1"/>
            <p:nvPr/>
          </p:nvSpPr>
          <p:spPr>
            <a:xfrm rot="18660000">
              <a:off x="3489631" y="12123995"/>
              <a:ext cx="266298"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0</a:t>
              </a:r>
              <a:r>
                <a:rPr kumimoji="0" sz="1050" b="1" i="0" u="none" strike="noStrike" kern="1200" cap="none" spc="-15" normalizeH="0" baseline="0" noProof="0">
                  <a:ln>
                    <a:noFill/>
                  </a:ln>
                  <a:solidFill>
                    <a:srgbClr val="000000"/>
                  </a:solidFill>
                  <a:effectLst/>
                  <a:uLnTx/>
                  <a:uFillTx/>
                  <a:latin typeface="Mark Pro"/>
                  <a:ea typeface="+mn-ea"/>
                  <a:cs typeface="Mark Pro"/>
                </a:rPr>
                <a:t>-</a:t>
              </a:r>
              <a:r>
                <a:rPr kumimoji="0" sz="1050" b="1" i="0" u="none" strike="noStrike" kern="1200" cap="none" spc="-5" normalizeH="0" baseline="0" noProof="0">
                  <a:ln>
                    <a:noFill/>
                  </a:ln>
                  <a:solidFill>
                    <a:srgbClr val="000000"/>
                  </a:solidFill>
                  <a:effectLst/>
                  <a:uLnTx/>
                  <a:uFillTx/>
                  <a:latin typeface="Mark Pro"/>
                  <a:ea typeface="+mn-ea"/>
                  <a:cs typeface="Mark Pro"/>
                </a:rPr>
                <a:t>4</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202" name="object 211">
              <a:extLst>
                <a:ext uri="{FF2B5EF4-FFF2-40B4-BE49-F238E27FC236}">
                  <a16:creationId xmlns:a16="http://schemas.microsoft.com/office/drawing/2014/main" id="{E42E34CA-3B88-5B13-2E9C-967F060443DB}"/>
                </a:ext>
              </a:extLst>
            </p:cNvPr>
            <p:cNvSpPr txBox="1"/>
            <p:nvPr/>
          </p:nvSpPr>
          <p:spPr>
            <a:xfrm rot="18660000">
              <a:off x="3740879" y="12120222"/>
              <a:ext cx="257554"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20" normalizeH="0" baseline="0" noProof="0">
                  <a:ln>
                    <a:noFill/>
                  </a:ln>
                  <a:solidFill>
                    <a:srgbClr val="000000"/>
                  </a:solidFill>
                  <a:effectLst/>
                  <a:uLnTx/>
                  <a:uFillTx/>
                  <a:latin typeface="Mark Pro"/>
                  <a:ea typeface="+mn-ea"/>
                  <a:cs typeface="Mark Pro"/>
                </a:rPr>
                <a:t>4</a:t>
              </a:r>
              <a:r>
                <a:rPr kumimoji="0" sz="1050" b="1" i="0" u="none" strike="noStrike" kern="1200" cap="none" spc="-10" normalizeH="0" baseline="0" noProof="0">
                  <a:ln>
                    <a:noFill/>
                  </a:ln>
                  <a:solidFill>
                    <a:srgbClr val="000000"/>
                  </a:solidFill>
                  <a:effectLst/>
                  <a:uLnTx/>
                  <a:uFillTx/>
                  <a:latin typeface="Mark Pro"/>
                  <a:ea typeface="+mn-ea"/>
                  <a:cs typeface="Mark Pro"/>
                </a:rPr>
                <a:t>-8</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203" name="object 212">
              <a:extLst>
                <a:ext uri="{FF2B5EF4-FFF2-40B4-BE49-F238E27FC236}">
                  <a16:creationId xmlns:a16="http://schemas.microsoft.com/office/drawing/2014/main" id="{D0518206-6357-D57C-015F-44DF699ED406}"/>
                </a:ext>
              </a:extLst>
            </p:cNvPr>
            <p:cNvSpPr txBox="1"/>
            <p:nvPr/>
          </p:nvSpPr>
          <p:spPr>
            <a:xfrm rot="18660000">
              <a:off x="3967411" y="12138087"/>
              <a:ext cx="298179"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8</a:t>
              </a:r>
              <a:r>
                <a:rPr kumimoji="0" sz="1050" b="1" i="0" u="none" strike="noStrike" kern="1200" cap="none" spc="-65" normalizeH="0" baseline="0" noProof="0">
                  <a:ln>
                    <a:noFill/>
                  </a:ln>
                  <a:solidFill>
                    <a:srgbClr val="000000"/>
                  </a:solidFill>
                  <a:effectLst/>
                  <a:uLnTx/>
                  <a:uFillTx/>
                  <a:latin typeface="Mark Pro"/>
                  <a:ea typeface="+mn-ea"/>
                  <a:cs typeface="Mark Pro"/>
                </a:rPr>
                <a:t>-</a:t>
              </a:r>
              <a:r>
                <a:rPr kumimoji="0" sz="1050" b="1" i="0" u="none" strike="noStrike" kern="1200" cap="none" spc="-10" normalizeH="0" baseline="0" noProof="0">
                  <a:ln>
                    <a:noFill/>
                  </a:ln>
                  <a:solidFill>
                    <a:srgbClr val="000000"/>
                  </a:solidFill>
                  <a:effectLst/>
                  <a:uLnTx/>
                  <a:uFillTx/>
                  <a:latin typeface="Mark Pro"/>
                  <a:ea typeface="+mn-ea"/>
                  <a:cs typeface="Mark Pro"/>
                </a:rPr>
                <a:t>12</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204" name="object 213">
              <a:extLst>
                <a:ext uri="{FF2B5EF4-FFF2-40B4-BE49-F238E27FC236}">
                  <a16:creationId xmlns:a16="http://schemas.microsoft.com/office/drawing/2014/main" id="{F106AF88-2BCB-2DBF-7B14-809ABBBEB411}"/>
                </a:ext>
              </a:extLst>
            </p:cNvPr>
            <p:cNvSpPr txBox="1"/>
            <p:nvPr/>
          </p:nvSpPr>
          <p:spPr>
            <a:xfrm rot="18660000">
              <a:off x="4144881" y="12184794"/>
              <a:ext cx="411624" cy="145457"/>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12</a:t>
              </a:r>
              <a:r>
                <a:rPr kumimoji="0" sz="1050" b="1" i="0" u="none" strike="noStrike" kern="1200" cap="none" spc="-65" normalizeH="0" baseline="0" noProof="0">
                  <a:ln>
                    <a:noFill/>
                  </a:ln>
                  <a:solidFill>
                    <a:srgbClr val="000000"/>
                  </a:solidFill>
                  <a:effectLst/>
                  <a:uLnTx/>
                  <a:uFillTx/>
                  <a:latin typeface="Mark Pro"/>
                  <a:ea typeface="+mn-ea"/>
                  <a:cs typeface="Mark Pro"/>
                </a:rPr>
                <a:t>-</a:t>
              </a:r>
              <a:r>
                <a:rPr kumimoji="0" sz="1050" b="1" i="0" u="none" strike="noStrike" kern="1200" cap="none" spc="-10" normalizeH="0" baseline="0" noProof="0">
                  <a:ln>
                    <a:noFill/>
                  </a:ln>
                  <a:solidFill>
                    <a:srgbClr val="000000"/>
                  </a:solidFill>
                  <a:effectLst/>
                  <a:uLnTx/>
                  <a:uFillTx/>
                  <a:latin typeface="Mark Pro"/>
                  <a:ea typeface="+mn-ea"/>
                  <a:cs typeface="Mark Pro"/>
                </a:rPr>
                <a:t>16</a:t>
              </a:r>
              <a:endParaRPr kumimoji="0" sz="1050" b="0" i="0" u="none" strike="noStrike" kern="1200" cap="none" spc="0" normalizeH="0" baseline="0" noProof="0">
                <a:ln>
                  <a:noFill/>
                </a:ln>
                <a:solidFill>
                  <a:srgbClr val="000000"/>
                </a:solidFill>
                <a:effectLst/>
                <a:uLnTx/>
                <a:uFillTx/>
                <a:latin typeface="Mark Pro"/>
                <a:ea typeface="+mn-ea"/>
                <a:cs typeface="Mark Pro"/>
              </a:endParaRPr>
            </a:p>
          </p:txBody>
        </p:sp>
        <p:sp>
          <p:nvSpPr>
            <p:cNvPr id="205" name="object 214">
              <a:extLst>
                <a:ext uri="{FF2B5EF4-FFF2-40B4-BE49-F238E27FC236}">
                  <a16:creationId xmlns:a16="http://schemas.microsoft.com/office/drawing/2014/main" id="{68F8EFC6-468E-402D-95E8-8D614D7EEC7B}"/>
                </a:ext>
              </a:extLst>
            </p:cNvPr>
            <p:cNvSpPr txBox="1"/>
            <p:nvPr/>
          </p:nvSpPr>
          <p:spPr>
            <a:xfrm rot="18660000">
              <a:off x="4421093" y="12171596"/>
              <a:ext cx="378592"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10" normalizeH="0" baseline="0" noProof="0">
                  <a:ln>
                    <a:noFill/>
                  </a:ln>
                  <a:solidFill>
                    <a:srgbClr val="000000"/>
                  </a:solidFill>
                  <a:effectLst/>
                  <a:uLnTx/>
                  <a:uFillTx/>
                  <a:latin typeface="Mark Pro"/>
                  <a:ea typeface="+mn-ea"/>
                  <a:cs typeface="Mark Pro"/>
                </a:rPr>
                <a:t>1</a:t>
              </a:r>
              <a:r>
                <a:rPr kumimoji="0" sz="1050" b="1" i="0" u="none" strike="noStrike" kern="1200" cap="none" spc="-30" normalizeH="0" baseline="0" noProof="0">
                  <a:ln>
                    <a:noFill/>
                  </a:ln>
                  <a:solidFill>
                    <a:srgbClr val="000000"/>
                  </a:solidFill>
                  <a:effectLst/>
                  <a:uLnTx/>
                  <a:uFillTx/>
                  <a:latin typeface="Mark Pro"/>
                  <a:ea typeface="+mn-ea"/>
                  <a:cs typeface="Mark Pro"/>
                </a:rPr>
                <a:t>6</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20</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206" name="object 215">
              <a:extLst>
                <a:ext uri="{FF2B5EF4-FFF2-40B4-BE49-F238E27FC236}">
                  <a16:creationId xmlns:a16="http://schemas.microsoft.com/office/drawing/2014/main" id="{820A8810-9A27-560E-9E9D-A4949ABCFFC8}"/>
                </a:ext>
              </a:extLst>
            </p:cNvPr>
            <p:cNvSpPr txBox="1"/>
            <p:nvPr/>
          </p:nvSpPr>
          <p:spPr>
            <a:xfrm rot="18660000">
              <a:off x="4658774" y="12178916"/>
              <a:ext cx="397076"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20</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44" normalizeH="0" baseline="2645" noProof="0">
                  <a:ln>
                    <a:noFill/>
                  </a:ln>
                  <a:solidFill>
                    <a:srgbClr val="000000"/>
                  </a:solidFill>
                  <a:effectLst/>
                  <a:uLnTx/>
                  <a:uFillTx/>
                  <a:latin typeface="Mark Pro"/>
                  <a:ea typeface="+mn-ea"/>
                  <a:cs typeface="Mark Pro"/>
                </a:rPr>
                <a:t>2</a:t>
              </a:r>
              <a:r>
                <a:rPr kumimoji="0" sz="1575" b="1" i="0" u="none" strike="noStrike" kern="1200" cap="none" spc="-7" normalizeH="0" baseline="2645" noProof="0">
                  <a:ln>
                    <a:noFill/>
                  </a:ln>
                  <a:solidFill>
                    <a:srgbClr val="000000"/>
                  </a:solidFill>
                  <a:effectLst/>
                  <a:uLnTx/>
                  <a:uFillTx/>
                  <a:latin typeface="Mark Pro"/>
                  <a:ea typeface="+mn-ea"/>
                  <a:cs typeface="Mark Pro"/>
                </a:rPr>
                <a:t>4</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207" name="object 216">
              <a:extLst>
                <a:ext uri="{FF2B5EF4-FFF2-40B4-BE49-F238E27FC236}">
                  <a16:creationId xmlns:a16="http://schemas.microsoft.com/office/drawing/2014/main" id="{E30D8890-9FEE-9A5E-4335-A25579621C3A}"/>
                </a:ext>
              </a:extLst>
            </p:cNvPr>
            <p:cNvSpPr txBox="1"/>
            <p:nvPr/>
          </p:nvSpPr>
          <p:spPr>
            <a:xfrm rot="18660000">
              <a:off x="4909598" y="12175781"/>
              <a:ext cx="389310"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30" normalizeH="0" baseline="0" noProof="0">
                  <a:ln>
                    <a:noFill/>
                  </a:ln>
                  <a:solidFill>
                    <a:srgbClr val="000000"/>
                  </a:solidFill>
                  <a:effectLst/>
                  <a:uLnTx/>
                  <a:uFillTx/>
                  <a:latin typeface="Mark Pro"/>
                  <a:ea typeface="+mn-ea"/>
                  <a:cs typeface="Mark Pro"/>
                </a:rPr>
                <a:t>2</a:t>
              </a:r>
              <a:r>
                <a:rPr kumimoji="0" sz="1050" b="1" i="0" u="none" strike="noStrike" kern="1200" cap="none" spc="-20" normalizeH="0" baseline="0" noProof="0">
                  <a:ln>
                    <a:noFill/>
                  </a:ln>
                  <a:solidFill>
                    <a:srgbClr val="000000"/>
                  </a:solidFill>
                  <a:effectLst/>
                  <a:uLnTx/>
                  <a:uFillTx/>
                  <a:latin typeface="Mark Pro"/>
                  <a:ea typeface="+mn-ea"/>
                  <a:cs typeface="Mark Pro"/>
                </a:rPr>
                <a:t>4</a:t>
              </a:r>
              <a:r>
                <a:rPr kumimoji="0" sz="1050" b="1" i="0" u="none" strike="noStrike" kern="1200" cap="none" spc="-7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28</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208" name="object 217">
              <a:extLst>
                <a:ext uri="{FF2B5EF4-FFF2-40B4-BE49-F238E27FC236}">
                  <a16:creationId xmlns:a16="http://schemas.microsoft.com/office/drawing/2014/main" id="{1AD89A6C-37D2-6C44-D6D9-71D26F308CB1}"/>
                </a:ext>
              </a:extLst>
            </p:cNvPr>
            <p:cNvSpPr txBox="1"/>
            <p:nvPr/>
          </p:nvSpPr>
          <p:spPr>
            <a:xfrm rot="18660000">
              <a:off x="5157385" y="12174959"/>
              <a:ext cx="387521"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28</a:t>
              </a:r>
              <a:r>
                <a:rPr kumimoji="0" sz="1050" b="1" i="0" u="none" strike="noStrike" kern="1200" cap="none" spc="-6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32</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209" name="object 218">
              <a:extLst>
                <a:ext uri="{FF2B5EF4-FFF2-40B4-BE49-F238E27FC236}">
                  <a16:creationId xmlns:a16="http://schemas.microsoft.com/office/drawing/2014/main" id="{0EE32E4C-2602-173E-FB86-7CC9C718B13E}"/>
                </a:ext>
              </a:extLst>
            </p:cNvPr>
            <p:cNvSpPr txBox="1"/>
            <p:nvPr/>
          </p:nvSpPr>
          <p:spPr>
            <a:xfrm rot="18660000">
              <a:off x="5406658" y="12172954"/>
              <a:ext cx="382755"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32</a:t>
              </a:r>
              <a:r>
                <a:rPr kumimoji="0" sz="1050" b="1" i="0" u="none" strike="noStrike" kern="1200" cap="none" spc="-60"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36</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210" name="object 219">
              <a:extLst>
                <a:ext uri="{FF2B5EF4-FFF2-40B4-BE49-F238E27FC236}">
                  <a16:creationId xmlns:a16="http://schemas.microsoft.com/office/drawing/2014/main" id="{76B3A640-D962-D14F-279E-21BDD797C414}"/>
                </a:ext>
              </a:extLst>
            </p:cNvPr>
            <p:cNvSpPr txBox="1"/>
            <p:nvPr/>
          </p:nvSpPr>
          <p:spPr>
            <a:xfrm rot="18660000">
              <a:off x="5640985" y="12183316"/>
              <a:ext cx="407860" cy="133350"/>
            </a:xfrm>
            <a:prstGeom prst="rect">
              <a:avLst/>
            </a:prstGeom>
          </p:spPr>
          <p:txBody>
            <a:bodyPr vert="horz" wrap="square" lIns="0" tIns="0" rIns="0" bIns="0" rtlCol="0">
              <a:spAutoFit/>
            </a:bodyPr>
            <a:lstStyle/>
            <a:p>
              <a:pPr marL="0" marR="0" lvl="0" indent="0" algn="l" defTabSz="914400" rtl="0" eaLnBrk="1" fontAlgn="auto" latinLnBrk="0" hangingPunct="1">
                <a:lnSpc>
                  <a:spcPts val="1045"/>
                </a:lnSpc>
                <a:spcBef>
                  <a:spcPts val="0"/>
                </a:spcBef>
                <a:spcAft>
                  <a:spcPts val="0"/>
                </a:spcAft>
                <a:buClrTx/>
                <a:buSzTx/>
                <a:buFontTx/>
                <a:buNone/>
                <a:tabLst/>
                <a:defRPr/>
              </a:pPr>
              <a:r>
                <a:rPr kumimoji="0" sz="1050" b="1" i="0" u="none" strike="noStrike" kern="1200" cap="none" spc="-5" normalizeH="0" baseline="0" noProof="0">
                  <a:ln>
                    <a:noFill/>
                  </a:ln>
                  <a:solidFill>
                    <a:srgbClr val="000000"/>
                  </a:solidFill>
                  <a:effectLst/>
                  <a:uLnTx/>
                  <a:uFillTx/>
                  <a:latin typeface="Mark Pro"/>
                  <a:ea typeface="+mn-ea"/>
                  <a:cs typeface="Mark Pro"/>
                </a:rPr>
                <a:t>3</a:t>
              </a:r>
              <a:r>
                <a:rPr kumimoji="0" sz="1050" b="1" i="0" u="none" strike="noStrike" kern="1200" cap="none" spc="-30" normalizeH="0" baseline="0" noProof="0">
                  <a:ln>
                    <a:noFill/>
                  </a:ln>
                  <a:solidFill>
                    <a:srgbClr val="000000"/>
                  </a:solidFill>
                  <a:effectLst/>
                  <a:uLnTx/>
                  <a:uFillTx/>
                  <a:latin typeface="Mark Pro"/>
                  <a:ea typeface="+mn-ea"/>
                  <a:cs typeface="Mark Pro"/>
                </a:rPr>
                <a:t>6</a:t>
              </a:r>
              <a:r>
                <a:rPr kumimoji="0" sz="1050" b="1" i="0" u="none" strike="noStrike" kern="1200" cap="none" spc="-15" normalizeH="0" baseline="0" noProof="0">
                  <a:ln>
                    <a:noFill/>
                  </a:ln>
                  <a:solidFill>
                    <a:srgbClr val="000000"/>
                  </a:solidFill>
                  <a:effectLst/>
                  <a:uLnTx/>
                  <a:uFillTx/>
                  <a:latin typeface="Mark Pro"/>
                  <a:ea typeface="+mn-ea"/>
                  <a:cs typeface="Mark Pro"/>
                </a:rPr>
                <a:t>-</a:t>
              </a:r>
              <a:r>
                <a:rPr kumimoji="0" sz="1575" b="1" i="0" u="none" strike="noStrike" kern="1200" cap="none" spc="-7" normalizeH="0" baseline="2645" noProof="0">
                  <a:ln>
                    <a:noFill/>
                  </a:ln>
                  <a:solidFill>
                    <a:srgbClr val="000000"/>
                  </a:solidFill>
                  <a:effectLst/>
                  <a:uLnTx/>
                  <a:uFillTx/>
                  <a:latin typeface="Mark Pro"/>
                  <a:ea typeface="+mn-ea"/>
                  <a:cs typeface="Mark Pro"/>
                </a:rPr>
                <a:t>40</a:t>
              </a:r>
              <a:endParaRPr kumimoji="0" sz="1575" b="0" i="0" u="none" strike="noStrike" kern="1200" cap="none" spc="0" normalizeH="0" baseline="2645" noProof="0">
                <a:ln>
                  <a:noFill/>
                </a:ln>
                <a:solidFill>
                  <a:srgbClr val="000000"/>
                </a:solidFill>
                <a:effectLst/>
                <a:uLnTx/>
                <a:uFillTx/>
                <a:latin typeface="Mark Pro"/>
                <a:ea typeface="+mn-ea"/>
                <a:cs typeface="Mark Pro"/>
              </a:endParaRPr>
            </a:p>
          </p:txBody>
        </p:sp>
        <p:sp>
          <p:nvSpPr>
            <p:cNvPr id="211" name="object 220">
              <a:extLst>
                <a:ext uri="{FF2B5EF4-FFF2-40B4-BE49-F238E27FC236}">
                  <a16:creationId xmlns:a16="http://schemas.microsoft.com/office/drawing/2014/main" id="{820380B3-658B-9136-F2F4-8E14158698FA}"/>
                </a:ext>
              </a:extLst>
            </p:cNvPr>
            <p:cNvSpPr txBox="1"/>
            <p:nvPr/>
          </p:nvSpPr>
          <p:spPr>
            <a:xfrm>
              <a:off x="3141247" y="10892185"/>
              <a:ext cx="132080"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3</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2</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12" name="object 221">
              <a:extLst>
                <a:ext uri="{FF2B5EF4-FFF2-40B4-BE49-F238E27FC236}">
                  <a16:creationId xmlns:a16="http://schemas.microsoft.com/office/drawing/2014/main" id="{F2624C85-84C3-6B0D-C78D-6359AD75BF29}"/>
                </a:ext>
              </a:extLst>
            </p:cNvPr>
            <p:cNvSpPr txBox="1"/>
            <p:nvPr/>
          </p:nvSpPr>
          <p:spPr>
            <a:xfrm>
              <a:off x="3141247" y="10153904"/>
              <a:ext cx="134620"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5</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4</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13" name="object 222">
              <a:extLst>
                <a:ext uri="{FF2B5EF4-FFF2-40B4-BE49-F238E27FC236}">
                  <a16:creationId xmlns:a16="http://schemas.microsoft.com/office/drawing/2014/main" id="{2A32CAE5-0128-FD8D-9215-1DC5FE100C6F}"/>
                </a:ext>
              </a:extLst>
            </p:cNvPr>
            <p:cNvSpPr txBox="1"/>
            <p:nvPr/>
          </p:nvSpPr>
          <p:spPr>
            <a:xfrm>
              <a:off x="3141247" y="9415808"/>
              <a:ext cx="135255"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7</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6</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14" name="object 223">
              <a:extLst>
                <a:ext uri="{FF2B5EF4-FFF2-40B4-BE49-F238E27FC236}">
                  <a16:creationId xmlns:a16="http://schemas.microsoft.com/office/drawing/2014/main" id="{799ECCAC-436F-E968-D79C-D7E9BC601B05}"/>
                </a:ext>
              </a:extLst>
            </p:cNvPr>
            <p:cNvSpPr txBox="1"/>
            <p:nvPr/>
          </p:nvSpPr>
          <p:spPr>
            <a:xfrm>
              <a:off x="3141247" y="9046854"/>
              <a:ext cx="143510" cy="248920"/>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8</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15" name="object 224">
              <a:extLst>
                <a:ext uri="{FF2B5EF4-FFF2-40B4-BE49-F238E27FC236}">
                  <a16:creationId xmlns:a16="http://schemas.microsoft.com/office/drawing/2014/main" id="{4F0130C6-E0ED-D3E0-F2D2-9B1F9B735414}"/>
                </a:ext>
              </a:extLst>
            </p:cNvPr>
            <p:cNvSpPr txBox="1"/>
            <p:nvPr/>
          </p:nvSpPr>
          <p:spPr>
            <a:xfrm>
              <a:off x="3141247" y="8308758"/>
              <a:ext cx="224154" cy="617855"/>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35" normalizeH="0" baseline="0" noProof="0">
                  <a:ln>
                    <a:noFill/>
                  </a:ln>
                  <a:solidFill>
                    <a:srgbClr val="000000"/>
                  </a:solidFill>
                  <a:effectLst/>
                  <a:uLnTx/>
                  <a:uFillTx/>
                  <a:latin typeface="Mark Pro"/>
                  <a:ea typeface="+mn-ea"/>
                  <a:cs typeface="Mark Pro"/>
                </a:rPr>
                <a:t>10</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16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9</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16" name="object 225">
              <a:extLst>
                <a:ext uri="{FF2B5EF4-FFF2-40B4-BE49-F238E27FC236}">
                  <a16:creationId xmlns:a16="http://schemas.microsoft.com/office/drawing/2014/main" id="{920C87A0-EF6E-E61C-27DF-988E05622A05}"/>
                </a:ext>
              </a:extLst>
            </p:cNvPr>
            <p:cNvSpPr txBox="1"/>
            <p:nvPr/>
          </p:nvSpPr>
          <p:spPr>
            <a:xfrm>
              <a:off x="3141243" y="11630280"/>
              <a:ext cx="156210" cy="655320"/>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sz="1450" b="1" i="0" u="none" strike="noStrike" kern="1200" cap="none" spc="5" normalizeH="0" baseline="0" noProof="0">
                  <a:ln>
                    <a:noFill/>
                  </a:ln>
                  <a:solidFill>
                    <a:srgbClr val="000000"/>
                  </a:solidFill>
                  <a:effectLst/>
                  <a:uLnTx/>
                  <a:uFillTx/>
                  <a:latin typeface="Mark Pro"/>
                  <a:ea typeface="+mn-ea"/>
                  <a:cs typeface="Mark Pro"/>
                </a:rPr>
                <a:t>1</a:t>
              </a:r>
              <a:endParaRPr kumimoji="0" sz="1450" b="0" i="0" u="none" strike="noStrike" kern="1200" cap="none" spc="0" normalizeH="0" baseline="0" noProof="0">
                <a:ln>
                  <a:noFill/>
                </a:ln>
                <a:solidFill>
                  <a:srgbClr val="000000"/>
                </a:solidFill>
                <a:effectLst/>
                <a:uLnTx/>
                <a:uFillTx/>
                <a:latin typeface="Mark Pro"/>
                <a:ea typeface="+mn-ea"/>
                <a:cs typeface="Mark Pro"/>
              </a:endParaRPr>
            </a:p>
            <a:p>
              <a:pPr marL="12700" marR="0" lvl="0" indent="0" algn="l" defTabSz="914400" rtl="0" eaLnBrk="1" fontAlgn="auto" latinLnBrk="0" hangingPunct="1">
                <a:lnSpc>
                  <a:spcPct val="100000"/>
                </a:lnSpc>
                <a:spcBef>
                  <a:spcPts val="1460"/>
                </a:spcBef>
                <a:spcAft>
                  <a:spcPts val="0"/>
                </a:spcAft>
                <a:buClrTx/>
                <a:buSzTx/>
                <a:buFontTx/>
                <a:buNone/>
                <a:tabLst/>
                <a:defRPr/>
              </a:pPr>
              <a:r>
                <a:rPr kumimoji="0" sz="1450" b="1" i="0" u="none" strike="noStrike" kern="1200" cap="none" spc="0" normalizeH="0" baseline="0" noProof="0">
                  <a:ln>
                    <a:noFill/>
                  </a:ln>
                  <a:solidFill>
                    <a:srgbClr val="000000"/>
                  </a:solidFill>
                  <a:effectLst/>
                  <a:uLnTx/>
                  <a:uFillTx/>
                  <a:latin typeface="Mark Pro"/>
                  <a:ea typeface="+mn-ea"/>
                  <a:cs typeface="Mark Pro"/>
                </a:rPr>
                <a:t>0</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17" name="object 226">
              <a:extLst>
                <a:ext uri="{FF2B5EF4-FFF2-40B4-BE49-F238E27FC236}">
                  <a16:creationId xmlns:a16="http://schemas.microsoft.com/office/drawing/2014/main" id="{2432F107-2350-805D-8702-48F450B2514F}"/>
                </a:ext>
              </a:extLst>
            </p:cNvPr>
            <p:cNvSpPr/>
            <p:nvPr/>
          </p:nvSpPr>
          <p:spPr>
            <a:xfrm>
              <a:off x="5134664" y="11991585"/>
              <a:ext cx="130810" cy="0"/>
            </a:xfrm>
            <a:custGeom>
              <a:avLst/>
              <a:gdLst/>
              <a:ahLst/>
              <a:cxnLst/>
              <a:rect l="l" t="t" r="r" b="b"/>
              <a:pathLst>
                <a:path w="130809">
                  <a:moveTo>
                    <a:pt x="0" y="0"/>
                  </a:moveTo>
                  <a:lnTo>
                    <a:pt x="130742" y="0"/>
                  </a:lnTo>
                </a:path>
              </a:pathLst>
            </a:custGeom>
            <a:ln w="64146">
              <a:solidFill>
                <a:srgbClr val="4FB54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18" name="object 227">
              <a:extLst>
                <a:ext uri="{FF2B5EF4-FFF2-40B4-BE49-F238E27FC236}">
                  <a16:creationId xmlns:a16="http://schemas.microsoft.com/office/drawing/2014/main" id="{DEB8B761-63AF-8CCD-116A-5E617B2D5C26}"/>
                </a:ext>
              </a:extLst>
            </p:cNvPr>
            <p:cNvSpPr/>
            <p:nvPr/>
          </p:nvSpPr>
          <p:spPr>
            <a:xfrm>
              <a:off x="5384148" y="11991585"/>
              <a:ext cx="130810" cy="0"/>
            </a:xfrm>
            <a:custGeom>
              <a:avLst/>
              <a:gdLst/>
              <a:ahLst/>
              <a:cxnLst/>
              <a:rect l="l" t="t" r="r" b="b"/>
              <a:pathLst>
                <a:path w="130809">
                  <a:moveTo>
                    <a:pt x="0" y="0"/>
                  </a:moveTo>
                  <a:lnTo>
                    <a:pt x="130742" y="0"/>
                  </a:lnTo>
                </a:path>
              </a:pathLst>
            </a:custGeom>
            <a:ln w="64146">
              <a:solidFill>
                <a:srgbClr val="478BC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19" name="object 228">
              <a:extLst>
                <a:ext uri="{FF2B5EF4-FFF2-40B4-BE49-F238E27FC236}">
                  <a16:creationId xmlns:a16="http://schemas.microsoft.com/office/drawing/2014/main" id="{237BEACA-ABB4-A502-5C01-6A98F179BFC8}"/>
                </a:ext>
              </a:extLst>
            </p:cNvPr>
            <p:cNvSpPr/>
            <p:nvPr/>
          </p:nvSpPr>
          <p:spPr>
            <a:xfrm>
              <a:off x="5636560" y="11991585"/>
              <a:ext cx="130810" cy="0"/>
            </a:xfrm>
            <a:custGeom>
              <a:avLst/>
              <a:gdLst/>
              <a:ahLst/>
              <a:cxnLst/>
              <a:rect l="l" t="t" r="r" b="b"/>
              <a:pathLst>
                <a:path w="130809">
                  <a:moveTo>
                    <a:pt x="0" y="0"/>
                  </a:moveTo>
                  <a:lnTo>
                    <a:pt x="130742" y="0"/>
                  </a:lnTo>
                </a:path>
              </a:pathLst>
            </a:custGeom>
            <a:ln w="64146">
              <a:solidFill>
                <a:srgbClr val="4FB547"/>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0" name="object 229">
              <a:extLst>
                <a:ext uri="{FF2B5EF4-FFF2-40B4-BE49-F238E27FC236}">
                  <a16:creationId xmlns:a16="http://schemas.microsoft.com/office/drawing/2014/main" id="{CC99768E-7C3F-CE9E-E74A-0327E46E2FB8}"/>
                </a:ext>
              </a:extLst>
            </p:cNvPr>
            <p:cNvSpPr/>
            <p:nvPr/>
          </p:nvSpPr>
          <p:spPr>
            <a:xfrm>
              <a:off x="5904308" y="11796604"/>
              <a:ext cx="130810" cy="227329"/>
            </a:xfrm>
            <a:custGeom>
              <a:avLst/>
              <a:gdLst/>
              <a:ahLst/>
              <a:cxnLst/>
              <a:rect l="l" t="t" r="r" b="b"/>
              <a:pathLst>
                <a:path w="130809" h="227329">
                  <a:moveTo>
                    <a:pt x="130742" y="0"/>
                  </a:moveTo>
                  <a:lnTo>
                    <a:pt x="0" y="0"/>
                  </a:lnTo>
                  <a:lnTo>
                    <a:pt x="0" y="227046"/>
                  </a:lnTo>
                  <a:lnTo>
                    <a:pt x="130742" y="227046"/>
                  </a:lnTo>
                  <a:lnTo>
                    <a:pt x="130742" y="0"/>
                  </a:lnTo>
                  <a:close/>
                </a:path>
              </a:pathLst>
            </a:custGeom>
            <a:solidFill>
              <a:srgbClr val="4FB5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
        <p:nvSpPr>
          <p:cNvPr id="221" name="object 156">
            <a:extLst>
              <a:ext uri="{FF2B5EF4-FFF2-40B4-BE49-F238E27FC236}">
                <a16:creationId xmlns:a16="http://schemas.microsoft.com/office/drawing/2014/main" id="{0CF750C9-66F3-4A80-E44A-A565DE1D3CB3}"/>
              </a:ext>
            </a:extLst>
          </p:cNvPr>
          <p:cNvSpPr txBox="1"/>
          <p:nvPr/>
        </p:nvSpPr>
        <p:spPr>
          <a:xfrm>
            <a:off x="1532956" y="2007205"/>
            <a:ext cx="1645624" cy="444480"/>
          </a:xfrm>
          <a:prstGeom prst="rect">
            <a:avLst/>
          </a:prstGeom>
        </p:spPr>
        <p:txBody>
          <a:bodyPr vert="horz" wrap="square" lIns="0" tIns="29209" rIns="0" bIns="0" rtlCol="0">
            <a:spAutoFit/>
          </a:bodyPr>
          <a:lstStyle/>
          <a:p>
            <a:pPr marL="12700" marR="5080" lvl="0" indent="0" algn="l" defTabSz="914400" rtl="0" eaLnBrk="1" fontAlgn="auto" latinLnBrk="0" hangingPunct="1">
              <a:lnSpc>
                <a:spcPct val="93200"/>
              </a:lnSpc>
              <a:spcBef>
                <a:spcPts val="229"/>
              </a:spcBef>
              <a:spcAft>
                <a:spcPts val="0"/>
              </a:spcAft>
              <a:buClrTx/>
              <a:buSzTx/>
              <a:buFontTx/>
              <a:buNone/>
              <a:tabLst/>
              <a:defRPr/>
            </a:pPr>
            <a:r>
              <a:rPr kumimoji="0" lang="en-US" sz="1450" b="1" i="0" u="none" strike="noStrike" kern="1200" cap="none" spc="10" normalizeH="0" baseline="0" noProof="0" err="1">
                <a:ln>
                  <a:noFill/>
                </a:ln>
                <a:solidFill>
                  <a:srgbClr val="6F7371"/>
                </a:solidFill>
                <a:effectLst/>
                <a:uLnTx/>
                <a:uFillTx/>
                <a:latin typeface="Mark Pro"/>
                <a:ea typeface="+mn-ea"/>
                <a:cs typeface="Mark Pro"/>
              </a:rPr>
              <a:t>s</a:t>
            </a:r>
            <a:r>
              <a:rPr kumimoji="0" sz="1450" b="1" i="0" u="none" strike="noStrike" kern="1200" cap="none" spc="5" normalizeH="0" baseline="0" noProof="0" err="1">
                <a:ln>
                  <a:noFill/>
                </a:ln>
                <a:solidFill>
                  <a:srgbClr val="6F7371"/>
                </a:solidFill>
                <a:effectLst/>
                <a:uLnTx/>
                <a:uFillTx/>
                <a:latin typeface="Mark Pro"/>
                <a:ea typeface="+mn-ea"/>
                <a:cs typeface="Mark Pro"/>
              </a:rPr>
              <a:t>emaglutide</a:t>
            </a:r>
            <a:r>
              <a:rPr kumimoji="0" sz="1450" b="1" i="0" u="none" strike="noStrike" kern="1200" cap="none" spc="5" normalizeH="0" baseline="0" noProof="0">
                <a:ln>
                  <a:noFill/>
                </a:ln>
                <a:solidFill>
                  <a:srgbClr val="6F7371"/>
                </a:solidFill>
                <a:effectLst/>
                <a:uLnTx/>
                <a:uFillTx/>
                <a:latin typeface="Mark Pro"/>
                <a:ea typeface="+mn-ea"/>
                <a:cs typeface="Mark Pro"/>
              </a:rPr>
              <a:t> 1 </a:t>
            </a:r>
            <a:r>
              <a:rPr kumimoji="0" sz="1450" b="1" i="0" u="none" strike="noStrike" kern="1200" cap="none" spc="10" normalizeH="0" baseline="0" noProof="0">
                <a:ln>
                  <a:noFill/>
                </a:ln>
                <a:solidFill>
                  <a:srgbClr val="6F7371"/>
                </a:solidFill>
                <a:effectLst/>
                <a:uLnTx/>
                <a:uFillTx/>
                <a:latin typeface="Mark Pro"/>
                <a:ea typeface="+mn-ea"/>
                <a:cs typeface="Mark Pro"/>
              </a:rPr>
              <a:t>mg  </a:t>
            </a:r>
            <a:r>
              <a:rPr kumimoji="0" sz="1450" b="0" i="0" u="none" strike="noStrike" kern="1200" cap="none" spc="0" normalizeH="0" baseline="0" noProof="0">
                <a:ln>
                  <a:noFill/>
                </a:ln>
                <a:solidFill>
                  <a:srgbClr val="6F7371"/>
                </a:solidFill>
                <a:effectLst/>
                <a:uLnTx/>
                <a:uFillTx/>
                <a:latin typeface="Mark Pro"/>
                <a:ea typeface="+mn-ea"/>
                <a:cs typeface="Mark Pro"/>
              </a:rPr>
              <a:t>(n=46</a:t>
            </a:r>
            <a:r>
              <a:rPr lang="en-US" sz="1450">
                <a:solidFill>
                  <a:srgbClr val="6F7371"/>
                </a:solidFill>
                <a:latin typeface="Mark Pro"/>
                <a:cs typeface="Mark Pro"/>
              </a:rPr>
              <a:t>9</a:t>
            </a:r>
            <a:r>
              <a:rPr kumimoji="0" sz="1450" b="0" i="0" u="none" strike="noStrike" kern="1200" cap="none" spc="0" normalizeH="0" baseline="0" noProof="0">
                <a:ln>
                  <a:noFill/>
                </a:ln>
                <a:solidFill>
                  <a:srgbClr val="6F7371"/>
                </a:solidFill>
                <a:effectLst/>
                <a:uLnTx/>
                <a:uFillTx/>
                <a:latin typeface="Mark Pro"/>
                <a:ea typeface="+mn-ea"/>
                <a:cs typeface="Mark Pro"/>
              </a:rPr>
              <a:t>)</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22" name="object 175">
            <a:extLst>
              <a:ext uri="{FF2B5EF4-FFF2-40B4-BE49-F238E27FC236}">
                <a16:creationId xmlns:a16="http://schemas.microsoft.com/office/drawing/2014/main" id="{C7AA8F29-E939-7FC8-06D2-32127A03BCB1}"/>
              </a:ext>
            </a:extLst>
          </p:cNvPr>
          <p:cNvSpPr txBox="1"/>
          <p:nvPr/>
        </p:nvSpPr>
        <p:spPr>
          <a:xfrm>
            <a:off x="4437667" y="1989777"/>
            <a:ext cx="1382484" cy="444480"/>
          </a:xfrm>
          <a:prstGeom prst="rect">
            <a:avLst/>
          </a:prstGeom>
        </p:spPr>
        <p:txBody>
          <a:bodyPr vert="horz" wrap="square" lIns="0" tIns="29209" rIns="0" bIns="0" rtlCol="0">
            <a:spAutoFit/>
          </a:bodyPr>
          <a:lstStyle/>
          <a:p>
            <a:pPr marL="12700" marR="5080" lvl="0" indent="0" algn="l" defTabSz="914400" rtl="0" eaLnBrk="1" fontAlgn="auto" latinLnBrk="0" hangingPunct="1">
              <a:lnSpc>
                <a:spcPct val="93200"/>
              </a:lnSpc>
              <a:spcBef>
                <a:spcPts val="229"/>
              </a:spcBef>
              <a:spcAft>
                <a:spcPts val="0"/>
              </a:spcAft>
              <a:buClrTx/>
              <a:buSzTx/>
              <a:buFontTx/>
              <a:buNone/>
              <a:tabLst/>
              <a:defRPr/>
            </a:pPr>
            <a:r>
              <a:rPr kumimoji="0" sz="1450" b="1" i="0" u="none" strike="noStrike" kern="1200" cap="none" spc="5" normalizeH="0" baseline="0" noProof="0" err="1">
                <a:ln>
                  <a:noFill/>
                </a:ln>
                <a:solidFill>
                  <a:srgbClr val="3E2A5A"/>
                </a:solidFill>
                <a:effectLst/>
                <a:uLnTx/>
                <a:uFillTx/>
                <a:latin typeface="Mark Pro"/>
                <a:ea typeface="+mn-ea"/>
                <a:cs typeface="Mark Pro"/>
              </a:rPr>
              <a:t>Moun</a:t>
            </a:r>
            <a:r>
              <a:rPr kumimoji="0" sz="1450" b="1" i="0" u="none" strike="noStrike" kern="1200" cap="none" spc="0" normalizeH="0" baseline="0" noProof="0" err="1">
                <a:ln>
                  <a:noFill/>
                </a:ln>
                <a:solidFill>
                  <a:srgbClr val="3E2A5A"/>
                </a:solidFill>
                <a:effectLst/>
                <a:uLnTx/>
                <a:uFillTx/>
                <a:latin typeface="Mark Pro"/>
                <a:ea typeface="+mn-ea"/>
                <a:cs typeface="Mark Pro"/>
              </a:rPr>
              <a:t>ja</a:t>
            </a:r>
            <a:r>
              <a:rPr kumimoji="0" sz="1450" b="1" i="0" u="none" strike="noStrike" kern="1200" cap="none" spc="-20" normalizeH="0" baseline="0" noProof="0" err="1">
                <a:ln>
                  <a:noFill/>
                </a:ln>
                <a:solidFill>
                  <a:srgbClr val="3E2A5A"/>
                </a:solidFill>
                <a:effectLst/>
                <a:uLnTx/>
                <a:uFillTx/>
                <a:latin typeface="Mark Pro"/>
                <a:ea typeface="+mn-ea"/>
                <a:cs typeface="Mark Pro"/>
              </a:rPr>
              <a:t>r</a:t>
            </a:r>
            <a:r>
              <a:rPr kumimoji="0" sz="1450" b="1" i="0" u="none" strike="noStrike" kern="1200" cap="none" spc="5" normalizeH="0" baseline="0" noProof="0" err="1">
                <a:ln>
                  <a:noFill/>
                </a:ln>
                <a:solidFill>
                  <a:srgbClr val="3E2A5A"/>
                </a:solidFill>
                <a:effectLst/>
                <a:uLnTx/>
                <a:uFillTx/>
                <a:latin typeface="Mark Pro"/>
                <a:ea typeface="+mn-ea"/>
                <a:cs typeface="Mark Pro"/>
              </a:rPr>
              <a:t>o</a:t>
            </a:r>
            <a:r>
              <a:rPr kumimoji="0" lang="en-US" sz="1450" b="1" i="0" u="none" strike="noStrike" kern="1200" cap="none" spc="5" normalizeH="0" baseline="0" noProof="0">
                <a:ln>
                  <a:noFill/>
                </a:ln>
                <a:solidFill>
                  <a:srgbClr val="3E2A5A"/>
                </a:solidFill>
                <a:effectLst/>
                <a:uLnTx/>
                <a:uFillTx/>
                <a:latin typeface="Mark Pro"/>
                <a:ea typeface="+mn-ea"/>
                <a:cs typeface="Mark Pro"/>
              </a:rPr>
              <a:t>®</a:t>
            </a:r>
            <a:r>
              <a:rPr kumimoji="0" sz="1450" b="1" i="0" u="none" strike="noStrike" kern="1200" cap="none" spc="5" normalizeH="0" baseline="0" noProof="0">
                <a:ln>
                  <a:noFill/>
                </a:ln>
                <a:solidFill>
                  <a:srgbClr val="3E2A5A"/>
                </a:solidFill>
                <a:effectLst/>
                <a:uLnTx/>
                <a:uFillTx/>
                <a:latin typeface="Mark Pro"/>
                <a:ea typeface="+mn-ea"/>
                <a:cs typeface="Mark Pro"/>
              </a:rPr>
              <a:t> 5 </a:t>
            </a:r>
            <a:r>
              <a:rPr kumimoji="0" sz="1450" b="1" i="0" u="none" strike="noStrike" kern="1200" cap="none" spc="10" normalizeH="0" baseline="0" noProof="0">
                <a:ln>
                  <a:noFill/>
                </a:ln>
                <a:solidFill>
                  <a:srgbClr val="3E2A5A"/>
                </a:solidFill>
                <a:effectLst/>
                <a:uLnTx/>
                <a:uFillTx/>
                <a:latin typeface="Mark Pro"/>
                <a:ea typeface="+mn-ea"/>
                <a:cs typeface="Mark Pro"/>
              </a:rPr>
              <a:t>mg  </a:t>
            </a:r>
            <a:r>
              <a:rPr kumimoji="0" sz="1450" b="0" i="0" u="none" strike="noStrike" kern="1200" cap="none" spc="-10" normalizeH="0" baseline="0" noProof="0">
                <a:ln>
                  <a:noFill/>
                </a:ln>
                <a:solidFill>
                  <a:srgbClr val="3E2A5A"/>
                </a:solidFill>
                <a:effectLst/>
                <a:uLnTx/>
                <a:uFillTx/>
                <a:latin typeface="Mark Pro"/>
                <a:ea typeface="+mn-ea"/>
                <a:cs typeface="Mark Pro"/>
              </a:rPr>
              <a:t>(n=470)</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23" name="object 177">
            <a:extLst>
              <a:ext uri="{FF2B5EF4-FFF2-40B4-BE49-F238E27FC236}">
                <a16:creationId xmlns:a16="http://schemas.microsoft.com/office/drawing/2014/main" id="{52CAC61E-8F3A-2A05-AECC-677AC1C6FCB1}"/>
              </a:ext>
            </a:extLst>
          </p:cNvPr>
          <p:cNvSpPr txBox="1"/>
          <p:nvPr/>
        </p:nvSpPr>
        <p:spPr>
          <a:xfrm>
            <a:off x="10045574" y="2001266"/>
            <a:ext cx="1600351" cy="444480"/>
          </a:xfrm>
          <a:prstGeom prst="rect">
            <a:avLst/>
          </a:prstGeom>
        </p:spPr>
        <p:txBody>
          <a:bodyPr vert="horz" wrap="square" lIns="0" tIns="29209" rIns="0" bIns="0" rtlCol="0">
            <a:spAutoFit/>
          </a:bodyPr>
          <a:lstStyle/>
          <a:p>
            <a:pPr marL="12700" marR="5080" lvl="0" indent="0" algn="l" defTabSz="914400" rtl="0" eaLnBrk="1" fontAlgn="auto" latinLnBrk="0" hangingPunct="1">
              <a:lnSpc>
                <a:spcPct val="93200"/>
              </a:lnSpc>
              <a:spcBef>
                <a:spcPts val="229"/>
              </a:spcBef>
              <a:spcAft>
                <a:spcPts val="0"/>
              </a:spcAft>
              <a:buClrTx/>
              <a:buSzTx/>
              <a:buFontTx/>
              <a:buNone/>
              <a:tabLst/>
              <a:defRPr/>
            </a:pPr>
            <a:r>
              <a:rPr kumimoji="0" sz="1450" b="1" i="0" u="none" strike="noStrike" kern="1200" cap="none" spc="5" normalizeH="0" baseline="0" noProof="0" err="1">
                <a:ln>
                  <a:noFill/>
                </a:ln>
                <a:solidFill>
                  <a:srgbClr val="FA4B4B"/>
                </a:solidFill>
                <a:effectLst/>
                <a:uLnTx/>
                <a:uFillTx/>
                <a:latin typeface="Mark Pro"/>
                <a:ea typeface="+mn-ea"/>
                <a:cs typeface="Mark Pro"/>
              </a:rPr>
              <a:t>Moun</a:t>
            </a:r>
            <a:r>
              <a:rPr kumimoji="0" sz="1450" b="1" i="0" u="none" strike="noStrike" kern="1200" cap="none" spc="0" normalizeH="0" baseline="0" noProof="0" err="1">
                <a:ln>
                  <a:noFill/>
                </a:ln>
                <a:solidFill>
                  <a:srgbClr val="FA4B4B"/>
                </a:solidFill>
                <a:effectLst/>
                <a:uLnTx/>
                <a:uFillTx/>
                <a:latin typeface="Mark Pro"/>
                <a:ea typeface="+mn-ea"/>
                <a:cs typeface="Mark Pro"/>
              </a:rPr>
              <a:t>ja</a:t>
            </a:r>
            <a:r>
              <a:rPr kumimoji="0" sz="1450" b="1" i="0" u="none" strike="noStrike" kern="1200" cap="none" spc="-20" normalizeH="0" baseline="0" noProof="0" err="1">
                <a:ln>
                  <a:noFill/>
                </a:ln>
                <a:solidFill>
                  <a:srgbClr val="FA4B4B"/>
                </a:solidFill>
                <a:effectLst/>
                <a:uLnTx/>
                <a:uFillTx/>
                <a:latin typeface="Mark Pro"/>
                <a:ea typeface="+mn-ea"/>
                <a:cs typeface="Mark Pro"/>
              </a:rPr>
              <a:t>r</a:t>
            </a:r>
            <a:r>
              <a:rPr kumimoji="0" sz="1450" b="1" i="0" u="none" strike="noStrike" kern="1200" cap="none" spc="5" normalizeH="0" baseline="0" noProof="0" err="1">
                <a:ln>
                  <a:noFill/>
                </a:ln>
                <a:solidFill>
                  <a:srgbClr val="FA4B4B"/>
                </a:solidFill>
                <a:effectLst/>
                <a:uLnTx/>
                <a:uFillTx/>
                <a:latin typeface="Mark Pro"/>
                <a:ea typeface="+mn-ea"/>
                <a:cs typeface="Mark Pro"/>
              </a:rPr>
              <a:t>o</a:t>
            </a:r>
            <a:r>
              <a:rPr kumimoji="0" lang="en-US" sz="1450" b="1" i="0" u="none" strike="noStrike" kern="1200" cap="none" spc="5" normalizeH="0" baseline="0" noProof="0">
                <a:ln>
                  <a:noFill/>
                </a:ln>
                <a:solidFill>
                  <a:srgbClr val="FA4B4B"/>
                </a:solidFill>
                <a:effectLst/>
                <a:uLnTx/>
                <a:uFillTx/>
                <a:latin typeface="Mark Pro"/>
                <a:ea typeface="+mn-ea"/>
                <a:cs typeface="Mark Pro"/>
              </a:rPr>
              <a:t>®</a:t>
            </a:r>
            <a:r>
              <a:rPr kumimoji="0" sz="1450" b="1" i="0" u="none" strike="noStrike" kern="1200" cap="none" spc="5" normalizeH="0" baseline="0" noProof="0">
                <a:ln>
                  <a:noFill/>
                </a:ln>
                <a:solidFill>
                  <a:srgbClr val="FA4B4B"/>
                </a:solidFill>
                <a:effectLst/>
                <a:uLnTx/>
                <a:uFillTx/>
                <a:latin typeface="Mark Pro"/>
                <a:ea typeface="+mn-ea"/>
                <a:cs typeface="Mark Pro"/>
              </a:rPr>
              <a:t>  </a:t>
            </a:r>
            <a:r>
              <a:rPr kumimoji="0" sz="1450" b="1" i="0" u="none" strike="noStrike" kern="1200" cap="none" spc="0" normalizeH="0" baseline="0" noProof="0">
                <a:ln>
                  <a:noFill/>
                </a:ln>
                <a:solidFill>
                  <a:srgbClr val="FA4B4B"/>
                </a:solidFill>
                <a:effectLst/>
                <a:uLnTx/>
                <a:uFillTx/>
                <a:latin typeface="Mark Pro"/>
                <a:ea typeface="+mn-ea"/>
                <a:cs typeface="Mark Pro"/>
              </a:rPr>
              <a:t>15 </a:t>
            </a:r>
            <a:r>
              <a:rPr kumimoji="0" sz="1450" b="1" i="0" u="none" strike="noStrike" kern="1200" cap="none" spc="10" normalizeH="0" baseline="0" noProof="0">
                <a:ln>
                  <a:noFill/>
                </a:ln>
                <a:solidFill>
                  <a:srgbClr val="FA4B4B"/>
                </a:solidFill>
                <a:effectLst/>
                <a:uLnTx/>
                <a:uFillTx/>
                <a:latin typeface="Mark Pro"/>
                <a:ea typeface="+mn-ea"/>
                <a:cs typeface="Mark Pro"/>
              </a:rPr>
              <a:t>mg  </a:t>
            </a:r>
            <a:r>
              <a:rPr kumimoji="0" sz="1450" b="0" i="0" u="none" strike="noStrike" kern="1200" cap="none" spc="-10" normalizeH="0" baseline="0" noProof="0">
                <a:ln>
                  <a:noFill/>
                </a:ln>
                <a:solidFill>
                  <a:srgbClr val="FA4B4B"/>
                </a:solidFill>
                <a:effectLst/>
                <a:uLnTx/>
                <a:uFillTx/>
                <a:latin typeface="Mark Pro"/>
                <a:ea typeface="+mn-ea"/>
                <a:cs typeface="Mark Pro"/>
              </a:rPr>
              <a:t>(n=4</a:t>
            </a:r>
            <a:r>
              <a:rPr lang="en-US" sz="1450" spc="-10">
                <a:solidFill>
                  <a:srgbClr val="FA4B4B"/>
                </a:solidFill>
                <a:latin typeface="Mark Pro"/>
                <a:cs typeface="Mark Pro"/>
              </a:rPr>
              <a:t>70</a:t>
            </a:r>
            <a:r>
              <a:rPr kumimoji="0" sz="1450" b="0" i="0" u="none" strike="noStrike" kern="1200" cap="none" spc="-10" normalizeH="0" baseline="0" noProof="0">
                <a:ln>
                  <a:noFill/>
                </a:ln>
                <a:solidFill>
                  <a:srgbClr val="FA4B4B"/>
                </a:solidFill>
                <a:effectLst/>
                <a:uLnTx/>
                <a:uFillTx/>
                <a:latin typeface="Mark Pro"/>
                <a:ea typeface="+mn-ea"/>
                <a:cs typeface="Mark Pro"/>
              </a:rPr>
              <a:t>)</a:t>
            </a:r>
            <a:endParaRPr kumimoji="0" sz="1450" b="0" i="0" u="none" strike="noStrike" kern="1200" cap="none" spc="0" normalizeH="0" baseline="0" noProof="0">
              <a:ln>
                <a:noFill/>
              </a:ln>
              <a:solidFill>
                <a:srgbClr val="FA4B4B"/>
              </a:solidFill>
              <a:effectLst/>
              <a:uLnTx/>
              <a:uFillTx/>
              <a:latin typeface="Mark Pro"/>
              <a:ea typeface="+mn-ea"/>
              <a:cs typeface="Mark Pro"/>
            </a:endParaRPr>
          </a:p>
        </p:txBody>
      </p:sp>
      <p:sp>
        <p:nvSpPr>
          <p:cNvPr id="224" name="object 177">
            <a:extLst>
              <a:ext uri="{FF2B5EF4-FFF2-40B4-BE49-F238E27FC236}">
                <a16:creationId xmlns:a16="http://schemas.microsoft.com/office/drawing/2014/main" id="{8C7E0764-A873-A4D1-B6F7-8AEFF768CADF}"/>
              </a:ext>
            </a:extLst>
          </p:cNvPr>
          <p:cNvSpPr txBox="1"/>
          <p:nvPr/>
        </p:nvSpPr>
        <p:spPr>
          <a:xfrm>
            <a:off x="7142387" y="1994085"/>
            <a:ext cx="1600351" cy="458843"/>
          </a:xfrm>
          <a:prstGeom prst="rect">
            <a:avLst/>
          </a:prstGeom>
        </p:spPr>
        <p:txBody>
          <a:bodyPr vert="horz" wrap="square" lIns="0" tIns="29209" rIns="0" bIns="0" rtlCol="0">
            <a:spAutoFit/>
          </a:bodyPr>
          <a:lstStyle/>
          <a:p>
            <a:pPr marL="12700" marR="5080" lvl="0" indent="0" algn="l" defTabSz="914400" rtl="0" eaLnBrk="1" fontAlgn="auto" latinLnBrk="0" hangingPunct="1">
              <a:lnSpc>
                <a:spcPct val="93200"/>
              </a:lnSpc>
              <a:spcBef>
                <a:spcPts val="229"/>
              </a:spcBef>
              <a:spcAft>
                <a:spcPts val="0"/>
              </a:spcAft>
              <a:buClrTx/>
              <a:buSzTx/>
              <a:buFontTx/>
              <a:buNone/>
              <a:tabLst/>
              <a:defRPr/>
            </a:pPr>
            <a:r>
              <a:rPr kumimoji="0" sz="1450" b="1" i="0" u="none" strike="noStrike" kern="1200" cap="none" spc="-30" normalizeH="0" baseline="0" noProof="0" err="1">
                <a:ln>
                  <a:noFill/>
                </a:ln>
                <a:solidFill>
                  <a:srgbClr val="C7007F"/>
                </a:solidFill>
                <a:effectLst/>
                <a:uLnTx/>
                <a:uFillTx/>
                <a:latin typeface="Mark Pro"/>
                <a:ea typeface="+mn-ea"/>
                <a:cs typeface="Arial" panose="020B0604020202020204" pitchFamily="34" charset="0"/>
              </a:rPr>
              <a:t>Mounjaro</a:t>
            </a:r>
            <a:r>
              <a:rPr kumimoji="0" lang="en-US" sz="1450" b="1" i="0" u="none" strike="noStrike" kern="1200" cap="none" spc="-30" normalizeH="0" baseline="0" noProof="0">
                <a:ln>
                  <a:noFill/>
                </a:ln>
                <a:solidFill>
                  <a:srgbClr val="C7007F"/>
                </a:solidFill>
                <a:effectLst/>
                <a:uLnTx/>
                <a:uFillTx/>
                <a:latin typeface="Mark Pro"/>
                <a:ea typeface="+mn-ea"/>
                <a:cs typeface="Arial" panose="020B0604020202020204" pitchFamily="34" charset="0"/>
              </a:rPr>
              <a:t>®</a:t>
            </a:r>
            <a:r>
              <a:rPr kumimoji="0" sz="1450" b="1" i="0" u="none" strike="noStrike" kern="1200" cap="none" spc="-30" normalizeH="0" baseline="0" noProof="0">
                <a:ln>
                  <a:noFill/>
                </a:ln>
                <a:solidFill>
                  <a:srgbClr val="C7007F"/>
                </a:solidFill>
                <a:effectLst/>
                <a:uLnTx/>
                <a:uFillTx/>
                <a:latin typeface="Mark Pro"/>
                <a:ea typeface="+mn-ea"/>
                <a:cs typeface="Arial" panose="020B0604020202020204" pitchFamily="34" charset="0"/>
              </a:rPr>
              <a:t>  1</a:t>
            </a:r>
            <a:r>
              <a:rPr kumimoji="0" lang="en-US" sz="1450" b="1" i="0" u="none" strike="noStrike" kern="1200" cap="none" spc="-30" normalizeH="0" baseline="0" noProof="0">
                <a:ln>
                  <a:noFill/>
                </a:ln>
                <a:solidFill>
                  <a:srgbClr val="C7007F"/>
                </a:solidFill>
                <a:effectLst/>
                <a:uLnTx/>
                <a:uFillTx/>
                <a:latin typeface="Mark Pro"/>
                <a:ea typeface="+mn-ea"/>
                <a:cs typeface="Arial" panose="020B0604020202020204" pitchFamily="34" charset="0"/>
              </a:rPr>
              <a:t>0</a:t>
            </a:r>
            <a:r>
              <a:rPr kumimoji="0" sz="1450" b="1" i="0" u="none" strike="noStrike" kern="1200" cap="none" spc="-30" normalizeH="0" baseline="0" noProof="0">
                <a:ln>
                  <a:noFill/>
                </a:ln>
                <a:solidFill>
                  <a:srgbClr val="C7007F"/>
                </a:solidFill>
                <a:effectLst/>
                <a:uLnTx/>
                <a:uFillTx/>
                <a:latin typeface="Mark Pro"/>
                <a:ea typeface="+mn-ea"/>
                <a:cs typeface="Arial" panose="020B0604020202020204" pitchFamily="34" charset="0"/>
              </a:rPr>
              <a:t> mg  </a:t>
            </a:r>
            <a:r>
              <a:rPr kumimoji="0" sz="1450" b="0" i="0" u="none" strike="noStrike" kern="1200" cap="none" spc="-30" normalizeH="0" baseline="0" noProof="0">
                <a:ln>
                  <a:noFill/>
                </a:ln>
                <a:solidFill>
                  <a:srgbClr val="C7007F"/>
                </a:solidFill>
                <a:effectLst/>
                <a:uLnTx/>
                <a:uFillTx/>
                <a:latin typeface="Mark Pro"/>
                <a:ea typeface="+mn-ea"/>
                <a:cs typeface="Arial" panose="020B0604020202020204" pitchFamily="34" charset="0"/>
              </a:rPr>
              <a:t>(n=4</a:t>
            </a:r>
            <a:r>
              <a:rPr kumimoji="0" lang="en-US" sz="1450" b="0" i="0" u="none" strike="noStrike" kern="1200" cap="none" spc="-30" normalizeH="0" baseline="0" noProof="0">
                <a:ln>
                  <a:noFill/>
                </a:ln>
                <a:solidFill>
                  <a:srgbClr val="C7007F"/>
                </a:solidFill>
                <a:effectLst/>
                <a:uLnTx/>
                <a:uFillTx/>
                <a:latin typeface="Mark Pro"/>
                <a:ea typeface="+mn-ea"/>
                <a:cs typeface="Arial" panose="020B0604020202020204" pitchFamily="34" charset="0"/>
              </a:rPr>
              <a:t>69</a:t>
            </a:r>
            <a:r>
              <a:rPr kumimoji="0" sz="1450" b="0" i="0" u="none" strike="noStrike" kern="1200" cap="none" spc="-30" normalizeH="0" baseline="0" noProof="0">
                <a:ln>
                  <a:noFill/>
                </a:ln>
                <a:solidFill>
                  <a:srgbClr val="C7007F"/>
                </a:solidFill>
                <a:effectLst/>
                <a:uLnTx/>
                <a:uFillTx/>
                <a:latin typeface="Mark Pro"/>
                <a:ea typeface="+mn-ea"/>
                <a:cs typeface="Arial" panose="020B0604020202020204" pitchFamily="34" charset="0"/>
              </a:rPr>
              <a:t>)</a:t>
            </a:r>
          </a:p>
        </p:txBody>
      </p:sp>
      <p:sp>
        <p:nvSpPr>
          <p:cNvPr id="225" name="object 155">
            <a:extLst>
              <a:ext uri="{FF2B5EF4-FFF2-40B4-BE49-F238E27FC236}">
                <a16:creationId xmlns:a16="http://schemas.microsoft.com/office/drawing/2014/main" id="{F5D52926-B9CA-9257-1749-D216BD48C5E6}"/>
              </a:ext>
            </a:extLst>
          </p:cNvPr>
          <p:cNvSpPr txBox="1"/>
          <p:nvPr/>
        </p:nvSpPr>
        <p:spPr>
          <a:xfrm>
            <a:off x="4857576" y="5219339"/>
            <a:ext cx="826943" cy="237886"/>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lang="en-US" sz="1450" b="1" i="0" u="none" strike="noStrike" kern="1200" cap="none" spc="-70" normalizeH="0" baseline="0" noProof="0" err="1">
                <a:ln>
                  <a:noFill/>
                </a:ln>
                <a:solidFill>
                  <a:srgbClr val="000000"/>
                </a:solidFill>
                <a:effectLst/>
                <a:uLnTx/>
                <a:uFillTx/>
                <a:latin typeface="Mark Pro"/>
                <a:ea typeface="+mn-ea"/>
                <a:cs typeface="Mark Pro"/>
              </a:rPr>
              <a:t>Semaines</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26" name="object 155">
            <a:extLst>
              <a:ext uri="{FF2B5EF4-FFF2-40B4-BE49-F238E27FC236}">
                <a16:creationId xmlns:a16="http://schemas.microsoft.com/office/drawing/2014/main" id="{0DBEBF47-070B-135C-8131-12BCC1BF983A}"/>
              </a:ext>
            </a:extLst>
          </p:cNvPr>
          <p:cNvSpPr txBox="1"/>
          <p:nvPr/>
        </p:nvSpPr>
        <p:spPr>
          <a:xfrm>
            <a:off x="7676117" y="5219339"/>
            <a:ext cx="761419" cy="237886"/>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lang="en-US" sz="1450" b="1" i="0" u="none" strike="noStrike" kern="1200" cap="none" spc="-70" normalizeH="0" baseline="0" noProof="0" err="1">
                <a:ln>
                  <a:noFill/>
                </a:ln>
                <a:solidFill>
                  <a:srgbClr val="000000"/>
                </a:solidFill>
                <a:effectLst/>
                <a:uLnTx/>
                <a:uFillTx/>
                <a:latin typeface="Mark Pro"/>
                <a:ea typeface="+mn-ea"/>
                <a:cs typeface="Mark Pro"/>
              </a:rPr>
              <a:t>Semaines</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sp>
        <p:nvSpPr>
          <p:cNvPr id="227" name="object 155">
            <a:extLst>
              <a:ext uri="{FF2B5EF4-FFF2-40B4-BE49-F238E27FC236}">
                <a16:creationId xmlns:a16="http://schemas.microsoft.com/office/drawing/2014/main" id="{935EB5E4-B40D-F7A2-A0BF-1ED0171BF25A}"/>
              </a:ext>
            </a:extLst>
          </p:cNvPr>
          <p:cNvSpPr txBox="1"/>
          <p:nvPr/>
        </p:nvSpPr>
        <p:spPr>
          <a:xfrm>
            <a:off x="10351051" y="5225241"/>
            <a:ext cx="883108" cy="237886"/>
          </a:xfrm>
          <a:prstGeom prst="rect">
            <a:avLst/>
          </a:prstGeom>
        </p:spPr>
        <p:txBody>
          <a:bodyPr vert="horz" wrap="square" lIns="0" tIns="14605" rIns="0" bIns="0" rtlCol="0">
            <a:spAutoFit/>
          </a:bodyPr>
          <a:lstStyle/>
          <a:p>
            <a:pPr marL="12700" marR="0" lvl="0" indent="0" algn="l" defTabSz="914400" rtl="0" eaLnBrk="1" fontAlgn="auto" latinLnBrk="0" hangingPunct="1">
              <a:lnSpc>
                <a:spcPct val="100000"/>
              </a:lnSpc>
              <a:spcBef>
                <a:spcPts val="115"/>
              </a:spcBef>
              <a:spcAft>
                <a:spcPts val="0"/>
              </a:spcAft>
              <a:buClrTx/>
              <a:buSzTx/>
              <a:buFontTx/>
              <a:buNone/>
              <a:tabLst/>
              <a:defRPr/>
            </a:pPr>
            <a:r>
              <a:rPr kumimoji="0" lang="en-US" sz="1450" b="1" i="0" u="none" strike="noStrike" kern="1200" cap="none" spc="-70" normalizeH="0" baseline="0" noProof="0" err="1">
                <a:ln>
                  <a:noFill/>
                </a:ln>
                <a:solidFill>
                  <a:srgbClr val="000000"/>
                </a:solidFill>
                <a:effectLst/>
                <a:uLnTx/>
                <a:uFillTx/>
                <a:latin typeface="Mark Pro"/>
                <a:ea typeface="+mn-ea"/>
                <a:cs typeface="Mark Pro"/>
              </a:rPr>
              <a:t>Semaines</a:t>
            </a:r>
            <a:endParaRPr kumimoji="0" sz="1450" b="0" i="0" u="none" strike="noStrike" kern="1200" cap="none" spc="0" normalizeH="0" baseline="0" noProof="0">
              <a:ln>
                <a:noFill/>
              </a:ln>
              <a:solidFill>
                <a:srgbClr val="000000"/>
              </a:solidFill>
              <a:effectLst/>
              <a:uLnTx/>
              <a:uFillTx/>
              <a:latin typeface="Mark Pro"/>
              <a:ea typeface="+mn-ea"/>
              <a:cs typeface="Mark Pro"/>
            </a:endParaRPr>
          </a:p>
        </p:txBody>
      </p:sp>
      <p:pic>
        <p:nvPicPr>
          <p:cNvPr id="2" name="Image 1" descr="Une image contenant texte">
            <a:extLst>
              <a:ext uri="{FF2B5EF4-FFF2-40B4-BE49-F238E27FC236}">
                <a16:creationId xmlns:a16="http://schemas.microsoft.com/office/drawing/2014/main" id="{C0D453E0-E7EB-268B-81AD-936C8CD238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8435" y="0"/>
            <a:ext cx="2120727" cy="1296000"/>
          </a:xfrm>
          <a:prstGeom prst="rect">
            <a:avLst/>
          </a:prstGeom>
        </p:spPr>
      </p:pic>
    </p:spTree>
    <p:custDataLst>
      <p:tags r:id="rId1"/>
    </p:custDataLst>
    <p:extLst>
      <p:ext uri="{BB962C8B-B14F-4D97-AF65-F5344CB8AC3E}">
        <p14:creationId xmlns:p14="http://schemas.microsoft.com/office/powerpoint/2010/main" val="231714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891064C-69A0-E2EF-226F-67B47D409FB7}"/>
              </a:ext>
            </a:extLst>
          </p:cNvPr>
          <p:cNvSpPr>
            <a:spLocks noGrp="1"/>
          </p:cNvSpPr>
          <p:nvPr>
            <p:ph type="title"/>
          </p:nvPr>
        </p:nvSpPr>
        <p:spPr>
          <a:xfrm>
            <a:off x="667974" y="1296000"/>
            <a:ext cx="3429000" cy="1719072"/>
          </a:xfrm>
        </p:spPr>
        <p:txBody>
          <a:bodyPr anchor="b">
            <a:normAutofit fontScale="90000"/>
          </a:bodyPr>
          <a:lstStyle/>
          <a:p>
            <a:r>
              <a:rPr lang="fr-FR" sz="5400" dirty="0"/>
              <a:t>Efficacité</a:t>
            </a:r>
            <a:br>
              <a:rPr lang="fr-FR" sz="5400" dirty="0"/>
            </a:br>
            <a:r>
              <a:rPr lang="en-US" sz="2700" b="1" dirty="0" err="1"/>
              <a:t>Titzepatide</a:t>
            </a:r>
            <a:r>
              <a:rPr lang="en-US" sz="2700" b="1" dirty="0"/>
              <a:t> vs </a:t>
            </a:r>
            <a:r>
              <a:rPr lang="en-US" sz="2700" b="1" dirty="0" err="1"/>
              <a:t>semaglutide</a:t>
            </a:r>
            <a:r>
              <a:rPr lang="en-US" sz="2700" b="1" dirty="0"/>
              <a:t> 2.4mg/</a:t>
            </a:r>
            <a:r>
              <a:rPr lang="en-US" sz="2700" b="1" dirty="0" err="1"/>
              <a:t>sem</a:t>
            </a:r>
            <a:br>
              <a:rPr lang="en-US" sz="5400" b="1" dirty="0"/>
            </a:br>
            <a:endParaRPr lang="fr-CH" sz="5400" dirty="0"/>
          </a:p>
        </p:txBody>
      </p:sp>
      <p:sp>
        <p:nvSpPr>
          <p:cNvPr id="8198" name="Content Placeholder 8197">
            <a:extLst>
              <a:ext uri="{FF2B5EF4-FFF2-40B4-BE49-F238E27FC236}">
                <a16:creationId xmlns:a16="http://schemas.microsoft.com/office/drawing/2014/main" id="{F5CE8E9B-E03C-F381-3DEC-3B100805A191}"/>
              </a:ext>
            </a:extLst>
          </p:cNvPr>
          <p:cNvSpPr>
            <a:spLocks noGrp="1"/>
          </p:cNvSpPr>
          <p:nvPr>
            <p:ph idx="1"/>
          </p:nvPr>
        </p:nvSpPr>
        <p:spPr>
          <a:xfrm>
            <a:off x="754761" y="2767422"/>
            <a:ext cx="3769614" cy="3410712"/>
          </a:xfrm>
        </p:spPr>
        <p:txBody>
          <a:bodyPr anchor="t">
            <a:normAutofit/>
          </a:bodyPr>
          <a:lstStyle/>
          <a:p>
            <a:pPr marL="0" indent="0" algn="ctr">
              <a:buNone/>
            </a:pPr>
            <a:r>
              <a:rPr lang="en-US" sz="2200" dirty="0"/>
              <a:t>           </a:t>
            </a:r>
          </a:p>
          <a:p>
            <a:pPr marL="0" indent="0" algn="ctr">
              <a:buNone/>
            </a:pPr>
            <a:r>
              <a:rPr lang="en-US" b="1" dirty="0" err="1"/>
              <a:t>Perte</a:t>
            </a:r>
            <a:r>
              <a:rPr lang="en-US" b="1" dirty="0"/>
              <a:t> </a:t>
            </a:r>
            <a:r>
              <a:rPr lang="en-US" b="1" dirty="0" err="1"/>
              <a:t>pondérale</a:t>
            </a:r>
            <a:r>
              <a:rPr lang="en-US" b="1" dirty="0"/>
              <a:t>           22.5% vs 16%  </a:t>
            </a:r>
          </a:p>
          <a:p>
            <a:endParaRPr lang="en-US" sz="2200" dirty="0"/>
          </a:p>
          <a:p>
            <a:endParaRPr lang="en-US" sz="2200" dirty="0"/>
          </a:p>
          <a:p>
            <a:r>
              <a:rPr lang="en-US" sz="2200" dirty="0">
                <a:solidFill>
                  <a:srgbClr val="FF0000"/>
                </a:solidFill>
              </a:rPr>
              <a:t>SURMOUNT-5 </a:t>
            </a:r>
            <a:r>
              <a:rPr lang="en-US" sz="2200" dirty="0" err="1">
                <a:solidFill>
                  <a:srgbClr val="FF0000"/>
                </a:solidFill>
              </a:rPr>
              <a:t>en</a:t>
            </a:r>
            <a:r>
              <a:rPr lang="en-US" sz="2200" dirty="0">
                <a:solidFill>
                  <a:srgbClr val="FF0000"/>
                </a:solidFill>
              </a:rPr>
              <a:t> </a:t>
            </a:r>
            <a:r>
              <a:rPr lang="en-US" sz="2200" dirty="0" err="1">
                <a:solidFill>
                  <a:srgbClr val="FF0000"/>
                </a:solidFill>
              </a:rPr>
              <a:t>cours</a:t>
            </a:r>
            <a:r>
              <a:rPr lang="en-US" sz="2200" dirty="0">
                <a:solidFill>
                  <a:srgbClr val="FF0000"/>
                </a:solidFill>
              </a:rPr>
              <a:t> </a:t>
            </a:r>
          </a:p>
        </p:txBody>
      </p:sp>
      <p:pic>
        <p:nvPicPr>
          <p:cNvPr id="8194" name="Picture 2" descr="Lilly takes on Novo in obesity | Evaluate">
            <a:extLst>
              <a:ext uri="{FF2B5EF4-FFF2-40B4-BE49-F238E27FC236}">
                <a16:creationId xmlns:a16="http://schemas.microsoft.com/office/drawing/2014/main" id="{D8EB8C97-9E4D-A8A2-4DF9-742E52934B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594"/>
          <a:stretch/>
        </p:blipFill>
        <p:spPr bwMode="auto">
          <a:xfrm>
            <a:off x="4654296" y="1322899"/>
            <a:ext cx="6903720" cy="4212202"/>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descr="Une image contenant texte">
            <a:extLst>
              <a:ext uri="{FF2B5EF4-FFF2-40B4-BE49-F238E27FC236}">
                <a16:creationId xmlns:a16="http://schemas.microsoft.com/office/drawing/2014/main" id="{3848B499-44BD-2BBB-1609-7F6130C155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8435" y="0"/>
            <a:ext cx="2120727" cy="1296000"/>
          </a:xfrm>
          <a:prstGeom prst="rect">
            <a:avLst/>
          </a:prstGeom>
        </p:spPr>
      </p:pic>
    </p:spTree>
    <p:extLst>
      <p:ext uri="{BB962C8B-B14F-4D97-AF65-F5344CB8AC3E}">
        <p14:creationId xmlns:p14="http://schemas.microsoft.com/office/powerpoint/2010/main" val="1096897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1D88C2-149C-BE46-DE97-76B2D127141C}"/>
              </a:ext>
            </a:extLst>
          </p:cNvPr>
          <p:cNvSpPr>
            <a:spLocks noGrp="1"/>
          </p:cNvSpPr>
          <p:nvPr>
            <p:ph type="title"/>
          </p:nvPr>
        </p:nvSpPr>
        <p:spPr>
          <a:xfrm>
            <a:off x="630936" y="639520"/>
            <a:ext cx="3429000" cy="1719072"/>
          </a:xfrm>
        </p:spPr>
        <p:txBody>
          <a:bodyPr anchor="b">
            <a:normAutofit/>
          </a:bodyPr>
          <a:lstStyle/>
          <a:p>
            <a:r>
              <a:rPr lang="fr-FR" sz="5000" dirty="0"/>
              <a:t>Effets indésirables </a:t>
            </a:r>
            <a:endParaRPr lang="fr-CH" sz="5000" dirty="0"/>
          </a:p>
        </p:txBody>
      </p:sp>
      <p:pic>
        <p:nvPicPr>
          <p:cNvPr id="2052" name="Picture 4" descr="Lilly takes on Novo in obesity | Evaluate">
            <a:extLst>
              <a:ext uri="{FF2B5EF4-FFF2-40B4-BE49-F238E27FC236}">
                <a16:creationId xmlns:a16="http://schemas.microsoft.com/office/drawing/2014/main" id="{4C6169F3-FEAD-71D8-81D2-2C5FCEA6D52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831"/>
          <a:stretch/>
        </p:blipFill>
        <p:spPr bwMode="auto">
          <a:xfrm>
            <a:off x="4124377" y="1610360"/>
            <a:ext cx="8015378" cy="48717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31">
            <a:extLst>
              <a:ext uri="{FF2B5EF4-FFF2-40B4-BE49-F238E27FC236}">
                <a16:creationId xmlns:a16="http://schemas.microsoft.com/office/drawing/2014/main" id="{5011C342-7D36-1739-17B5-8D8725C7ECDA}"/>
              </a:ext>
            </a:extLst>
          </p:cNvPr>
          <p:cNvSpPr txBox="1"/>
          <p:nvPr/>
        </p:nvSpPr>
        <p:spPr>
          <a:xfrm>
            <a:off x="528692" y="2764458"/>
            <a:ext cx="2751740" cy="2154436"/>
          </a:xfrm>
          <a:prstGeom prst="rect">
            <a:avLst/>
          </a:prstGeom>
          <a:noFill/>
        </p:spPr>
        <p:txBody>
          <a:bodyPr wrap="square" lIns="0" tIns="0" rIns="0" bIns="0">
            <a:spAutoFit/>
          </a:bodyPr>
          <a:lstStyle/>
          <a:p>
            <a:pPr marL="285750" indent="-285750" fontAlgn="ctr">
              <a:spcBef>
                <a:spcPts val="600"/>
              </a:spcBef>
              <a:spcAft>
                <a:spcPts val="1200"/>
              </a:spcAft>
              <a:buClr>
                <a:srgbClr val="FA4242"/>
              </a:buClr>
              <a:buSzPct val="100000"/>
              <a:buFont typeface="Apple SD Gothic Neo Medium" panose="02000300000000000000" pitchFamily="2" charset="-127"/>
              <a:buChar char="▶"/>
              <a:defRPr/>
            </a:pPr>
            <a:r>
              <a:rPr lang="fr-FR" sz="1400" spc="-30" dirty="0">
                <a:solidFill>
                  <a:srgbClr val="3F2A5A"/>
                </a:solidFill>
                <a:latin typeface="Arial" panose="020B0604020202020204" pitchFamily="34" charset="0"/>
                <a:cs typeface="Arial" panose="020B0604020202020204" pitchFamily="34" charset="0"/>
              </a:rPr>
              <a:t>La plupart des troubles gastro-intestinaux, notamment les nausées, les vomissements et les diarrhées, </a:t>
            </a:r>
            <a:r>
              <a:rPr lang="fr-FR" sz="1400" b="1" spc="-30" dirty="0">
                <a:solidFill>
                  <a:srgbClr val="FA4242"/>
                </a:solidFill>
                <a:latin typeface="Arial" panose="020B0604020202020204" pitchFamily="34" charset="0"/>
                <a:cs typeface="Arial" panose="020B0604020202020204" pitchFamily="34" charset="0"/>
              </a:rPr>
              <a:t>ont été transitoires, survenant principalement pendant la période d'augmentation de la dose, </a:t>
            </a:r>
            <a:r>
              <a:rPr lang="fr-FR" sz="1400" b="1" spc="-30" dirty="0">
                <a:solidFill>
                  <a:srgbClr val="3F2A5A"/>
                </a:solidFill>
                <a:latin typeface="Arial" panose="020B0604020202020204" pitchFamily="34" charset="0"/>
                <a:cs typeface="Arial" panose="020B0604020202020204" pitchFamily="34" charset="0"/>
              </a:rPr>
              <a:t>et ont été pour la plupart d'une sévérité légère à modérée*</a:t>
            </a:r>
            <a:endParaRPr lang="en-US" sz="1400" spc="-30" dirty="0">
              <a:solidFill>
                <a:srgbClr val="000000"/>
              </a:solidFill>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D34483D9-7BE2-0AD6-EE90-E0CE475E2CBB}"/>
              </a:ext>
            </a:extLst>
          </p:cNvPr>
          <p:cNvSpPr txBox="1">
            <a:spLocks/>
          </p:cNvSpPr>
          <p:nvPr/>
        </p:nvSpPr>
        <p:spPr>
          <a:xfrm>
            <a:off x="145648" y="6482080"/>
            <a:ext cx="11428755" cy="280314"/>
          </a:xfrm>
          <a:prstGeom prst="rect">
            <a:avLst/>
          </a:prstGeom>
        </p:spPr>
        <p:txBody>
          <a:bodyPr vert="horz" lIns="0" tIns="0" rIns="0" bIns="0" rtlCol="0" anchor="b">
            <a:noAutofit/>
          </a:bodyPr>
          <a:lstStyle>
            <a:lvl1pPr marL="0" indent="0" algn="l" defTabSz="914377" rtl="0" eaLnBrk="1" latinLnBrk="0" hangingPunct="1">
              <a:lnSpc>
                <a:spcPct val="90000"/>
              </a:lnSpc>
              <a:spcBef>
                <a:spcPts val="0"/>
              </a:spcBef>
              <a:buClr>
                <a:schemeClr val="accent3"/>
              </a:buClr>
              <a:buFont typeface="System Font Regular"/>
              <a:buNone/>
              <a:defRPr sz="800" kern="1200" spc="-30" baseline="0">
                <a:solidFill>
                  <a:schemeClr val="tx1">
                    <a:lumMod val="65000"/>
                    <a:lumOff val="35000"/>
                  </a:schemeClr>
                </a:solidFill>
                <a:latin typeface="+mn-lt"/>
                <a:ea typeface="+mn-ea"/>
                <a:cs typeface="Arial" panose="020B0604020202020204" pitchFamily="34" charset="0"/>
              </a:defRPr>
            </a:lvl1pPr>
            <a:lvl2pPr marL="685783" indent="-228594" algn="l" defTabSz="914377" rtl="0" eaLnBrk="1" latinLnBrk="0" hangingPunct="1">
              <a:lnSpc>
                <a:spcPct val="90000"/>
              </a:lnSpc>
              <a:spcBef>
                <a:spcPts val="500"/>
              </a:spcBef>
              <a:buFont typeface="Calibri" panose="020F0502020204030204" pitchFamily="34" charset="0"/>
              <a:buChar char="‒"/>
              <a:defRPr sz="2000" kern="1200" spc="-30" baseline="0">
                <a:solidFill>
                  <a:schemeClr val="tx1">
                    <a:lumMod val="65000"/>
                    <a:lumOff val="3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spc="-30" baseline="0">
                <a:solidFill>
                  <a:schemeClr val="tx1">
                    <a:lumMod val="65000"/>
                    <a:lumOff val="35000"/>
                  </a:schemeClr>
                </a:solidFill>
                <a:latin typeface="+mn-lt"/>
                <a:ea typeface="+mn-ea"/>
                <a:cs typeface="+mn-cs"/>
              </a:defRPr>
            </a:lvl3pPr>
            <a:lvl4pPr marL="1600160" indent="-228594" algn="l" defTabSz="914377" rtl="0" eaLnBrk="1" latinLnBrk="0" hangingPunct="1">
              <a:lnSpc>
                <a:spcPct val="90000"/>
              </a:lnSpc>
              <a:spcBef>
                <a:spcPts val="500"/>
              </a:spcBef>
              <a:buFont typeface="Calibri" panose="020F0502020204030204" pitchFamily="34" charset="0"/>
              <a:buChar char="–"/>
              <a:defRPr sz="1800" kern="1200" spc="-30" baseline="0">
                <a:solidFill>
                  <a:schemeClr val="tx1">
                    <a:lumMod val="65000"/>
                    <a:lumOff val="3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spc="-30" baseline="0">
                <a:solidFill>
                  <a:schemeClr val="tx1">
                    <a:lumMod val="65000"/>
                    <a:lumOff val="3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20" normalizeH="0" baseline="0" noProof="0" dirty="0">
                <a:ln>
                  <a:noFill/>
                </a:ln>
                <a:solidFill>
                  <a:srgbClr val="FFFFFF">
                    <a:lumMod val="50000"/>
                  </a:srgbClr>
                </a:solidFill>
                <a:effectLst/>
                <a:uLnTx/>
                <a:uFillTx/>
                <a:latin typeface="Arial Narrow" panose="020B0606020202030204" pitchFamily="34" charset="0"/>
                <a:ea typeface="+mn-ea"/>
                <a:cs typeface="Arial" panose="020B0604020202020204" pitchFamily="34" charset="0"/>
              </a:rPr>
              <a:t>1. </a:t>
            </a:r>
            <a:r>
              <a:rPr kumimoji="0" lang="pl-PL" sz="800" b="0" i="0" u="none" strike="noStrike" kern="1200" cap="none" spc="-20" normalizeH="0" baseline="0" noProof="0" dirty="0">
                <a:ln>
                  <a:noFill/>
                </a:ln>
                <a:solidFill>
                  <a:srgbClr val="FFFFFF">
                    <a:lumMod val="50000"/>
                  </a:srgbClr>
                </a:solidFill>
                <a:effectLst/>
                <a:uLnTx/>
                <a:uFillTx/>
                <a:latin typeface="Arial Narrow" panose="020B0606020202030204" pitchFamily="34" charset="0"/>
                <a:ea typeface="+mn-ea"/>
                <a:cs typeface="Arial" panose="020B0604020202020204" pitchFamily="34" charset="0"/>
              </a:rPr>
              <a:t>Jastreboff AM, et al. </a:t>
            </a:r>
            <a:r>
              <a:rPr kumimoji="0" lang="pl-PL" sz="800" b="0" i="1" u="none" strike="noStrike" kern="1200" cap="none" spc="-20" normalizeH="0" baseline="0" noProof="0" dirty="0">
                <a:ln>
                  <a:noFill/>
                </a:ln>
                <a:solidFill>
                  <a:srgbClr val="FFFFFF">
                    <a:lumMod val="50000"/>
                  </a:srgbClr>
                </a:solidFill>
                <a:effectLst/>
                <a:uLnTx/>
                <a:uFillTx/>
                <a:latin typeface="Arial Narrow" panose="020B0606020202030204" pitchFamily="34" charset="0"/>
                <a:ea typeface="+mn-ea"/>
                <a:cs typeface="Arial" panose="020B0604020202020204" pitchFamily="34" charset="0"/>
              </a:rPr>
              <a:t>N Engl J Med. </a:t>
            </a:r>
            <a:r>
              <a:rPr kumimoji="0" lang="pl-PL" sz="800" b="0" i="0" u="none" strike="noStrike" kern="1200" cap="none" spc="-20" normalizeH="0" baseline="0" noProof="0" dirty="0">
                <a:ln>
                  <a:noFill/>
                </a:ln>
                <a:solidFill>
                  <a:srgbClr val="FFFFFF">
                    <a:lumMod val="50000"/>
                  </a:srgbClr>
                </a:solidFill>
                <a:effectLst/>
                <a:uLnTx/>
                <a:uFillTx/>
                <a:latin typeface="Arial Narrow" panose="020B0606020202030204" pitchFamily="34" charset="0"/>
                <a:ea typeface="+mn-ea"/>
                <a:cs typeface="Arial" panose="020B0604020202020204" pitchFamily="34" charset="0"/>
              </a:rPr>
              <a:t>2022; 387(3): 205-216. </a:t>
            </a:r>
            <a:br>
              <a:rPr kumimoji="0" lang="pl-PL" sz="800" b="0" i="0" u="none" strike="noStrike" kern="1200" cap="none" spc="-20" normalizeH="0" baseline="0" noProof="0" dirty="0">
                <a:ln>
                  <a:noFill/>
                </a:ln>
                <a:solidFill>
                  <a:srgbClr val="FFFFFF">
                    <a:lumMod val="50000"/>
                  </a:srgbClr>
                </a:solidFill>
                <a:effectLst/>
                <a:uLnTx/>
                <a:uFillTx/>
                <a:latin typeface="Arial Narrow" panose="020B0606020202030204" pitchFamily="34" charset="0"/>
                <a:ea typeface="+mn-ea"/>
                <a:cs typeface="Arial" panose="020B0604020202020204" pitchFamily="34" charset="0"/>
              </a:rPr>
            </a:br>
            <a:endParaRPr kumimoji="0" lang="en-US" sz="800" b="0" i="0" u="none" strike="noStrike" kern="1200" cap="none" spc="-20" normalizeH="0" baseline="0" noProof="0" dirty="0">
              <a:ln>
                <a:noFill/>
              </a:ln>
              <a:solidFill>
                <a:srgbClr val="FFFFFF">
                  <a:lumMod val="50000"/>
                </a:srgbClr>
              </a:solidFill>
              <a:effectLst/>
              <a:uLnTx/>
              <a:uFillTx/>
              <a:latin typeface="Arial Narrow" panose="020B0606020202030204" pitchFamily="34" charset="0"/>
              <a:ea typeface="+mn-ea"/>
              <a:cs typeface="Arial" panose="020B0604020202020204" pitchFamily="34" charset="0"/>
            </a:endParaRPr>
          </a:p>
        </p:txBody>
      </p:sp>
      <p:pic>
        <p:nvPicPr>
          <p:cNvPr id="5" name="Image 4" descr="Une image contenant texte">
            <a:extLst>
              <a:ext uri="{FF2B5EF4-FFF2-40B4-BE49-F238E27FC236}">
                <a16:creationId xmlns:a16="http://schemas.microsoft.com/office/drawing/2014/main" id="{9A47ACFF-2538-546B-5A2B-7BD75B170E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435" y="0"/>
            <a:ext cx="2120727" cy="1296000"/>
          </a:xfrm>
          <a:prstGeom prst="rect">
            <a:avLst/>
          </a:prstGeom>
        </p:spPr>
      </p:pic>
    </p:spTree>
    <p:extLst>
      <p:ext uri="{BB962C8B-B14F-4D97-AF65-F5344CB8AC3E}">
        <p14:creationId xmlns:p14="http://schemas.microsoft.com/office/powerpoint/2010/main" val="2433499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366C5CB-AE06-7BE6-A4AA-8A7B3A9E9751}"/>
              </a:ext>
            </a:extLst>
          </p:cNvPr>
          <p:cNvSpPr>
            <a:spLocks noGrp="1"/>
          </p:cNvSpPr>
          <p:nvPr>
            <p:ph type="ctrTitle"/>
          </p:nvPr>
        </p:nvSpPr>
        <p:spPr/>
        <p:txBody>
          <a:bodyPr/>
          <a:lstStyle/>
          <a:p>
            <a:r>
              <a:rPr lang="fr-FR" dirty="0"/>
              <a:t>Les expériences dans la vie réelle et les </a:t>
            </a:r>
            <a:r>
              <a:rPr lang="fr-FR" dirty="0" err="1"/>
              <a:t>meta</a:t>
            </a:r>
            <a:r>
              <a:rPr lang="fr-FR" dirty="0"/>
              <a:t>-analyses </a:t>
            </a:r>
            <a:endParaRPr lang="fr-CH" dirty="0"/>
          </a:p>
        </p:txBody>
      </p:sp>
      <p:sp>
        <p:nvSpPr>
          <p:cNvPr id="5" name="Sous-titre 4">
            <a:extLst>
              <a:ext uri="{FF2B5EF4-FFF2-40B4-BE49-F238E27FC236}">
                <a16:creationId xmlns:a16="http://schemas.microsoft.com/office/drawing/2014/main" id="{48750E00-1BB5-F4FC-AA82-44606503FA49}"/>
              </a:ext>
            </a:extLst>
          </p:cNvPr>
          <p:cNvSpPr>
            <a:spLocks noGrp="1"/>
          </p:cNvSpPr>
          <p:nvPr>
            <p:ph type="subTitle" idx="1"/>
          </p:nvPr>
        </p:nvSpPr>
        <p:spPr/>
        <p:txBody>
          <a:bodyPr/>
          <a:lstStyle/>
          <a:p>
            <a:endParaRPr lang="fr-CH" dirty="0"/>
          </a:p>
        </p:txBody>
      </p:sp>
      <p:pic>
        <p:nvPicPr>
          <p:cNvPr id="2" name="Image 1" descr="Une image contenant texte">
            <a:extLst>
              <a:ext uri="{FF2B5EF4-FFF2-40B4-BE49-F238E27FC236}">
                <a16:creationId xmlns:a16="http://schemas.microsoft.com/office/drawing/2014/main" id="{18204774-6107-71B2-5FAF-81C522334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8435" y="0"/>
            <a:ext cx="2120727" cy="1296000"/>
          </a:xfrm>
          <a:prstGeom prst="rect">
            <a:avLst/>
          </a:prstGeom>
        </p:spPr>
      </p:pic>
    </p:spTree>
    <p:extLst>
      <p:ext uri="{BB962C8B-B14F-4D97-AF65-F5344CB8AC3E}">
        <p14:creationId xmlns:p14="http://schemas.microsoft.com/office/powerpoint/2010/main" val="2290016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Isosceles Triangle 3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F7A127B1-5033-7BCC-F639-3681160F4608}"/>
              </a:ext>
            </a:extLst>
          </p:cNvPr>
          <p:cNvPicPr>
            <a:picLocks noGrp="1" noChangeAspect="1"/>
          </p:cNvPicPr>
          <p:nvPr>
            <p:ph idx="1"/>
          </p:nvPr>
        </p:nvPicPr>
        <p:blipFill>
          <a:blip r:embed="rId3"/>
          <a:stretch>
            <a:fillRect/>
          </a:stretch>
        </p:blipFill>
        <p:spPr>
          <a:xfrm>
            <a:off x="643467" y="1967359"/>
            <a:ext cx="10905066" cy="2923281"/>
          </a:xfrm>
          <a:prstGeom prst="rect">
            <a:avLst/>
          </a:prstGeom>
          <a:ln>
            <a:noFill/>
          </a:ln>
        </p:spPr>
      </p:pic>
      <p:sp>
        <p:nvSpPr>
          <p:cNvPr id="39" name="Isosceles Triangle 3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E6DF714-CA6A-751E-C713-5D195C3A8239}"/>
              </a:ext>
            </a:extLst>
          </p:cNvPr>
          <p:cNvSpPr>
            <a:spLocks noGrp="1"/>
          </p:cNvSpPr>
          <p:nvPr>
            <p:ph type="title"/>
          </p:nvPr>
        </p:nvSpPr>
        <p:spPr>
          <a:xfrm>
            <a:off x="2010248" y="5026"/>
            <a:ext cx="8863087" cy="1719072"/>
          </a:xfrm>
        </p:spPr>
        <p:txBody>
          <a:bodyPr anchor="b">
            <a:normAutofit/>
          </a:bodyPr>
          <a:lstStyle/>
          <a:p>
            <a:r>
              <a:rPr lang="fr-FR" sz="4000" dirty="0"/>
              <a:t>Effets indésirables des différentes molécules des AR du GLP1</a:t>
            </a:r>
            <a:endParaRPr lang="fr-CH" sz="4000" dirty="0"/>
          </a:p>
        </p:txBody>
      </p:sp>
      <p:pic>
        <p:nvPicPr>
          <p:cNvPr id="3" name="Image 2" descr="Une image contenant texte">
            <a:extLst>
              <a:ext uri="{FF2B5EF4-FFF2-40B4-BE49-F238E27FC236}">
                <a16:creationId xmlns:a16="http://schemas.microsoft.com/office/drawing/2014/main" id="{25C1F281-5294-3C76-DEBE-0D6E849912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0617" y="5526431"/>
            <a:ext cx="2120727" cy="1296000"/>
          </a:xfrm>
          <a:prstGeom prst="rect">
            <a:avLst/>
          </a:prstGeom>
        </p:spPr>
      </p:pic>
      <p:sp>
        <p:nvSpPr>
          <p:cNvPr id="4" name="Rectangle 3">
            <a:extLst>
              <a:ext uri="{FF2B5EF4-FFF2-40B4-BE49-F238E27FC236}">
                <a16:creationId xmlns:a16="http://schemas.microsoft.com/office/drawing/2014/main" id="{AA9E0C47-61B7-E46A-52DA-E5800C79E925}"/>
              </a:ext>
            </a:extLst>
          </p:cNvPr>
          <p:cNvSpPr/>
          <p:nvPr/>
        </p:nvSpPr>
        <p:spPr>
          <a:xfrm>
            <a:off x="7375756" y="2143693"/>
            <a:ext cx="1043227" cy="26886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noFill/>
            </a:endParaRPr>
          </a:p>
        </p:txBody>
      </p:sp>
    </p:spTree>
    <p:extLst>
      <p:ext uri="{BB962C8B-B14F-4D97-AF65-F5344CB8AC3E}">
        <p14:creationId xmlns:p14="http://schemas.microsoft.com/office/powerpoint/2010/main" val="53911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64FF13A6-D828-47AF-1C5B-09F8395841B1}"/>
              </a:ext>
            </a:extLst>
          </p:cNvPr>
          <p:cNvSpPr>
            <a:spLocks noGrp="1"/>
          </p:cNvSpPr>
          <p:nvPr>
            <p:ph type="title"/>
          </p:nvPr>
        </p:nvSpPr>
        <p:spPr>
          <a:xfrm>
            <a:off x="1285241" y="1008993"/>
            <a:ext cx="9231410" cy="3542045"/>
          </a:xfrm>
        </p:spPr>
        <p:txBody>
          <a:bodyPr vert="horz" lIns="91440" tIns="45720" rIns="91440" bIns="45720" rtlCol="0" anchor="b">
            <a:normAutofit/>
          </a:bodyPr>
          <a:lstStyle/>
          <a:p>
            <a:r>
              <a:rPr lang="en-US" sz="3700" kern="1200" dirty="0">
                <a:solidFill>
                  <a:schemeClr val="tx1"/>
                </a:solidFill>
                <a:latin typeface="+mj-lt"/>
                <a:ea typeface="+mj-ea"/>
                <a:cs typeface="+mj-cs"/>
              </a:rPr>
              <a:t>Glucagon-like Peptide-1 Receptor Agonists Associated Gastrointestinal Adverse Events: </a:t>
            </a:r>
            <a:br>
              <a:rPr lang="en-US" sz="3700" kern="1200" dirty="0">
                <a:solidFill>
                  <a:schemeClr val="tx1"/>
                </a:solidFill>
                <a:latin typeface="+mj-lt"/>
                <a:ea typeface="+mj-ea"/>
                <a:cs typeface="+mj-cs"/>
              </a:rPr>
            </a:br>
            <a:r>
              <a:rPr lang="en-US" sz="2000" kern="1200" dirty="0">
                <a:solidFill>
                  <a:schemeClr val="tx1"/>
                </a:solidFill>
                <a:latin typeface="+mj-lt"/>
                <a:ea typeface="+mj-ea"/>
                <a:cs typeface="+mj-cs"/>
              </a:rPr>
              <a:t>A Cross-Sectional Analysis of the National Institutes of Health All of Us Cohort</a:t>
            </a:r>
            <a:br>
              <a:rPr lang="en-US" sz="3700" kern="1200" dirty="0">
                <a:solidFill>
                  <a:schemeClr val="tx1"/>
                </a:solidFill>
                <a:latin typeface="+mj-lt"/>
                <a:ea typeface="+mj-ea"/>
                <a:cs typeface="+mj-cs"/>
              </a:rPr>
            </a:br>
            <a:endParaRPr lang="en-US" sz="3700" kern="1200" dirty="0">
              <a:solidFill>
                <a:schemeClr val="tx1"/>
              </a:solidFill>
              <a:latin typeface="+mj-lt"/>
              <a:ea typeface="+mj-ea"/>
              <a:cs typeface="+mj-cs"/>
            </a:endParaRPr>
          </a:p>
        </p:txBody>
      </p:sp>
      <p:sp>
        <p:nvSpPr>
          <p:cNvPr id="4" name="Espace réservé du texte 3">
            <a:extLst>
              <a:ext uri="{FF2B5EF4-FFF2-40B4-BE49-F238E27FC236}">
                <a16:creationId xmlns:a16="http://schemas.microsoft.com/office/drawing/2014/main" id="{3978D002-381F-8E31-C610-8B21888F4A15}"/>
              </a:ext>
            </a:extLst>
          </p:cNvPr>
          <p:cNvSpPr>
            <a:spLocks noGrp="1"/>
          </p:cNvSpPr>
          <p:nvPr>
            <p:ph type="body" idx="1"/>
          </p:nvPr>
        </p:nvSpPr>
        <p:spPr>
          <a:xfrm>
            <a:off x="1285241" y="4582814"/>
            <a:ext cx="7132335" cy="1312657"/>
          </a:xfrm>
        </p:spPr>
        <p:txBody>
          <a:bodyPr vert="horz" lIns="91440" tIns="45720" rIns="91440" bIns="45720" rtlCol="0" anchor="t">
            <a:normAutofit fontScale="92500"/>
          </a:bodyPr>
          <a:lstStyle/>
          <a:p>
            <a:r>
              <a:rPr lang="en-US" dirty="0"/>
              <a:t>Division of Gastroenterology and Hepatology, Mayo Clinic</a:t>
            </a:r>
          </a:p>
          <a:p>
            <a:r>
              <a:rPr lang="fr-CH" dirty="0"/>
              <a:t>Pharmaceuticals 2024, 17, 199. https://doi.org/10.3390/ph17020199</a:t>
            </a:r>
            <a:endParaRPr lang="en-US" sz="2400" kern="1200" dirty="0">
              <a:solidFill>
                <a:schemeClr val="tx1"/>
              </a:solidFill>
              <a:latin typeface="+mn-lt"/>
              <a:ea typeface="+mn-ea"/>
              <a:cs typeface="+mn-cs"/>
            </a:endParaRPr>
          </a:p>
        </p:txBody>
      </p:sp>
      <p:pic>
        <p:nvPicPr>
          <p:cNvPr id="3" name="Image 2" descr="Une image contenant texte">
            <a:extLst>
              <a:ext uri="{FF2B5EF4-FFF2-40B4-BE49-F238E27FC236}">
                <a16:creationId xmlns:a16="http://schemas.microsoft.com/office/drawing/2014/main" id="{8FE8D846-05FB-85AD-220A-3F6C880CE9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1776" y="775855"/>
            <a:ext cx="2120727" cy="1296000"/>
          </a:xfrm>
          <a:prstGeom prst="rect">
            <a:avLst/>
          </a:prstGeom>
        </p:spPr>
      </p:pic>
    </p:spTree>
    <p:extLst>
      <p:ext uri="{BB962C8B-B14F-4D97-AF65-F5344CB8AC3E}">
        <p14:creationId xmlns:p14="http://schemas.microsoft.com/office/powerpoint/2010/main" val="3906629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1" name="Rectangle 112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73" name="Freeform: Shape 112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75" name="Rectangle 112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7" name="Rectangle 112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9" name="Freeform: Shape 112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281" name="Isosceles Triangle 112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descr="Figure 1">
            <a:extLst>
              <a:ext uri="{FF2B5EF4-FFF2-40B4-BE49-F238E27FC236}">
                <a16:creationId xmlns:a16="http://schemas.microsoft.com/office/drawing/2014/main" id="{355DEB4F-5C4B-D1C8-54A7-A73339674E7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570009" y="643467"/>
            <a:ext cx="7051981"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283" name="Isosceles Triangle 112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DCDEEB51-EF2D-72AB-8459-6BEBA5AC7BDD}"/>
              </a:ext>
            </a:extLst>
          </p:cNvPr>
          <p:cNvSpPr txBox="1"/>
          <p:nvPr/>
        </p:nvSpPr>
        <p:spPr>
          <a:xfrm>
            <a:off x="177385" y="6460742"/>
            <a:ext cx="3810787" cy="276999"/>
          </a:xfrm>
          <a:prstGeom prst="rect">
            <a:avLst/>
          </a:prstGeom>
          <a:noFill/>
        </p:spPr>
        <p:txBody>
          <a:bodyPr wrap="none" rtlCol="0">
            <a:spAutoFit/>
          </a:bodyPr>
          <a:lstStyle/>
          <a:p>
            <a:r>
              <a:rPr lang="fr-CH" sz="1200" b="0" i="0" u="none" strike="noStrike" baseline="0" dirty="0">
                <a:latin typeface="URWPalladioL-Roma"/>
              </a:rPr>
              <a:t>Aldhaleei,W.A.; </a:t>
            </a:r>
            <a:r>
              <a:rPr lang="fr-CH" sz="1200" b="0" i="0" u="none" strike="noStrike" baseline="0" dirty="0" err="1">
                <a:latin typeface="URWPalladioL-Roma"/>
              </a:rPr>
              <a:t>Abegaz</a:t>
            </a:r>
            <a:r>
              <a:rPr lang="fr-CH" sz="1200" b="0" i="0" u="none" strike="noStrike" baseline="0" dirty="0">
                <a:latin typeface="URWPalladioL-Roma"/>
              </a:rPr>
              <a:t> </a:t>
            </a:r>
            <a:r>
              <a:rPr lang="fr-CH" sz="1200" dirty="0"/>
              <a:t>Pharmaceuticals 2024, 17, 199. </a:t>
            </a:r>
            <a:r>
              <a:rPr lang="fr-CH" sz="1200" b="0" i="0" u="none" strike="noStrike" baseline="0" dirty="0">
                <a:latin typeface="URWPalladioL-Roma"/>
              </a:rPr>
              <a:t>,</a:t>
            </a:r>
            <a:endParaRPr lang="fr-CH" sz="1200" dirty="0"/>
          </a:p>
        </p:txBody>
      </p:sp>
      <p:pic>
        <p:nvPicPr>
          <p:cNvPr id="2" name="Image 1" descr="Une image contenant texte">
            <a:extLst>
              <a:ext uri="{FF2B5EF4-FFF2-40B4-BE49-F238E27FC236}">
                <a16:creationId xmlns:a16="http://schemas.microsoft.com/office/drawing/2014/main" id="{3E6C8C9E-006B-73D7-1E3F-3F32A760DD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1273" y="5562000"/>
            <a:ext cx="2120727" cy="1296000"/>
          </a:xfrm>
          <a:prstGeom prst="rect">
            <a:avLst/>
          </a:prstGeom>
        </p:spPr>
      </p:pic>
    </p:spTree>
    <p:extLst>
      <p:ext uri="{BB962C8B-B14F-4D97-AF65-F5344CB8AC3E}">
        <p14:creationId xmlns:p14="http://schemas.microsoft.com/office/powerpoint/2010/main" val="2462962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9" name="Rectangle 1024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51" name="Freeform: Shape 1025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53" name="Rectangle 1025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5" name="Rectangle 1025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7" name="Freeform: Shape 1025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259" name="Isosceles Triangle 1025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4" name="Picture 4" descr="Figure 2">
            <a:extLst>
              <a:ext uri="{FF2B5EF4-FFF2-40B4-BE49-F238E27FC236}">
                <a16:creationId xmlns:a16="http://schemas.microsoft.com/office/drawing/2014/main" id="{602F436C-069D-6E30-7F06-F5025791A45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254325" y="1012637"/>
            <a:ext cx="9132893"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261" name="Isosceles Triangle 1026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9EC32866-D7C5-B509-579B-F099838E6A8C}"/>
              </a:ext>
            </a:extLst>
          </p:cNvPr>
          <p:cNvSpPr txBox="1"/>
          <p:nvPr/>
        </p:nvSpPr>
        <p:spPr>
          <a:xfrm>
            <a:off x="81692" y="6569515"/>
            <a:ext cx="3810787" cy="276999"/>
          </a:xfrm>
          <a:prstGeom prst="rect">
            <a:avLst/>
          </a:prstGeom>
          <a:noFill/>
        </p:spPr>
        <p:txBody>
          <a:bodyPr wrap="none" rtlCol="0">
            <a:spAutoFit/>
          </a:bodyPr>
          <a:lstStyle/>
          <a:p>
            <a:r>
              <a:rPr lang="fr-CH" sz="1200" b="0" i="0" u="none" strike="noStrike" baseline="0" dirty="0" err="1">
                <a:latin typeface="URWPalladioL-Roma"/>
              </a:rPr>
              <a:t>Aldhaleei,W.A</a:t>
            </a:r>
            <a:r>
              <a:rPr lang="fr-CH" sz="1200" b="0" i="0" u="none" strike="noStrike" baseline="0" dirty="0">
                <a:latin typeface="URWPalladioL-Roma"/>
              </a:rPr>
              <a:t>.; </a:t>
            </a:r>
            <a:r>
              <a:rPr lang="fr-CH" sz="1200" b="0" i="0" u="none" strike="noStrike" baseline="0" dirty="0" err="1">
                <a:latin typeface="URWPalladioL-Roma"/>
              </a:rPr>
              <a:t>Abegaz</a:t>
            </a:r>
            <a:r>
              <a:rPr lang="fr-CH" sz="1200" b="0" i="0" u="none" strike="noStrike" baseline="0" dirty="0">
                <a:latin typeface="URWPalladioL-Roma"/>
              </a:rPr>
              <a:t> </a:t>
            </a:r>
            <a:r>
              <a:rPr lang="fr-CH" sz="1200" dirty="0"/>
              <a:t>Pharmaceuticals 2024, 17, 199. </a:t>
            </a:r>
            <a:r>
              <a:rPr lang="fr-CH" sz="1200" b="0" i="0" u="none" strike="noStrike" baseline="0" dirty="0">
                <a:latin typeface="URWPalladioL-Roma"/>
              </a:rPr>
              <a:t>,</a:t>
            </a:r>
            <a:endParaRPr lang="fr-CH" sz="1200" dirty="0"/>
          </a:p>
        </p:txBody>
      </p:sp>
      <p:sp>
        <p:nvSpPr>
          <p:cNvPr id="2" name="ZoneTexte 1">
            <a:extLst>
              <a:ext uri="{FF2B5EF4-FFF2-40B4-BE49-F238E27FC236}">
                <a16:creationId xmlns:a16="http://schemas.microsoft.com/office/drawing/2014/main" id="{7095043D-ED67-B570-8C23-097645065D5E}"/>
              </a:ext>
            </a:extLst>
          </p:cNvPr>
          <p:cNvSpPr txBox="1"/>
          <p:nvPr/>
        </p:nvSpPr>
        <p:spPr>
          <a:xfrm>
            <a:off x="2428650" y="406197"/>
            <a:ext cx="6772110" cy="664284"/>
          </a:xfrm>
          <a:prstGeom prst="rect">
            <a:avLst/>
          </a:prstGeom>
          <a:noFill/>
        </p:spPr>
        <p:txBody>
          <a:bodyPr wrap="none" rtlCol="0">
            <a:spAutoFit/>
          </a:bodyPr>
          <a:lstStyle/>
          <a:p>
            <a:r>
              <a:rPr lang="fr-FR" sz="1800" b="0" i="0" dirty="0">
                <a:solidFill>
                  <a:srgbClr val="1B1B1B"/>
                </a:solidFill>
                <a:effectLst/>
                <a:latin typeface="Source Sans Pro Web"/>
              </a:rPr>
              <a:t>Effets indésirables gastro-intestinaux associés aux AR du GLP-1</a:t>
            </a:r>
          </a:p>
          <a:p>
            <a:endParaRPr lang="fr-CH" dirty="0"/>
          </a:p>
        </p:txBody>
      </p:sp>
      <p:pic>
        <p:nvPicPr>
          <p:cNvPr id="3" name="Image 2" descr="Une image contenant texte">
            <a:extLst>
              <a:ext uri="{FF2B5EF4-FFF2-40B4-BE49-F238E27FC236}">
                <a16:creationId xmlns:a16="http://schemas.microsoft.com/office/drawing/2014/main" id="{58E95704-33FD-4D3A-35CB-692D55F69B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67553" y="5714117"/>
            <a:ext cx="1724447" cy="1053829"/>
          </a:xfrm>
          <a:prstGeom prst="rect">
            <a:avLst/>
          </a:prstGeom>
        </p:spPr>
      </p:pic>
    </p:spTree>
    <p:extLst>
      <p:ext uri="{BB962C8B-B14F-4D97-AF65-F5344CB8AC3E}">
        <p14:creationId xmlns:p14="http://schemas.microsoft.com/office/powerpoint/2010/main" val="677422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303D6AF8-41E8-2B1F-F0AE-13F1F1B60B21}"/>
              </a:ext>
            </a:extLst>
          </p:cNvPr>
          <p:cNvPicPr>
            <a:picLocks noGrp="1" noChangeAspect="1"/>
          </p:cNvPicPr>
          <p:nvPr>
            <p:ph idx="1"/>
          </p:nvPr>
        </p:nvPicPr>
        <p:blipFill>
          <a:blip r:embed="rId3"/>
          <a:stretch>
            <a:fillRect/>
          </a:stretch>
        </p:blipFill>
        <p:spPr>
          <a:xfrm>
            <a:off x="757980" y="2977991"/>
            <a:ext cx="10905066" cy="1502929"/>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A5FED5B1-CC92-2329-D40F-533FCBFEE114}"/>
              </a:ext>
            </a:extLst>
          </p:cNvPr>
          <p:cNvSpPr txBox="1"/>
          <p:nvPr/>
        </p:nvSpPr>
        <p:spPr>
          <a:xfrm>
            <a:off x="177385" y="6460742"/>
            <a:ext cx="3810787" cy="276999"/>
          </a:xfrm>
          <a:prstGeom prst="rect">
            <a:avLst/>
          </a:prstGeom>
          <a:noFill/>
        </p:spPr>
        <p:txBody>
          <a:bodyPr wrap="none" rtlCol="0">
            <a:spAutoFit/>
          </a:bodyPr>
          <a:lstStyle/>
          <a:p>
            <a:r>
              <a:rPr lang="fr-CH" sz="1200" b="0" i="0" u="none" strike="noStrike" baseline="0" dirty="0" err="1">
                <a:latin typeface="URWPalladioL-Roma"/>
              </a:rPr>
              <a:t>Aldhaleei,W.A</a:t>
            </a:r>
            <a:r>
              <a:rPr lang="fr-CH" sz="1200" b="0" i="0" u="none" strike="noStrike" baseline="0" dirty="0">
                <a:latin typeface="URWPalladioL-Roma"/>
              </a:rPr>
              <a:t>.; </a:t>
            </a:r>
            <a:r>
              <a:rPr lang="fr-CH" sz="1200" b="0" i="0" u="none" strike="noStrike" baseline="0" dirty="0" err="1">
                <a:latin typeface="URWPalladioL-Roma"/>
              </a:rPr>
              <a:t>Abegaz</a:t>
            </a:r>
            <a:r>
              <a:rPr lang="fr-CH" sz="1200" b="0" i="0" u="none" strike="noStrike" baseline="0" dirty="0">
                <a:latin typeface="URWPalladioL-Roma"/>
              </a:rPr>
              <a:t> </a:t>
            </a:r>
            <a:r>
              <a:rPr lang="fr-CH" sz="1200" dirty="0"/>
              <a:t>Pharmaceuticals 2024, 17, 199. </a:t>
            </a:r>
            <a:r>
              <a:rPr lang="fr-CH" sz="1200" b="0" i="0" u="none" strike="noStrike" baseline="0" dirty="0">
                <a:latin typeface="URWPalladioL-Roma"/>
              </a:rPr>
              <a:t>,</a:t>
            </a:r>
            <a:endParaRPr lang="fr-CH" sz="1200" dirty="0"/>
          </a:p>
        </p:txBody>
      </p:sp>
      <p:sp>
        <p:nvSpPr>
          <p:cNvPr id="7" name="ZoneTexte 6">
            <a:extLst>
              <a:ext uri="{FF2B5EF4-FFF2-40B4-BE49-F238E27FC236}">
                <a16:creationId xmlns:a16="http://schemas.microsoft.com/office/drawing/2014/main" id="{68C9FCE8-A7E8-B3C2-BEB0-198B2FFA9A2F}"/>
              </a:ext>
            </a:extLst>
          </p:cNvPr>
          <p:cNvSpPr txBox="1"/>
          <p:nvPr/>
        </p:nvSpPr>
        <p:spPr>
          <a:xfrm>
            <a:off x="1408501" y="558580"/>
            <a:ext cx="8754769" cy="1569660"/>
          </a:xfrm>
          <a:prstGeom prst="rect">
            <a:avLst/>
          </a:prstGeom>
          <a:noFill/>
        </p:spPr>
        <p:txBody>
          <a:bodyPr wrap="none" rtlCol="0">
            <a:spAutoFit/>
          </a:bodyPr>
          <a:lstStyle/>
          <a:p>
            <a:pPr algn="ctr"/>
            <a:r>
              <a:rPr lang="fr-FR" sz="3200" b="0" i="0" dirty="0">
                <a:solidFill>
                  <a:srgbClr val="1B1B1B"/>
                </a:solidFill>
                <a:effectLst/>
                <a:latin typeface="Cambria" panose="02040503050406030204" pitchFamily="18" charset="0"/>
              </a:rPr>
              <a:t>Effets indésirables gastro-intestinaux en fonction</a:t>
            </a:r>
          </a:p>
          <a:p>
            <a:pPr algn="ctr"/>
            <a:r>
              <a:rPr lang="fr-FR" sz="3200" b="0" i="0" dirty="0">
                <a:solidFill>
                  <a:srgbClr val="1B1B1B"/>
                </a:solidFill>
                <a:effectLst/>
                <a:latin typeface="Cambria" panose="02040503050406030204" pitchFamily="18" charset="0"/>
              </a:rPr>
              <a:t> des caractéristiques des patients : </a:t>
            </a:r>
          </a:p>
          <a:p>
            <a:pPr algn="ctr"/>
            <a:r>
              <a:rPr lang="fr-FR" sz="3200" dirty="0">
                <a:solidFill>
                  <a:srgbClr val="1B1B1B"/>
                </a:solidFill>
                <a:latin typeface="Cambria" panose="02040503050406030204" pitchFamily="18" charset="0"/>
              </a:rPr>
              <a:t>Différences entre les deux sexes </a:t>
            </a:r>
            <a:endParaRPr lang="fr-CH" sz="3200" dirty="0"/>
          </a:p>
        </p:txBody>
      </p:sp>
      <p:pic>
        <p:nvPicPr>
          <p:cNvPr id="2" name="Image 1" descr="Une image contenant texte">
            <a:extLst>
              <a:ext uri="{FF2B5EF4-FFF2-40B4-BE49-F238E27FC236}">
                <a16:creationId xmlns:a16="http://schemas.microsoft.com/office/drawing/2014/main" id="{8237D631-13E0-39F3-FFDB-F45BA33C7F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1273" y="5562000"/>
            <a:ext cx="2120727" cy="1296000"/>
          </a:xfrm>
          <a:prstGeom prst="rect">
            <a:avLst/>
          </a:prstGeom>
        </p:spPr>
      </p:pic>
    </p:spTree>
    <p:extLst>
      <p:ext uri="{BB962C8B-B14F-4D97-AF65-F5344CB8AC3E}">
        <p14:creationId xmlns:p14="http://schemas.microsoft.com/office/powerpoint/2010/main" val="699011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oneTexte 7">
            <a:extLst>
              <a:ext uri="{FF2B5EF4-FFF2-40B4-BE49-F238E27FC236}">
                <a16:creationId xmlns:a16="http://schemas.microsoft.com/office/drawing/2014/main" id="{F1964F05-99DD-22D1-C85E-4332AF44956B}"/>
              </a:ext>
            </a:extLst>
          </p:cNvPr>
          <p:cNvSpPr txBox="1"/>
          <p:nvPr/>
        </p:nvSpPr>
        <p:spPr>
          <a:xfrm>
            <a:off x="177385" y="6460742"/>
            <a:ext cx="3810787" cy="276999"/>
          </a:xfrm>
          <a:prstGeom prst="rect">
            <a:avLst/>
          </a:prstGeom>
          <a:noFill/>
        </p:spPr>
        <p:txBody>
          <a:bodyPr wrap="none" rtlCol="0">
            <a:spAutoFit/>
          </a:bodyPr>
          <a:lstStyle/>
          <a:p>
            <a:r>
              <a:rPr lang="fr-CH" sz="1200" b="0" i="0" u="none" strike="noStrike" baseline="0" dirty="0" err="1">
                <a:latin typeface="URWPalladioL-Roma"/>
              </a:rPr>
              <a:t>Aldhaleei,W.A</a:t>
            </a:r>
            <a:r>
              <a:rPr lang="fr-CH" sz="1200" b="0" i="0" u="none" strike="noStrike" baseline="0" dirty="0">
                <a:latin typeface="URWPalladioL-Roma"/>
              </a:rPr>
              <a:t>.; </a:t>
            </a:r>
            <a:r>
              <a:rPr lang="fr-CH" sz="1200" b="0" i="0" u="none" strike="noStrike" baseline="0" dirty="0" err="1">
                <a:latin typeface="URWPalladioL-Roma"/>
              </a:rPr>
              <a:t>Abegaz</a:t>
            </a:r>
            <a:r>
              <a:rPr lang="fr-CH" sz="1200" b="0" i="0" u="none" strike="noStrike" baseline="0" dirty="0">
                <a:latin typeface="URWPalladioL-Roma"/>
              </a:rPr>
              <a:t> </a:t>
            </a:r>
            <a:r>
              <a:rPr lang="fr-CH" sz="1200" dirty="0"/>
              <a:t>Pharmaceuticals 2024, 17, 199. </a:t>
            </a:r>
            <a:r>
              <a:rPr lang="fr-CH" sz="1200" b="0" i="0" u="none" strike="noStrike" baseline="0" dirty="0">
                <a:latin typeface="URWPalladioL-Roma"/>
              </a:rPr>
              <a:t>,</a:t>
            </a:r>
            <a:endParaRPr lang="fr-CH" sz="1200" dirty="0"/>
          </a:p>
        </p:txBody>
      </p:sp>
      <p:pic>
        <p:nvPicPr>
          <p:cNvPr id="6" name="Espace réservé du contenu 5">
            <a:extLst>
              <a:ext uri="{FF2B5EF4-FFF2-40B4-BE49-F238E27FC236}">
                <a16:creationId xmlns:a16="http://schemas.microsoft.com/office/drawing/2014/main" id="{324EFDB0-B69C-9429-225C-C5950A8A61EF}"/>
              </a:ext>
            </a:extLst>
          </p:cNvPr>
          <p:cNvPicPr>
            <a:picLocks noGrp="1" noChangeAspect="1"/>
          </p:cNvPicPr>
          <p:nvPr>
            <p:ph idx="1"/>
          </p:nvPr>
        </p:nvPicPr>
        <p:blipFill>
          <a:blip r:embed="rId3"/>
          <a:stretch>
            <a:fillRect/>
          </a:stretch>
        </p:blipFill>
        <p:spPr>
          <a:xfrm>
            <a:off x="537663" y="2752779"/>
            <a:ext cx="10653676" cy="2829123"/>
          </a:xfrm>
        </p:spPr>
      </p:pic>
      <p:sp>
        <p:nvSpPr>
          <p:cNvPr id="9" name="ZoneTexte 8">
            <a:extLst>
              <a:ext uri="{FF2B5EF4-FFF2-40B4-BE49-F238E27FC236}">
                <a16:creationId xmlns:a16="http://schemas.microsoft.com/office/drawing/2014/main" id="{A175EA09-71BD-3A06-7864-CF43A444A73F}"/>
              </a:ext>
            </a:extLst>
          </p:cNvPr>
          <p:cNvSpPr txBox="1"/>
          <p:nvPr/>
        </p:nvSpPr>
        <p:spPr>
          <a:xfrm>
            <a:off x="1909952" y="630790"/>
            <a:ext cx="7751866" cy="1384995"/>
          </a:xfrm>
          <a:prstGeom prst="rect">
            <a:avLst/>
          </a:prstGeom>
          <a:noFill/>
        </p:spPr>
        <p:txBody>
          <a:bodyPr wrap="none" rtlCol="0">
            <a:spAutoFit/>
          </a:bodyPr>
          <a:lstStyle/>
          <a:p>
            <a:pPr algn="ctr"/>
            <a:r>
              <a:rPr lang="fr-FR" sz="2800" b="0" i="0" dirty="0">
                <a:solidFill>
                  <a:srgbClr val="1B1B1B"/>
                </a:solidFill>
                <a:effectLst/>
                <a:latin typeface="Cambria" panose="02040503050406030204" pitchFamily="18" charset="0"/>
              </a:rPr>
              <a:t>Effets indésirables gastro-intestinaux en fonction </a:t>
            </a:r>
          </a:p>
          <a:p>
            <a:pPr algn="ctr"/>
            <a:r>
              <a:rPr lang="fr-FR" sz="2800" b="0" i="0" dirty="0">
                <a:solidFill>
                  <a:srgbClr val="1B1B1B"/>
                </a:solidFill>
                <a:effectLst/>
                <a:latin typeface="Cambria" panose="02040503050406030204" pitchFamily="18" charset="0"/>
              </a:rPr>
              <a:t>des caractéristiques des patients : </a:t>
            </a:r>
          </a:p>
          <a:p>
            <a:pPr algn="ctr"/>
            <a:r>
              <a:rPr lang="fr-FR" sz="2800" dirty="0">
                <a:solidFill>
                  <a:srgbClr val="1B1B1B"/>
                </a:solidFill>
                <a:latin typeface="Cambria" panose="02040503050406030204" pitchFamily="18" charset="0"/>
              </a:rPr>
              <a:t>Différences entre les différentes ethnies </a:t>
            </a:r>
            <a:endParaRPr lang="fr-CH" sz="2800" dirty="0"/>
          </a:p>
        </p:txBody>
      </p:sp>
      <p:pic>
        <p:nvPicPr>
          <p:cNvPr id="2" name="Image 1" descr="Une image contenant texte">
            <a:extLst>
              <a:ext uri="{FF2B5EF4-FFF2-40B4-BE49-F238E27FC236}">
                <a16:creationId xmlns:a16="http://schemas.microsoft.com/office/drawing/2014/main" id="{4ED10E8F-70C5-08D2-8065-C47A9DE31E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3888" y="5441741"/>
            <a:ext cx="2120727" cy="1296000"/>
          </a:xfrm>
          <a:prstGeom prst="rect">
            <a:avLst/>
          </a:prstGeom>
        </p:spPr>
      </p:pic>
      <p:sp>
        <p:nvSpPr>
          <p:cNvPr id="3" name="Rectangle 2">
            <a:extLst>
              <a:ext uri="{FF2B5EF4-FFF2-40B4-BE49-F238E27FC236}">
                <a16:creationId xmlns:a16="http://schemas.microsoft.com/office/drawing/2014/main" id="{FC426911-BCFF-E79C-6D70-50B37542CF1C}"/>
              </a:ext>
            </a:extLst>
          </p:cNvPr>
          <p:cNvSpPr/>
          <p:nvPr/>
        </p:nvSpPr>
        <p:spPr>
          <a:xfrm>
            <a:off x="8321622" y="4570500"/>
            <a:ext cx="3144531" cy="52078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noFill/>
            </a:endParaRPr>
          </a:p>
        </p:txBody>
      </p:sp>
    </p:spTree>
    <p:extLst>
      <p:ext uri="{BB962C8B-B14F-4D97-AF65-F5344CB8AC3E}">
        <p14:creationId xmlns:p14="http://schemas.microsoft.com/office/powerpoint/2010/main" val="243606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454454B8-3C4A-DB09-3F5E-7648F0064F15}"/>
              </a:ext>
            </a:extLst>
          </p:cNvPr>
          <p:cNvSpPr>
            <a:spLocks noGrp="1"/>
          </p:cNvSpPr>
          <p:nvPr>
            <p:ph type="title"/>
          </p:nvPr>
        </p:nvSpPr>
        <p:spPr>
          <a:xfrm>
            <a:off x="1285241" y="1008993"/>
            <a:ext cx="9231410" cy="3542045"/>
          </a:xfrm>
        </p:spPr>
        <p:txBody>
          <a:bodyPr vert="horz" lIns="91440" tIns="45720" rIns="91440" bIns="45720" rtlCol="0" anchor="b">
            <a:normAutofit/>
          </a:bodyPr>
          <a:lstStyle/>
          <a:p>
            <a:r>
              <a:rPr lang="en-US" sz="5500" b="0" i="0" u="none" strike="noStrike" kern="1200" baseline="0">
                <a:solidFill>
                  <a:schemeClr val="tx1"/>
                </a:solidFill>
                <a:latin typeface="+mj-lt"/>
                <a:ea typeface="+mj-ea"/>
                <a:cs typeface="+mj-cs"/>
              </a:rPr>
              <a:t>A real-world disproportionality analysis of</a:t>
            </a:r>
            <a:br>
              <a:rPr lang="en-US" sz="5500" b="0" i="0" u="none" strike="noStrike" kern="1200" baseline="0">
                <a:solidFill>
                  <a:schemeClr val="tx1"/>
                </a:solidFill>
                <a:latin typeface="+mj-lt"/>
                <a:ea typeface="+mj-ea"/>
                <a:cs typeface="+mj-cs"/>
              </a:rPr>
            </a:br>
            <a:r>
              <a:rPr lang="en-US" sz="5500" b="0" i="0" u="none" strike="noStrike" kern="1200" baseline="0">
                <a:solidFill>
                  <a:schemeClr val="tx1"/>
                </a:solidFill>
                <a:latin typeface="+mj-lt"/>
                <a:ea typeface="+mj-ea"/>
                <a:cs typeface="+mj-cs"/>
              </a:rPr>
              <a:t>semaglutide:</a:t>
            </a:r>
            <a:endParaRPr lang="en-US" sz="5500" kern="120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B4CFEB5D-C1D3-9D02-E711-96C57E68D6BB}"/>
              </a:ext>
            </a:extLst>
          </p:cNvPr>
          <p:cNvSpPr>
            <a:spLocks noGrp="1"/>
          </p:cNvSpPr>
          <p:nvPr>
            <p:ph type="body" idx="1"/>
          </p:nvPr>
        </p:nvSpPr>
        <p:spPr>
          <a:xfrm>
            <a:off x="1285241" y="4582814"/>
            <a:ext cx="7132335" cy="1312657"/>
          </a:xfrm>
        </p:spPr>
        <p:txBody>
          <a:bodyPr vert="horz" lIns="91440" tIns="45720" rIns="91440" bIns="45720" rtlCol="0" anchor="t">
            <a:normAutofit/>
          </a:bodyPr>
          <a:lstStyle/>
          <a:p>
            <a:r>
              <a:rPr lang="en-US" sz="2200" kern="1200">
                <a:solidFill>
                  <a:schemeClr val="tx1"/>
                </a:solidFill>
                <a:latin typeface="+mn-lt"/>
                <a:ea typeface="+mn-ea"/>
                <a:cs typeface="+mn-cs"/>
              </a:rPr>
              <a:t>Post-marketing pharmacovigilance data</a:t>
            </a:r>
          </a:p>
          <a:p>
            <a:r>
              <a:rPr lang="en-US" sz="2200" kern="1200">
                <a:solidFill>
                  <a:schemeClr val="tx1"/>
                </a:solidFill>
                <a:latin typeface="+mn-lt"/>
                <a:ea typeface="+mn-ea"/>
                <a:cs typeface="+mn-cs"/>
              </a:rPr>
              <a:t>Du Y et al. </a:t>
            </a:r>
          </a:p>
          <a:p>
            <a:r>
              <a:rPr lang="en-US" sz="2200" b="0" i="0" u="none" strike="noStrike" kern="1200" baseline="0">
                <a:solidFill>
                  <a:schemeClr val="tx1"/>
                </a:solidFill>
                <a:latin typeface="+mn-lt"/>
                <a:ea typeface="+mn-ea"/>
                <a:cs typeface="+mn-cs"/>
              </a:rPr>
              <a:t>J Diabetes Investig 2024; 15: 1422–1433</a:t>
            </a:r>
            <a:endParaRPr lang="en-US" sz="2200" kern="1200">
              <a:solidFill>
                <a:schemeClr val="tx1"/>
              </a:solidFill>
              <a:latin typeface="+mn-lt"/>
              <a:ea typeface="+mn-ea"/>
              <a:cs typeface="+mn-cs"/>
            </a:endParaRPr>
          </a:p>
        </p:txBody>
      </p:sp>
      <p:pic>
        <p:nvPicPr>
          <p:cNvPr id="2" name="Image 1" descr="Une image contenant texte">
            <a:extLst>
              <a:ext uri="{FF2B5EF4-FFF2-40B4-BE49-F238E27FC236}">
                <a16:creationId xmlns:a16="http://schemas.microsoft.com/office/drawing/2014/main" id="{21B5A96A-8BA8-6E32-57BE-07BB3E5BD9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14135" y="81077"/>
            <a:ext cx="1774466" cy="1084396"/>
          </a:xfrm>
          <a:prstGeom prst="rect">
            <a:avLst/>
          </a:prstGeom>
        </p:spPr>
      </p:pic>
    </p:spTree>
    <p:extLst>
      <p:ext uri="{BB962C8B-B14F-4D97-AF65-F5344CB8AC3E}">
        <p14:creationId xmlns:p14="http://schemas.microsoft.com/office/powerpoint/2010/main" val="2595965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A9A2E55-0849-17B2-F40C-333EA8C53374}"/>
              </a:ext>
            </a:extLst>
          </p:cNvPr>
          <p:cNvSpPr>
            <a:spLocks noGrp="1"/>
          </p:cNvSpPr>
          <p:nvPr>
            <p:ph type="title"/>
          </p:nvPr>
        </p:nvSpPr>
        <p:spPr/>
        <p:txBody>
          <a:bodyPr/>
          <a:lstStyle/>
          <a:p>
            <a:r>
              <a:rPr lang="fr-FR" dirty="0"/>
              <a:t>Design d’étude </a:t>
            </a:r>
            <a:endParaRPr lang="fr-CH" dirty="0"/>
          </a:p>
        </p:txBody>
      </p:sp>
      <p:pic>
        <p:nvPicPr>
          <p:cNvPr id="7" name="Espace réservé du contenu 6">
            <a:extLst>
              <a:ext uri="{FF2B5EF4-FFF2-40B4-BE49-F238E27FC236}">
                <a16:creationId xmlns:a16="http://schemas.microsoft.com/office/drawing/2014/main" id="{A26AAC3F-ABF4-B81B-27CB-FA7E666F741A}"/>
              </a:ext>
            </a:extLst>
          </p:cNvPr>
          <p:cNvPicPr>
            <a:picLocks noGrp="1" noChangeAspect="1"/>
          </p:cNvPicPr>
          <p:nvPr>
            <p:ph idx="1"/>
          </p:nvPr>
        </p:nvPicPr>
        <p:blipFill>
          <a:blip r:embed="rId2"/>
          <a:stretch>
            <a:fillRect/>
          </a:stretch>
        </p:blipFill>
        <p:spPr>
          <a:xfrm>
            <a:off x="2518963" y="1576641"/>
            <a:ext cx="7891851" cy="4434722"/>
          </a:xfrm>
        </p:spPr>
      </p:pic>
      <p:sp>
        <p:nvSpPr>
          <p:cNvPr id="10" name="ZoneTexte 9">
            <a:extLst>
              <a:ext uri="{FF2B5EF4-FFF2-40B4-BE49-F238E27FC236}">
                <a16:creationId xmlns:a16="http://schemas.microsoft.com/office/drawing/2014/main" id="{D93802C1-A002-9336-794B-2D355895DCE4}"/>
              </a:ext>
            </a:extLst>
          </p:cNvPr>
          <p:cNvSpPr txBox="1"/>
          <p:nvPr/>
        </p:nvSpPr>
        <p:spPr>
          <a:xfrm>
            <a:off x="193963" y="6311899"/>
            <a:ext cx="6941128" cy="600164"/>
          </a:xfrm>
          <a:prstGeom prst="rect">
            <a:avLst/>
          </a:prstGeom>
          <a:noFill/>
        </p:spPr>
        <p:txBody>
          <a:bodyPr wrap="square" rtlCol="0">
            <a:spAutoFit/>
          </a:bodyPr>
          <a:lstStyle/>
          <a:p>
            <a:pPr algn="l"/>
            <a:r>
              <a:rPr lang="en-US" sz="1100" b="0" i="0" u="none" strike="noStrike" baseline="0" dirty="0">
                <a:latin typeface="AdvOT3b30f6db.B"/>
              </a:rPr>
              <a:t>A real-world disproportionality analysis of </a:t>
            </a:r>
            <a:r>
              <a:rPr lang="fr-CH" sz="1100" b="0" i="0" u="none" strike="noStrike" baseline="0" dirty="0" err="1">
                <a:latin typeface="AdvOT3b30f6db.B"/>
              </a:rPr>
              <a:t>semaglutide</a:t>
            </a:r>
            <a:r>
              <a:rPr lang="fr-CH" sz="1100" b="0" i="0" u="none" strike="noStrike" baseline="0" dirty="0">
                <a:latin typeface="AdvOT3b30f6db.B"/>
              </a:rPr>
              <a:t>: Post-marketing pharmacovigilance data </a:t>
            </a:r>
          </a:p>
          <a:p>
            <a:pPr algn="l"/>
            <a:r>
              <a:rPr lang="fr-CH" sz="1100" b="0" i="0" u="none" strike="noStrike" baseline="0" dirty="0">
                <a:latin typeface="AdvOT3b30f6db.B"/>
              </a:rPr>
              <a:t>Du Y et al : </a:t>
            </a:r>
            <a:r>
              <a:rPr lang="pt-BR" sz="1100" b="0" i="0" u="none" strike="noStrike" baseline="0" dirty="0">
                <a:latin typeface="AdvOT0d9ab1db.I"/>
              </a:rPr>
              <a:t>J Diabetes Investig </a:t>
            </a:r>
            <a:r>
              <a:rPr lang="pt-BR" sz="1100" b="0" i="0" u="none" strike="noStrike" baseline="0" dirty="0">
                <a:latin typeface="AdvOT07517017"/>
              </a:rPr>
              <a:t>2024; 15: 1422</a:t>
            </a:r>
            <a:r>
              <a:rPr lang="pt-BR" sz="1100" b="0" i="0" u="none" strike="noStrike" baseline="0" dirty="0">
                <a:latin typeface="AdvOT07517017+20"/>
              </a:rPr>
              <a:t>–</a:t>
            </a:r>
            <a:r>
              <a:rPr lang="fr-CH" sz="1100" b="0" i="0" u="none" strike="noStrike" baseline="0" dirty="0">
                <a:latin typeface="AdvOT07517017"/>
              </a:rPr>
              <a:t>1433</a:t>
            </a:r>
            <a:endParaRPr lang="fr-CH" sz="1100" dirty="0"/>
          </a:p>
          <a:p>
            <a:endParaRPr lang="fr-CH" sz="1100" dirty="0"/>
          </a:p>
        </p:txBody>
      </p:sp>
      <p:pic>
        <p:nvPicPr>
          <p:cNvPr id="2" name="Image 1" descr="Une image contenant texte">
            <a:extLst>
              <a:ext uri="{FF2B5EF4-FFF2-40B4-BE49-F238E27FC236}">
                <a16:creationId xmlns:a16="http://schemas.microsoft.com/office/drawing/2014/main" id="{CAC8ECF5-AC9F-7A86-665E-7A15787835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1469" y="269365"/>
            <a:ext cx="2139177" cy="1307275"/>
          </a:xfrm>
          <a:prstGeom prst="rect">
            <a:avLst/>
          </a:prstGeom>
        </p:spPr>
      </p:pic>
      <p:sp>
        <p:nvSpPr>
          <p:cNvPr id="3" name="ZoneTexte 2">
            <a:extLst>
              <a:ext uri="{FF2B5EF4-FFF2-40B4-BE49-F238E27FC236}">
                <a16:creationId xmlns:a16="http://schemas.microsoft.com/office/drawing/2014/main" id="{4696C06B-CE98-C951-A187-DA9FCB61D8D1}"/>
              </a:ext>
            </a:extLst>
          </p:cNvPr>
          <p:cNvSpPr txBox="1"/>
          <p:nvPr/>
        </p:nvSpPr>
        <p:spPr>
          <a:xfrm>
            <a:off x="77955" y="2239585"/>
            <a:ext cx="2628027" cy="954107"/>
          </a:xfrm>
          <a:prstGeom prst="rect">
            <a:avLst/>
          </a:prstGeom>
          <a:noFill/>
        </p:spPr>
        <p:txBody>
          <a:bodyPr wrap="none" rtlCol="0">
            <a:spAutoFit/>
          </a:bodyPr>
          <a:lstStyle/>
          <a:p>
            <a:r>
              <a:rPr lang="fr-FR" sz="1400" b="1" i="0" dirty="0">
                <a:solidFill>
                  <a:srgbClr val="1B1B1B"/>
                </a:solidFill>
                <a:effectLst/>
                <a:latin typeface="Cambria" panose="02040503050406030204" pitchFamily="18" charset="0"/>
              </a:rPr>
              <a:t>14 512 </a:t>
            </a:r>
            <a:r>
              <a:rPr lang="fr-FR" sz="1400" b="0" i="0" dirty="0">
                <a:solidFill>
                  <a:srgbClr val="1B1B1B"/>
                </a:solidFill>
                <a:effectLst/>
                <a:latin typeface="Cambria" panose="02040503050406030204" pitchFamily="18" charset="0"/>
              </a:rPr>
              <a:t>EI liés au </a:t>
            </a:r>
            <a:r>
              <a:rPr lang="fr-FR" sz="1400" b="0" i="0" dirty="0" err="1">
                <a:solidFill>
                  <a:srgbClr val="1B1B1B"/>
                </a:solidFill>
                <a:effectLst/>
                <a:latin typeface="Cambria" panose="02040503050406030204" pitchFamily="18" charset="0"/>
              </a:rPr>
              <a:t>sémaglutide</a:t>
            </a:r>
            <a:r>
              <a:rPr lang="fr-FR" sz="1400" dirty="0">
                <a:solidFill>
                  <a:srgbClr val="1B1B1B"/>
                </a:solidFill>
                <a:latin typeface="Cambria" panose="02040503050406030204" pitchFamily="18" charset="0"/>
              </a:rPr>
              <a:t> : </a:t>
            </a:r>
            <a:r>
              <a:rPr lang="fr-FR" sz="1400" b="0" i="0" dirty="0">
                <a:solidFill>
                  <a:srgbClr val="1B1B1B"/>
                </a:solidFill>
                <a:effectLst/>
                <a:latin typeface="Cambria" panose="02040503050406030204" pitchFamily="18" charset="0"/>
              </a:rPr>
              <a:t> </a:t>
            </a:r>
          </a:p>
          <a:p>
            <a:r>
              <a:rPr lang="fr-FR" sz="1400" b="0" i="0" dirty="0">
                <a:solidFill>
                  <a:srgbClr val="1B1B1B"/>
                </a:solidFill>
                <a:effectLst/>
                <a:latin typeface="Cambria" panose="02040503050406030204" pitchFamily="18" charset="0"/>
              </a:rPr>
              <a:t>8 667 sexe féminin (59,72 %) </a:t>
            </a:r>
          </a:p>
          <a:p>
            <a:r>
              <a:rPr lang="fr-FR" sz="1400" b="0" i="0" dirty="0">
                <a:solidFill>
                  <a:srgbClr val="1B1B1B"/>
                </a:solidFill>
                <a:effectLst/>
                <a:latin typeface="Cambria" panose="02040503050406030204" pitchFamily="18" charset="0"/>
              </a:rPr>
              <a:t>5 220 (35,97 %) d'hommes</a:t>
            </a:r>
          </a:p>
          <a:p>
            <a:r>
              <a:rPr lang="fr-FR" sz="1400" dirty="0">
                <a:solidFill>
                  <a:srgbClr val="1B1B1B"/>
                </a:solidFill>
                <a:latin typeface="Cambria" panose="02040503050406030204" pitchFamily="18" charset="0"/>
              </a:rPr>
              <a:t>625, sexe imprécis (exclus)  </a:t>
            </a:r>
            <a:endParaRPr lang="fr-CH" sz="1400" dirty="0"/>
          </a:p>
        </p:txBody>
      </p:sp>
      <p:sp>
        <p:nvSpPr>
          <p:cNvPr id="5" name="ZoneTexte 4">
            <a:extLst>
              <a:ext uri="{FF2B5EF4-FFF2-40B4-BE49-F238E27FC236}">
                <a16:creationId xmlns:a16="http://schemas.microsoft.com/office/drawing/2014/main" id="{1DE7F63E-50CB-C9D0-CBC3-3821E1FB1E1B}"/>
              </a:ext>
            </a:extLst>
          </p:cNvPr>
          <p:cNvSpPr txBox="1"/>
          <p:nvPr/>
        </p:nvSpPr>
        <p:spPr>
          <a:xfrm>
            <a:off x="0" y="3429000"/>
            <a:ext cx="2533963" cy="830997"/>
          </a:xfrm>
          <a:prstGeom prst="rect">
            <a:avLst/>
          </a:prstGeom>
          <a:noFill/>
        </p:spPr>
        <p:txBody>
          <a:bodyPr wrap="none" rtlCol="0">
            <a:spAutoFit/>
          </a:bodyPr>
          <a:lstStyle/>
          <a:p>
            <a:r>
              <a:rPr lang="fr-FR" sz="1600" dirty="0">
                <a:solidFill>
                  <a:srgbClr val="FF0000"/>
                </a:solidFill>
              </a:rPr>
              <a:t> ! Dans ce type d’étude, </a:t>
            </a:r>
          </a:p>
          <a:p>
            <a:r>
              <a:rPr lang="fr-FR" sz="1600" dirty="0">
                <a:solidFill>
                  <a:srgbClr val="FF0000"/>
                </a:solidFill>
              </a:rPr>
              <a:t>le taux d’incidence d’un EI </a:t>
            </a:r>
          </a:p>
          <a:p>
            <a:r>
              <a:rPr lang="fr-FR" sz="1600" dirty="0">
                <a:solidFill>
                  <a:srgbClr val="FF0000"/>
                </a:solidFill>
              </a:rPr>
              <a:t>NE PEUX PAS être évalué </a:t>
            </a:r>
            <a:endParaRPr lang="fr-CH" sz="1600" dirty="0">
              <a:solidFill>
                <a:srgbClr val="FF0000"/>
              </a:solidFill>
            </a:endParaRPr>
          </a:p>
        </p:txBody>
      </p:sp>
    </p:spTree>
    <p:extLst>
      <p:ext uri="{BB962C8B-B14F-4D97-AF65-F5344CB8AC3E}">
        <p14:creationId xmlns:p14="http://schemas.microsoft.com/office/powerpoint/2010/main" val="353689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82496C7-C0FD-AE55-4919-A6F7BE66DFB3}"/>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Pourcentage des effets indésirables declarés par médecins </a:t>
            </a:r>
          </a:p>
        </p:txBody>
      </p:sp>
      <p:pic>
        <p:nvPicPr>
          <p:cNvPr id="9" name="Espace réservé du contenu 8">
            <a:extLst>
              <a:ext uri="{FF2B5EF4-FFF2-40B4-BE49-F238E27FC236}">
                <a16:creationId xmlns:a16="http://schemas.microsoft.com/office/drawing/2014/main" id="{783A98C2-A235-9E2C-6D45-0F4F79E5A94F}"/>
              </a:ext>
            </a:extLst>
          </p:cNvPr>
          <p:cNvPicPr>
            <a:picLocks noGrp="1" noChangeAspect="1"/>
          </p:cNvPicPr>
          <p:nvPr>
            <p:ph idx="1"/>
          </p:nvPr>
        </p:nvPicPr>
        <p:blipFill>
          <a:blip r:embed="rId2"/>
          <a:stretch>
            <a:fillRect/>
          </a:stretch>
        </p:blipFill>
        <p:spPr>
          <a:xfrm>
            <a:off x="643467" y="1715168"/>
            <a:ext cx="10905066" cy="4314317"/>
          </a:xfrm>
          <a:prstGeom prst="rect">
            <a:avLst/>
          </a:prstGeom>
        </p:spPr>
      </p:pic>
      <p:sp>
        <p:nvSpPr>
          <p:cNvPr id="10" name="ZoneTexte 9">
            <a:extLst>
              <a:ext uri="{FF2B5EF4-FFF2-40B4-BE49-F238E27FC236}">
                <a16:creationId xmlns:a16="http://schemas.microsoft.com/office/drawing/2014/main" id="{5FE88ED7-DF16-EC8E-EA22-8D20D96BA43D}"/>
              </a:ext>
            </a:extLst>
          </p:cNvPr>
          <p:cNvSpPr txBox="1"/>
          <p:nvPr/>
        </p:nvSpPr>
        <p:spPr>
          <a:xfrm>
            <a:off x="193963" y="6311899"/>
            <a:ext cx="6941128" cy="754053"/>
          </a:xfrm>
          <a:prstGeom prst="rect">
            <a:avLst/>
          </a:prstGeom>
          <a:noFill/>
        </p:spPr>
        <p:txBody>
          <a:bodyPr wrap="square" rtlCol="0">
            <a:spAutoFit/>
          </a:bodyPr>
          <a:lstStyle/>
          <a:p>
            <a:pPr algn="l">
              <a:spcAft>
                <a:spcPts val="600"/>
              </a:spcAft>
            </a:pPr>
            <a:r>
              <a:rPr lang="en-US" sz="1100" b="0" i="0" u="none" strike="noStrike" baseline="0" dirty="0">
                <a:latin typeface="AdvOT3b30f6db.B"/>
              </a:rPr>
              <a:t>A real-world disproportionality analysis of </a:t>
            </a:r>
            <a:r>
              <a:rPr lang="fr-CH" sz="1100" b="0" i="0" u="none" strike="noStrike" baseline="0" dirty="0" err="1">
                <a:latin typeface="AdvOT3b30f6db.B"/>
              </a:rPr>
              <a:t>semaglutide</a:t>
            </a:r>
            <a:r>
              <a:rPr lang="fr-CH" sz="1100" b="0" i="0" u="none" strike="noStrike" baseline="0" dirty="0">
                <a:latin typeface="AdvOT3b30f6db.B"/>
              </a:rPr>
              <a:t>: Post-marketing pharmacovigilance data </a:t>
            </a:r>
            <a:endParaRPr lang="fr-CH" sz="1100" b="0" i="0" u="none" strike="noStrike" baseline="0">
              <a:latin typeface="AdvOT3b30f6db.B"/>
            </a:endParaRPr>
          </a:p>
          <a:p>
            <a:pPr algn="l">
              <a:spcAft>
                <a:spcPts val="600"/>
              </a:spcAft>
            </a:pPr>
            <a:r>
              <a:rPr lang="fr-CH" sz="1100" b="0" i="0" u="none" strike="noStrike" baseline="0" dirty="0">
                <a:latin typeface="AdvOT3b30f6db.B"/>
              </a:rPr>
              <a:t>Du Y et al : </a:t>
            </a:r>
            <a:r>
              <a:rPr lang="pt-BR" sz="1100" b="0" i="0" u="none" strike="noStrike" baseline="0" dirty="0">
                <a:latin typeface="AdvOT0d9ab1db.I"/>
              </a:rPr>
              <a:t>J Diabetes Investig </a:t>
            </a:r>
            <a:r>
              <a:rPr lang="pt-BR" sz="1100" b="0" i="0" u="none" strike="noStrike" baseline="0" dirty="0">
                <a:latin typeface="AdvOT07517017"/>
              </a:rPr>
              <a:t>2024; 15: 1422</a:t>
            </a:r>
            <a:r>
              <a:rPr lang="pt-BR" sz="1100" b="0" i="0" u="none" strike="noStrike" baseline="0" dirty="0">
                <a:latin typeface="AdvOT07517017+20"/>
              </a:rPr>
              <a:t>–</a:t>
            </a:r>
            <a:r>
              <a:rPr lang="fr-CH" sz="1100" b="0" i="0" u="none" strike="noStrike" baseline="0" dirty="0">
                <a:latin typeface="AdvOT07517017"/>
              </a:rPr>
              <a:t>1433</a:t>
            </a:r>
            <a:endParaRPr lang="fr-CH" sz="1100"/>
          </a:p>
          <a:p>
            <a:pPr>
              <a:spcAft>
                <a:spcPts val="600"/>
              </a:spcAft>
            </a:pPr>
            <a:endParaRPr lang="fr-CH" sz="1100"/>
          </a:p>
        </p:txBody>
      </p:sp>
      <p:pic>
        <p:nvPicPr>
          <p:cNvPr id="3" name="Image 2" descr="Une image contenant texte">
            <a:extLst>
              <a:ext uri="{FF2B5EF4-FFF2-40B4-BE49-F238E27FC236}">
                <a16:creationId xmlns:a16="http://schemas.microsoft.com/office/drawing/2014/main" id="{18782501-6B2A-2FBD-8C20-28F940CEE2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3578" y="5821647"/>
            <a:ext cx="1604459" cy="980503"/>
          </a:xfrm>
          <a:prstGeom prst="rect">
            <a:avLst/>
          </a:prstGeom>
        </p:spPr>
      </p:pic>
    </p:spTree>
    <p:extLst>
      <p:ext uri="{BB962C8B-B14F-4D97-AF65-F5344CB8AC3E}">
        <p14:creationId xmlns:p14="http://schemas.microsoft.com/office/powerpoint/2010/main" val="4801909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1E4EDA-EA4B-CC2D-046C-6218B5AB74E5}"/>
              </a:ext>
            </a:extLst>
          </p:cNvPr>
          <p:cNvSpPr>
            <a:spLocks noGrp="1"/>
          </p:cNvSpPr>
          <p:nvPr>
            <p:ph type="title"/>
          </p:nvPr>
        </p:nvSpPr>
        <p:spPr>
          <a:xfrm>
            <a:off x="193963" y="246019"/>
            <a:ext cx="10515600" cy="1325563"/>
          </a:xfrm>
        </p:spPr>
        <p:txBody>
          <a:bodyPr/>
          <a:lstStyle/>
          <a:p>
            <a:r>
              <a:rPr lang="fr-FR" dirty="0"/>
              <a:t>Apparition des quelques nouveaux EI </a:t>
            </a:r>
            <a:endParaRPr lang="fr-CH" dirty="0"/>
          </a:p>
        </p:txBody>
      </p:sp>
      <p:pic>
        <p:nvPicPr>
          <p:cNvPr id="5" name="Espace réservé du contenu 4">
            <a:extLst>
              <a:ext uri="{FF2B5EF4-FFF2-40B4-BE49-F238E27FC236}">
                <a16:creationId xmlns:a16="http://schemas.microsoft.com/office/drawing/2014/main" id="{9B3EAAA9-AC3A-CA8A-9593-22A9EC9E7E10}"/>
              </a:ext>
            </a:extLst>
          </p:cNvPr>
          <p:cNvPicPr>
            <a:picLocks noGrp="1" noChangeAspect="1"/>
          </p:cNvPicPr>
          <p:nvPr>
            <p:ph idx="1"/>
          </p:nvPr>
        </p:nvPicPr>
        <p:blipFill>
          <a:blip r:embed="rId2"/>
          <a:stretch>
            <a:fillRect/>
          </a:stretch>
        </p:blipFill>
        <p:spPr>
          <a:xfrm>
            <a:off x="3628399" y="1207986"/>
            <a:ext cx="9125576" cy="5650014"/>
          </a:xfrm>
        </p:spPr>
      </p:pic>
      <p:sp>
        <p:nvSpPr>
          <p:cNvPr id="6" name="ZoneTexte 5">
            <a:extLst>
              <a:ext uri="{FF2B5EF4-FFF2-40B4-BE49-F238E27FC236}">
                <a16:creationId xmlns:a16="http://schemas.microsoft.com/office/drawing/2014/main" id="{E37ABA03-3DAD-515D-7A46-689609600721}"/>
              </a:ext>
            </a:extLst>
          </p:cNvPr>
          <p:cNvSpPr txBox="1"/>
          <p:nvPr/>
        </p:nvSpPr>
        <p:spPr>
          <a:xfrm>
            <a:off x="193963" y="6311899"/>
            <a:ext cx="6941128" cy="600164"/>
          </a:xfrm>
          <a:prstGeom prst="rect">
            <a:avLst/>
          </a:prstGeom>
          <a:noFill/>
        </p:spPr>
        <p:txBody>
          <a:bodyPr wrap="square" rtlCol="0">
            <a:spAutoFit/>
          </a:bodyPr>
          <a:lstStyle/>
          <a:p>
            <a:pPr algn="l"/>
            <a:r>
              <a:rPr lang="en-US" sz="1100" b="0" i="0" u="none" strike="noStrike" baseline="0" dirty="0">
                <a:latin typeface="AdvOT3b30f6db.B"/>
              </a:rPr>
              <a:t>A real-world disproportionality analysis of </a:t>
            </a:r>
            <a:r>
              <a:rPr lang="fr-CH" sz="1100" b="0" i="0" u="none" strike="noStrike" baseline="0" dirty="0" err="1">
                <a:latin typeface="AdvOT3b30f6db.B"/>
              </a:rPr>
              <a:t>semaglutide</a:t>
            </a:r>
            <a:r>
              <a:rPr lang="fr-CH" sz="1100" b="0" i="0" u="none" strike="noStrike" baseline="0" dirty="0">
                <a:latin typeface="AdvOT3b30f6db.B"/>
              </a:rPr>
              <a:t>: Post-marketing pharmacovigilance data </a:t>
            </a:r>
          </a:p>
          <a:p>
            <a:pPr algn="l"/>
            <a:r>
              <a:rPr lang="fr-CH" sz="1100" b="0" i="0" u="none" strike="noStrike" baseline="0" dirty="0">
                <a:latin typeface="AdvOT3b30f6db.B"/>
              </a:rPr>
              <a:t>Du Y et al : </a:t>
            </a:r>
            <a:r>
              <a:rPr lang="pt-BR" sz="1100" b="0" i="0" u="none" strike="noStrike" baseline="0" dirty="0">
                <a:latin typeface="AdvOT0d9ab1db.I"/>
              </a:rPr>
              <a:t>J Diabetes Investig </a:t>
            </a:r>
            <a:r>
              <a:rPr lang="pt-BR" sz="1100" b="0" i="0" u="none" strike="noStrike" baseline="0" dirty="0">
                <a:latin typeface="AdvOT07517017"/>
              </a:rPr>
              <a:t>2024; 15: 1422</a:t>
            </a:r>
            <a:r>
              <a:rPr lang="pt-BR" sz="1100" b="0" i="0" u="none" strike="noStrike" baseline="0" dirty="0">
                <a:latin typeface="AdvOT07517017+20"/>
              </a:rPr>
              <a:t>–</a:t>
            </a:r>
            <a:r>
              <a:rPr lang="fr-CH" sz="1100" b="0" i="0" u="none" strike="noStrike" baseline="0" dirty="0">
                <a:latin typeface="AdvOT07517017"/>
              </a:rPr>
              <a:t>1433</a:t>
            </a:r>
            <a:endParaRPr lang="fr-CH" sz="1100" dirty="0"/>
          </a:p>
          <a:p>
            <a:endParaRPr lang="fr-CH" sz="1100" dirty="0"/>
          </a:p>
        </p:txBody>
      </p:sp>
      <p:pic>
        <p:nvPicPr>
          <p:cNvPr id="3" name="Image 2" descr="Une image contenant texte">
            <a:extLst>
              <a:ext uri="{FF2B5EF4-FFF2-40B4-BE49-F238E27FC236}">
                <a16:creationId xmlns:a16="http://schemas.microsoft.com/office/drawing/2014/main" id="{F9C4C512-F60E-5657-94BA-B974EE7836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3080" y="138272"/>
            <a:ext cx="2139177" cy="1307275"/>
          </a:xfrm>
          <a:prstGeom prst="rect">
            <a:avLst/>
          </a:prstGeom>
        </p:spPr>
      </p:pic>
      <p:sp>
        <p:nvSpPr>
          <p:cNvPr id="11" name="Étoile : 5 branches 10">
            <a:extLst>
              <a:ext uri="{FF2B5EF4-FFF2-40B4-BE49-F238E27FC236}">
                <a16:creationId xmlns:a16="http://schemas.microsoft.com/office/drawing/2014/main" id="{04AA6FB6-BD3A-0634-A948-42426D591577}"/>
              </a:ext>
            </a:extLst>
          </p:cNvPr>
          <p:cNvSpPr/>
          <p:nvPr/>
        </p:nvSpPr>
        <p:spPr>
          <a:xfrm>
            <a:off x="6217315" y="3627760"/>
            <a:ext cx="173191" cy="19378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2" name="Étoile : 5 branches 11">
            <a:extLst>
              <a:ext uri="{FF2B5EF4-FFF2-40B4-BE49-F238E27FC236}">
                <a16:creationId xmlns:a16="http://schemas.microsoft.com/office/drawing/2014/main" id="{EEF308BA-E1F8-A1EA-F819-D06027895CED}"/>
              </a:ext>
            </a:extLst>
          </p:cNvPr>
          <p:cNvSpPr/>
          <p:nvPr/>
        </p:nvSpPr>
        <p:spPr>
          <a:xfrm>
            <a:off x="6825703" y="3429000"/>
            <a:ext cx="157446" cy="19378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3" name="Étoile : 5 branches 12">
            <a:extLst>
              <a:ext uri="{FF2B5EF4-FFF2-40B4-BE49-F238E27FC236}">
                <a16:creationId xmlns:a16="http://schemas.microsoft.com/office/drawing/2014/main" id="{DB161A86-961D-20A8-AB95-95059EC18457}"/>
              </a:ext>
            </a:extLst>
          </p:cNvPr>
          <p:cNvSpPr/>
          <p:nvPr/>
        </p:nvSpPr>
        <p:spPr>
          <a:xfrm>
            <a:off x="5794430" y="2641296"/>
            <a:ext cx="173191" cy="193780"/>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169231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41E38888-3059-C194-C7FB-F32E1D2D3083}"/>
              </a:ext>
            </a:extLst>
          </p:cNvPr>
          <p:cNvSpPr>
            <a:spLocks noGrp="1"/>
          </p:cNvSpPr>
          <p:nvPr>
            <p:ph type="title"/>
          </p:nvPr>
        </p:nvSpPr>
        <p:spPr>
          <a:xfrm>
            <a:off x="1135115" y="1656193"/>
            <a:ext cx="9231410" cy="3542045"/>
          </a:xfrm>
        </p:spPr>
        <p:txBody>
          <a:bodyPr vert="horz" lIns="91440" tIns="45720" rIns="91440" bIns="45720" rtlCol="0" anchor="b">
            <a:normAutofit/>
          </a:bodyPr>
          <a:lstStyle/>
          <a:p>
            <a:r>
              <a:rPr lang="en-US" sz="6300" b="1" i="0" kern="1200">
                <a:solidFill>
                  <a:schemeClr val="tx1"/>
                </a:solidFill>
                <a:effectLst/>
                <a:latin typeface="+mj-lt"/>
                <a:ea typeface="+mj-ea"/>
                <a:cs typeface="+mj-cs"/>
              </a:rPr>
              <a:t>Pancréatite et maladies des voies biliaires </a:t>
            </a:r>
            <a:br>
              <a:rPr lang="en-US" sz="6300" b="1" i="0" kern="1200">
                <a:solidFill>
                  <a:schemeClr val="tx1"/>
                </a:solidFill>
                <a:effectLst/>
                <a:latin typeface="+mj-lt"/>
                <a:ea typeface="+mj-ea"/>
                <a:cs typeface="+mj-cs"/>
              </a:rPr>
            </a:br>
            <a:endParaRPr lang="en-US" sz="6300" kern="120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C888EB76-5E22-600A-9853-151EBB96161A}"/>
              </a:ext>
            </a:extLst>
          </p:cNvPr>
          <p:cNvSpPr>
            <a:spLocks noGrp="1"/>
          </p:cNvSpPr>
          <p:nvPr>
            <p:ph type="body" idx="1"/>
          </p:nvPr>
        </p:nvSpPr>
        <p:spPr>
          <a:xfrm>
            <a:off x="1285241" y="4582814"/>
            <a:ext cx="7132335" cy="1312657"/>
          </a:xfrm>
        </p:spPr>
        <p:txBody>
          <a:bodyPr vert="horz" lIns="91440" tIns="45720" rIns="91440" bIns="45720" rtlCol="0" anchor="t">
            <a:normAutofit/>
          </a:bodyPr>
          <a:lstStyle/>
          <a:p>
            <a:endParaRPr lang="en-US" sz="2400" kern="1200" dirty="0">
              <a:solidFill>
                <a:schemeClr val="tx1"/>
              </a:solidFill>
              <a:latin typeface="+mn-lt"/>
              <a:ea typeface="+mn-ea"/>
              <a:cs typeface="+mn-cs"/>
            </a:endParaRPr>
          </a:p>
        </p:txBody>
      </p:sp>
      <p:pic>
        <p:nvPicPr>
          <p:cNvPr id="2" name="Image 1" descr="Une image contenant texte">
            <a:extLst>
              <a:ext uri="{FF2B5EF4-FFF2-40B4-BE49-F238E27FC236}">
                <a16:creationId xmlns:a16="http://schemas.microsoft.com/office/drawing/2014/main" id="{7D817BC4-15CA-B904-7C43-D5C749DDBA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8726" y="1006948"/>
            <a:ext cx="2120727" cy="1296000"/>
          </a:xfrm>
          <a:prstGeom prst="rect">
            <a:avLst/>
          </a:prstGeom>
        </p:spPr>
      </p:pic>
    </p:spTree>
    <p:extLst>
      <p:ext uri="{BB962C8B-B14F-4D97-AF65-F5344CB8AC3E}">
        <p14:creationId xmlns:p14="http://schemas.microsoft.com/office/powerpoint/2010/main" val="306086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29" name="Freeform: Shape 512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1" name="Rectangle 513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3" name="Rectangle 513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5" name="Freeform: Shape 513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137" name="Isosceles Triangle 513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Figure 1">
            <a:extLst>
              <a:ext uri="{FF2B5EF4-FFF2-40B4-BE49-F238E27FC236}">
                <a16:creationId xmlns:a16="http://schemas.microsoft.com/office/drawing/2014/main" id="{A004F5BD-7FCF-5335-E08C-7564B0C5381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919202" y="713257"/>
            <a:ext cx="7684227"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139" name="Isosceles Triangle 513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C16F1736-2663-C819-2CEE-8933C1B054A0}"/>
              </a:ext>
            </a:extLst>
          </p:cNvPr>
          <p:cNvSpPr txBox="1"/>
          <p:nvPr/>
        </p:nvSpPr>
        <p:spPr>
          <a:xfrm>
            <a:off x="0" y="6488668"/>
            <a:ext cx="4918334" cy="261610"/>
          </a:xfrm>
          <a:prstGeom prst="rect">
            <a:avLst/>
          </a:prstGeom>
          <a:noFill/>
        </p:spPr>
        <p:txBody>
          <a:bodyPr wrap="none" rtlCol="0">
            <a:spAutoFit/>
          </a:bodyPr>
          <a:lstStyle/>
          <a:p>
            <a:r>
              <a:rPr lang="fr-CH" sz="1100" dirty="0"/>
              <a:t>Metanalyse Zeng Q et al. Front </a:t>
            </a:r>
            <a:r>
              <a:rPr lang="fr-CH" sz="1100" dirty="0" err="1"/>
              <a:t>Endocrinol</a:t>
            </a:r>
            <a:r>
              <a:rPr lang="fr-CH" sz="1100" dirty="0"/>
              <a:t> (Lausanne) 2023 </a:t>
            </a:r>
            <a:r>
              <a:rPr lang="fr-CH" sz="1100" dirty="0" err="1"/>
              <a:t>oct</a:t>
            </a:r>
            <a:r>
              <a:rPr lang="fr-CH" sz="1100" dirty="0"/>
              <a:t> 16:14:1214334</a:t>
            </a:r>
          </a:p>
        </p:txBody>
      </p:sp>
      <p:pic>
        <p:nvPicPr>
          <p:cNvPr id="2" name="Image 1" descr="Une image contenant texte">
            <a:extLst>
              <a:ext uri="{FF2B5EF4-FFF2-40B4-BE49-F238E27FC236}">
                <a16:creationId xmlns:a16="http://schemas.microsoft.com/office/drawing/2014/main" id="{CE10204D-7D47-240D-4768-EE24802A46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5112" y="5562000"/>
            <a:ext cx="2120727" cy="1296000"/>
          </a:xfrm>
          <a:prstGeom prst="rect">
            <a:avLst/>
          </a:prstGeom>
        </p:spPr>
      </p:pic>
    </p:spTree>
    <p:extLst>
      <p:ext uri="{BB962C8B-B14F-4D97-AF65-F5344CB8AC3E}">
        <p14:creationId xmlns:p14="http://schemas.microsoft.com/office/powerpoint/2010/main" val="1517901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Figure 2">
            <a:extLst>
              <a:ext uri="{FF2B5EF4-FFF2-40B4-BE49-F238E27FC236}">
                <a16:creationId xmlns:a16="http://schemas.microsoft.com/office/drawing/2014/main" id="{7D325A72-3A62-F894-51DB-E8E883B4115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57980" y="1528454"/>
            <a:ext cx="9606383" cy="4515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a:extLst>
              <a:ext uri="{FF2B5EF4-FFF2-40B4-BE49-F238E27FC236}">
                <a16:creationId xmlns:a16="http://schemas.microsoft.com/office/drawing/2014/main" id="{93213641-E65C-577E-424A-AF50E96080A4}"/>
              </a:ext>
            </a:extLst>
          </p:cNvPr>
          <p:cNvSpPr txBox="1"/>
          <p:nvPr/>
        </p:nvSpPr>
        <p:spPr>
          <a:xfrm>
            <a:off x="0" y="6488668"/>
            <a:ext cx="4918334" cy="261610"/>
          </a:xfrm>
          <a:prstGeom prst="rect">
            <a:avLst/>
          </a:prstGeom>
          <a:noFill/>
        </p:spPr>
        <p:txBody>
          <a:bodyPr wrap="none" rtlCol="0">
            <a:spAutoFit/>
          </a:bodyPr>
          <a:lstStyle/>
          <a:p>
            <a:r>
              <a:rPr lang="fr-CH" sz="1100" dirty="0"/>
              <a:t>Metanalyse Zeng Q et al. Front </a:t>
            </a:r>
            <a:r>
              <a:rPr lang="fr-CH" sz="1100" dirty="0" err="1"/>
              <a:t>Endocrinol</a:t>
            </a:r>
            <a:r>
              <a:rPr lang="fr-CH" sz="1100" dirty="0"/>
              <a:t> (Lausanne) 2023 </a:t>
            </a:r>
            <a:r>
              <a:rPr lang="fr-CH" sz="1100" dirty="0" err="1"/>
              <a:t>oct</a:t>
            </a:r>
            <a:r>
              <a:rPr lang="fr-CH" sz="1100" dirty="0"/>
              <a:t> 16:14:1214334</a:t>
            </a:r>
          </a:p>
        </p:txBody>
      </p:sp>
      <p:pic>
        <p:nvPicPr>
          <p:cNvPr id="2" name="Image 1" descr="Une image contenant texte">
            <a:extLst>
              <a:ext uri="{FF2B5EF4-FFF2-40B4-BE49-F238E27FC236}">
                <a16:creationId xmlns:a16="http://schemas.microsoft.com/office/drawing/2014/main" id="{243FCE04-EA66-7D7D-900F-7A78D0787D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8673" y="5751245"/>
            <a:ext cx="1656419" cy="1012256"/>
          </a:xfrm>
          <a:prstGeom prst="rect">
            <a:avLst/>
          </a:prstGeom>
        </p:spPr>
      </p:pic>
    </p:spTree>
    <p:extLst>
      <p:ext uri="{BB962C8B-B14F-4D97-AF65-F5344CB8AC3E}">
        <p14:creationId xmlns:p14="http://schemas.microsoft.com/office/powerpoint/2010/main" val="21761565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7" descr="胰腺炎">
            <a:extLst>
              <a:ext uri="{FF2B5EF4-FFF2-40B4-BE49-F238E27FC236}">
                <a16:creationId xmlns:a16="http://schemas.microsoft.com/office/drawing/2014/main" id="{D2B0DC93-98E3-303D-4A91-EE772C492233}"/>
              </a:ext>
            </a:extLst>
          </p:cNvPr>
          <p:cNvPicPr>
            <a:picLocks noGrp="1" noChangeAspect="1"/>
          </p:cNvPicPr>
          <p:nvPr>
            <p:ph idx="1"/>
          </p:nvPr>
        </p:nvPicPr>
        <p:blipFill>
          <a:blip r:embed="rId2"/>
          <a:srcRect t="26503" b="23538"/>
          <a:stretch>
            <a:fillRect/>
          </a:stretch>
        </p:blipFill>
        <p:spPr>
          <a:xfrm>
            <a:off x="643467" y="1447268"/>
            <a:ext cx="10905066" cy="3963463"/>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a:extLst>
              <a:ext uri="{FF2B5EF4-FFF2-40B4-BE49-F238E27FC236}">
                <a16:creationId xmlns:a16="http://schemas.microsoft.com/office/drawing/2014/main" id="{C06858B3-F636-F6FD-56E9-773998392413}"/>
              </a:ext>
            </a:extLst>
          </p:cNvPr>
          <p:cNvSpPr txBox="1"/>
          <p:nvPr/>
        </p:nvSpPr>
        <p:spPr>
          <a:xfrm>
            <a:off x="2151017" y="1077936"/>
            <a:ext cx="5756704" cy="369332"/>
          </a:xfrm>
          <a:prstGeom prst="rect">
            <a:avLst/>
          </a:prstGeom>
          <a:noFill/>
        </p:spPr>
        <p:txBody>
          <a:bodyPr wrap="none" rtlCol="0">
            <a:spAutoFit/>
          </a:bodyPr>
          <a:lstStyle/>
          <a:p>
            <a:r>
              <a:rPr lang="en-US" sz="1800" kern="100" dirty="0">
                <a:effectLst/>
                <a:latin typeface="Times New Roman" panose="02020603050405020304" pitchFamily="18" charset="0"/>
                <a:ea typeface="SimSun" panose="02010600030101010101" pitchFamily="2" charset="-122"/>
              </a:rPr>
              <a:t>Risk Ratio</a:t>
            </a:r>
            <a:r>
              <a:rPr lang="en-US" sz="1800" kern="100" dirty="0">
                <a:solidFill>
                  <a:srgbClr val="000000"/>
                </a:solidFill>
                <a:effectLst/>
                <a:latin typeface="Times New Roman" panose="02020603050405020304" pitchFamily="18" charset="0"/>
                <a:ea typeface="SimSun" panose="02010600030101010101" pitchFamily="2" charset="-122"/>
              </a:rPr>
              <a:t> in pancreatitis: </a:t>
            </a:r>
            <a:r>
              <a:rPr lang="en-US" sz="1800" kern="100" dirty="0" err="1">
                <a:solidFill>
                  <a:srgbClr val="000000"/>
                </a:solidFill>
                <a:effectLst/>
                <a:latin typeface="Times New Roman" panose="02020603050405020304" pitchFamily="18" charset="0"/>
                <a:ea typeface="SimSun" panose="02010600030101010101" pitchFamily="2" charset="-122"/>
              </a:rPr>
              <a:t>t</a:t>
            </a:r>
            <a:r>
              <a:rPr lang="en-US" sz="1800" kern="100" dirty="0" err="1">
                <a:effectLst/>
                <a:latin typeface="Times New Roman" panose="02020603050405020304" pitchFamily="18" charset="0"/>
                <a:ea typeface="SimSun" panose="02010600030101010101" pitchFamily="2" charset="-122"/>
              </a:rPr>
              <a:t>irzepatide</a:t>
            </a:r>
            <a:r>
              <a:rPr lang="en-US" sz="1800" kern="100" dirty="0">
                <a:effectLst/>
                <a:latin typeface="Times New Roman" panose="02020603050405020304" pitchFamily="18" charset="0"/>
                <a:ea typeface="SimSun" panose="02010600030101010101" pitchFamily="2" charset="-122"/>
              </a:rPr>
              <a:t> vs </a:t>
            </a:r>
            <a:r>
              <a:rPr lang="en-US" sz="1800" kern="100" dirty="0">
                <a:solidFill>
                  <a:srgbClr val="282828"/>
                </a:solidFill>
                <a:effectLst/>
                <a:latin typeface="Times New Roman" panose="02020603050405020304" pitchFamily="18" charset="0"/>
                <a:ea typeface="Georgia" panose="02040502050405020303" pitchFamily="18" charset="0"/>
              </a:rPr>
              <a:t>selective GLP</a:t>
            </a:r>
            <a:r>
              <a:rPr lang="en-US" sz="1800" kern="100" dirty="0">
                <a:solidFill>
                  <a:srgbClr val="282828"/>
                </a:solidFill>
                <a:effectLst/>
                <a:latin typeface="Times New Roman" panose="02020603050405020304" pitchFamily="18" charset="0"/>
                <a:ea typeface="SimSun" panose="02010600030101010101" pitchFamily="2" charset="-122"/>
              </a:rPr>
              <a:t>1</a:t>
            </a:r>
            <a:r>
              <a:rPr lang="en-US" sz="1800" kern="100" dirty="0">
                <a:solidFill>
                  <a:srgbClr val="282828"/>
                </a:solidFill>
                <a:effectLst/>
                <a:latin typeface="Times New Roman" panose="02020603050405020304" pitchFamily="18" charset="0"/>
                <a:ea typeface="Georgia" panose="02040502050405020303" pitchFamily="18" charset="0"/>
              </a:rPr>
              <a:t>-RA</a:t>
            </a:r>
            <a:endParaRPr lang="fr-CH" dirty="0"/>
          </a:p>
        </p:txBody>
      </p:sp>
      <p:sp>
        <p:nvSpPr>
          <p:cNvPr id="6" name="ZoneTexte 5">
            <a:extLst>
              <a:ext uri="{FF2B5EF4-FFF2-40B4-BE49-F238E27FC236}">
                <a16:creationId xmlns:a16="http://schemas.microsoft.com/office/drawing/2014/main" id="{0361125B-3BAB-6F05-5E8B-C53E06554529}"/>
              </a:ext>
            </a:extLst>
          </p:cNvPr>
          <p:cNvSpPr txBox="1"/>
          <p:nvPr/>
        </p:nvSpPr>
        <p:spPr>
          <a:xfrm>
            <a:off x="0" y="6488668"/>
            <a:ext cx="4918334" cy="261610"/>
          </a:xfrm>
          <a:prstGeom prst="rect">
            <a:avLst/>
          </a:prstGeom>
          <a:noFill/>
        </p:spPr>
        <p:txBody>
          <a:bodyPr wrap="none" rtlCol="0">
            <a:spAutoFit/>
          </a:bodyPr>
          <a:lstStyle/>
          <a:p>
            <a:r>
              <a:rPr lang="fr-CH" sz="1100" dirty="0"/>
              <a:t>Metanalyse Zeng Q et al. Front </a:t>
            </a:r>
            <a:r>
              <a:rPr lang="fr-CH" sz="1100" dirty="0" err="1"/>
              <a:t>Endocrinol</a:t>
            </a:r>
            <a:r>
              <a:rPr lang="fr-CH" sz="1100" dirty="0"/>
              <a:t> (Lausanne) 2023 </a:t>
            </a:r>
            <a:r>
              <a:rPr lang="fr-CH" sz="1100" dirty="0" err="1"/>
              <a:t>oct</a:t>
            </a:r>
            <a:r>
              <a:rPr lang="fr-CH" sz="1100" dirty="0"/>
              <a:t> 16:14:1214334</a:t>
            </a:r>
          </a:p>
        </p:txBody>
      </p:sp>
      <p:pic>
        <p:nvPicPr>
          <p:cNvPr id="2" name="Image 1" descr="Une image contenant texte">
            <a:extLst>
              <a:ext uri="{FF2B5EF4-FFF2-40B4-BE49-F238E27FC236}">
                <a16:creationId xmlns:a16="http://schemas.microsoft.com/office/drawing/2014/main" id="{7080786F-6174-A6B4-A257-998F09FC8C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3121" y="5421867"/>
            <a:ext cx="2120727" cy="1296000"/>
          </a:xfrm>
          <a:prstGeom prst="rect">
            <a:avLst/>
          </a:prstGeom>
        </p:spPr>
      </p:pic>
    </p:spTree>
    <p:extLst>
      <p:ext uri="{BB962C8B-B14F-4D97-AF65-F5344CB8AC3E}">
        <p14:creationId xmlns:p14="http://schemas.microsoft.com/office/powerpoint/2010/main" val="356459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3397A5-087C-F78F-BA06-3E52F0B431A6}"/>
              </a:ext>
            </a:extLst>
          </p:cNvPr>
          <p:cNvSpPr>
            <a:spLocks noGrp="1"/>
          </p:cNvSpPr>
          <p:nvPr>
            <p:ph type="title"/>
          </p:nvPr>
        </p:nvSpPr>
        <p:spPr/>
        <p:txBody>
          <a:bodyPr>
            <a:normAutofit fontScale="90000"/>
          </a:bodyPr>
          <a:lstStyle/>
          <a:p>
            <a:r>
              <a:rPr lang="en-US" b="0" i="0" dirty="0">
                <a:solidFill>
                  <a:srgbClr val="1F1F1F"/>
                </a:solidFill>
                <a:effectLst/>
                <a:latin typeface="ElsevierGulliver"/>
              </a:rPr>
              <a:t>Acute pancreatitis due to different </a:t>
            </a:r>
            <a:r>
              <a:rPr lang="en-US" b="0" i="0" dirty="0" err="1">
                <a:solidFill>
                  <a:srgbClr val="1F1F1F"/>
                </a:solidFill>
                <a:effectLst/>
                <a:latin typeface="ElsevierGulliver"/>
              </a:rPr>
              <a:t>semaglutide</a:t>
            </a:r>
            <a:r>
              <a:rPr lang="en-US" b="0" i="0" dirty="0">
                <a:solidFill>
                  <a:srgbClr val="1F1F1F"/>
                </a:solidFill>
                <a:effectLst/>
                <a:latin typeface="ElsevierGulliver"/>
              </a:rPr>
              <a:t> regimens: An updated meta-analysis</a:t>
            </a:r>
            <a:br>
              <a:rPr lang="en-US" b="0" i="0" dirty="0">
                <a:solidFill>
                  <a:srgbClr val="1F1F1F"/>
                </a:solidFill>
                <a:effectLst/>
                <a:latin typeface="ElsevierGulliver"/>
              </a:rPr>
            </a:br>
            <a:endParaRPr lang="fr-CH" dirty="0"/>
          </a:p>
        </p:txBody>
      </p:sp>
      <p:pic>
        <p:nvPicPr>
          <p:cNvPr id="4098" name="Picture 2" descr="Acute pancreatitis due to different semaglutide regimens: An updated meta- analysis - ScienceDirect">
            <a:extLst>
              <a:ext uri="{FF2B5EF4-FFF2-40B4-BE49-F238E27FC236}">
                <a16:creationId xmlns:a16="http://schemas.microsoft.com/office/drawing/2014/main" id="{58747002-81D4-33EF-8F7E-E6CE45DA85E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5304" y="1889308"/>
            <a:ext cx="8128932" cy="4685511"/>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079336CA-5C2A-20E0-18FC-16C777179FC6}"/>
              </a:ext>
            </a:extLst>
          </p:cNvPr>
          <p:cNvSpPr txBox="1"/>
          <p:nvPr/>
        </p:nvSpPr>
        <p:spPr>
          <a:xfrm>
            <a:off x="-499549" y="6417870"/>
            <a:ext cx="4576894" cy="600164"/>
          </a:xfrm>
          <a:prstGeom prst="rect">
            <a:avLst/>
          </a:prstGeom>
          <a:noFill/>
        </p:spPr>
        <p:txBody>
          <a:bodyPr wrap="none" rtlCol="0">
            <a:spAutoFit/>
          </a:bodyPr>
          <a:lstStyle/>
          <a:p>
            <a:pPr algn="ctr"/>
            <a:r>
              <a:rPr lang="fr-FR" sz="1100" dirty="0"/>
              <a:t>Walter Masson et al </a:t>
            </a:r>
            <a:r>
              <a:rPr lang="es-ES" sz="1100" b="0" i="0" u="none" strike="noStrike" dirty="0">
                <a:solidFill>
                  <a:srgbClr val="1F1F1F"/>
                </a:solidFill>
                <a:effectLst/>
                <a:latin typeface="ElsevierSans"/>
                <a:hlinkClick r:id="rId3" tooltip="Go to Endocrinología, Diabetes y Nutrición on ScienceDirect"/>
              </a:rPr>
              <a:t>Endocrinología, Diabetes y Nutrición</a:t>
            </a:r>
            <a:endParaRPr lang="es-ES" sz="1100" b="0" i="0" dirty="0">
              <a:solidFill>
                <a:srgbClr val="1F1F1F"/>
              </a:solidFill>
              <a:effectLst/>
              <a:latin typeface="ElsevierSans"/>
            </a:endParaRPr>
          </a:p>
          <a:p>
            <a:pPr algn="ctr"/>
            <a:r>
              <a:rPr lang="es-ES" sz="1100" b="0" i="0" u="none" strike="noStrike" dirty="0" err="1">
                <a:solidFill>
                  <a:srgbClr val="1F1F1F"/>
                </a:solidFill>
                <a:effectLst/>
                <a:latin typeface="ElsevierSans"/>
                <a:hlinkClick r:id="rId4" tooltip="Go to table of contents for this volume/issue"/>
              </a:rPr>
              <a:t>Volume</a:t>
            </a:r>
            <a:r>
              <a:rPr lang="es-ES" sz="1100" b="0" i="0" u="none" strike="noStrike" dirty="0">
                <a:solidFill>
                  <a:srgbClr val="1F1F1F"/>
                </a:solidFill>
                <a:effectLst/>
                <a:latin typeface="ElsevierSans"/>
                <a:hlinkClick r:id="rId4" tooltip="Go to table of contents for this volume/issue"/>
              </a:rPr>
              <a:t> 71, </a:t>
            </a:r>
            <a:r>
              <a:rPr lang="es-ES" sz="1100" b="0" i="0" u="none" strike="noStrike" dirty="0" err="1">
                <a:solidFill>
                  <a:srgbClr val="1F1F1F"/>
                </a:solidFill>
                <a:effectLst/>
                <a:latin typeface="ElsevierSans"/>
                <a:hlinkClick r:id="rId4" tooltip="Go to table of contents for this volume/issue"/>
              </a:rPr>
              <a:t>Issue</a:t>
            </a:r>
            <a:r>
              <a:rPr lang="es-ES" sz="1100" b="0" i="0" u="none" strike="noStrike" dirty="0">
                <a:solidFill>
                  <a:srgbClr val="1F1F1F"/>
                </a:solidFill>
                <a:effectLst/>
                <a:latin typeface="ElsevierSans"/>
                <a:hlinkClick r:id="rId4" tooltip="Go to table of contents for this volume/issue"/>
              </a:rPr>
              <a:t> 3</a:t>
            </a:r>
            <a:r>
              <a:rPr lang="es-ES" sz="1100" b="0" i="0" dirty="0">
                <a:solidFill>
                  <a:srgbClr val="1F1F1F"/>
                </a:solidFill>
                <a:effectLst/>
                <a:latin typeface="ElsevierSans"/>
              </a:rPr>
              <a:t>, March 2024, Pages 124-132</a:t>
            </a:r>
          </a:p>
          <a:p>
            <a:endParaRPr lang="fr-CH" sz="1100" dirty="0"/>
          </a:p>
        </p:txBody>
      </p:sp>
    </p:spTree>
    <p:extLst>
      <p:ext uri="{BB962C8B-B14F-4D97-AF65-F5344CB8AC3E}">
        <p14:creationId xmlns:p14="http://schemas.microsoft.com/office/powerpoint/2010/main" val="31693023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D41284-A542-EB81-6CF6-AD8DCFD7BE7A}"/>
              </a:ext>
            </a:extLst>
          </p:cNvPr>
          <p:cNvSpPr>
            <a:spLocks noGrp="1"/>
          </p:cNvSpPr>
          <p:nvPr>
            <p:ph type="title"/>
          </p:nvPr>
        </p:nvSpPr>
        <p:spPr/>
        <p:txBody>
          <a:bodyPr>
            <a:noAutofit/>
          </a:bodyPr>
          <a:lstStyle/>
          <a:p>
            <a:r>
              <a:rPr lang="fr-FR" sz="2800" b="1" dirty="0">
                <a:solidFill>
                  <a:srgbClr val="212121"/>
                </a:solidFill>
                <a:latin typeface="Merriweather" panose="00000500000000000000" pitchFamily="2" charset="0"/>
              </a:rPr>
              <a:t>U</a:t>
            </a:r>
            <a:r>
              <a:rPr lang="fr-FR" sz="2800" b="1" i="0" dirty="0">
                <a:solidFill>
                  <a:srgbClr val="212121"/>
                </a:solidFill>
                <a:effectLst/>
                <a:latin typeface="Merriweather" panose="00000500000000000000" pitchFamily="2" charset="0"/>
              </a:rPr>
              <a:t>ne étude de disproportionnalité dans la vie réelle sur la base de données du système de déclaration des événements indésirables de la FDA</a:t>
            </a:r>
            <a:br>
              <a:rPr lang="fr-FR" sz="2800" b="1" i="0" dirty="0">
                <a:solidFill>
                  <a:srgbClr val="212121"/>
                </a:solidFill>
                <a:effectLst/>
                <a:latin typeface="Merriweather" panose="00000500000000000000" pitchFamily="2" charset="0"/>
              </a:rPr>
            </a:br>
            <a:endParaRPr lang="fr-CH" sz="2800" dirty="0"/>
          </a:p>
        </p:txBody>
      </p:sp>
      <p:pic>
        <p:nvPicPr>
          <p:cNvPr id="5" name="Espace réservé du contenu 4">
            <a:extLst>
              <a:ext uri="{FF2B5EF4-FFF2-40B4-BE49-F238E27FC236}">
                <a16:creationId xmlns:a16="http://schemas.microsoft.com/office/drawing/2014/main" id="{6F9900C3-3F69-6C09-D2E1-35427CB2F2E0}"/>
              </a:ext>
            </a:extLst>
          </p:cNvPr>
          <p:cNvPicPr>
            <a:picLocks noGrp="1" noChangeAspect="1"/>
          </p:cNvPicPr>
          <p:nvPr>
            <p:ph idx="1"/>
          </p:nvPr>
        </p:nvPicPr>
        <p:blipFill>
          <a:blip r:embed="rId2"/>
          <a:stretch>
            <a:fillRect/>
          </a:stretch>
        </p:blipFill>
        <p:spPr>
          <a:xfrm>
            <a:off x="3895885" y="1825625"/>
            <a:ext cx="4400229" cy="4351338"/>
          </a:xfrm>
        </p:spPr>
      </p:pic>
      <p:sp>
        <p:nvSpPr>
          <p:cNvPr id="6" name="ZoneTexte 5">
            <a:extLst>
              <a:ext uri="{FF2B5EF4-FFF2-40B4-BE49-F238E27FC236}">
                <a16:creationId xmlns:a16="http://schemas.microsoft.com/office/drawing/2014/main" id="{5611718E-8AA4-8DEE-154A-B6E6E4413407}"/>
              </a:ext>
            </a:extLst>
          </p:cNvPr>
          <p:cNvSpPr txBox="1"/>
          <p:nvPr/>
        </p:nvSpPr>
        <p:spPr>
          <a:xfrm>
            <a:off x="152400" y="6373091"/>
            <a:ext cx="8460971" cy="584775"/>
          </a:xfrm>
          <a:prstGeom prst="rect">
            <a:avLst/>
          </a:prstGeom>
          <a:noFill/>
        </p:spPr>
        <p:txBody>
          <a:bodyPr wrap="none" rtlCol="0">
            <a:spAutoFit/>
          </a:bodyPr>
          <a:lstStyle/>
          <a:p>
            <a:r>
              <a:rPr lang="fr-FR" sz="800" b="1" i="0" dirty="0">
                <a:solidFill>
                  <a:srgbClr val="212121"/>
                </a:solidFill>
                <a:effectLst/>
                <a:latin typeface="Merriweather" panose="00000500000000000000" pitchFamily="2" charset="0"/>
              </a:rPr>
              <a:t>Association entre différents agonistes du récepteur GLP-1 et effets indésirables gastro-intestinaux : une étude de disproportionnalité en situation réelle basée sur</a:t>
            </a:r>
          </a:p>
          <a:p>
            <a:r>
              <a:rPr lang="fr-FR" sz="800" b="1" i="0" dirty="0">
                <a:solidFill>
                  <a:srgbClr val="212121"/>
                </a:solidFill>
                <a:effectLst/>
                <a:latin typeface="Merriweather" panose="00000500000000000000" pitchFamily="2" charset="0"/>
              </a:rPr>
              <a:t> la base de données du système de déclaration des événements indésirables de la FDA</a:t>
            </a:r>
          </a:p>
          <a:p>
            <a:r>
              <a:rPr lang="fr-FR" sz="800" b="1" dirty="0">
                <a:solidFill>
                  <a:srgbClr val="212121"/>
                </a:solidFill>
                <a:latin typeface="Merriweather" panose="00000500000000000000" pitchFamily="2" charset="0"/>
              </a:rPr>
              <a:t>Liu L et al  Front </a:t>
            </a:r>
            <a:r>
              <a:rPr lang="fr-FR" sz="800" b="1" dirty="0" err="1">
                <a:solidFill>
                  <a:srgbClr val="212121"/>
                </a:solidFill>
                <a:latin typeface="Merriweather" panose="00000500000000000000" pitchFamily="2" charset="0"/>
              </a:rPr>
              <a:t>Endocrinol</a:t>
            </a:r>
            <a:r>
              <a:rPr lang="fr-FR" sz="800" b="1" dirty="0">
                <a:solidFill>
                  <a:srgbClr val="212121"/>
                </a:solidFill>
                <a:latin typeface="Merriweather" panose="00000500000000000000" pitchFamily="2" charset="0"/>
              </a:rPr>
              <a:t> (Lausanne) </a:t>
            </a:r>
            <a:r>
              <a:rPr lang="fr-CH" sz="800" b="0" i="0" dirty="0">
                <a:effectLst/>
              </a:rPr>
              <a:t>2022 déc. 7:13:104378</a:t>
            </a:r>
            <a:endParaRPr lang="fr-FR" sz="800" b="1" i="0" dirty="0">
              <a:effectLst/>
            </a:endParaRPr>
          </a:p>
          <a:p>
            <a:endParaRPr lang="fr-CH" sz="800" dirty="0"/>
          </a:p>
        </p:txBody>
      </p:sp>
      <p:sp>
        <p:nvSpPr>
          <p:cNvPr id="7" name="ZoneTexte 6">
            <a:extLst>
              <a:ext uri="{FF2B5EF4-FFF2-40B4-BE49-F238E27FC236}">
                <a16:creationId xmlns:a16="http://schemas.microsoft.com/office/drawing/2014/main" id="{8425C839-EA2E-9913-2F11-DADF22FF8993}"/>
              </a:ext>
            </a:extLst>
          </p:cNvPr>
          <p:cNvSpPr txBox="1"/>
          <p:nvPr/>
        </p:nvSpPr>
        <p:spPr>
          <a:xfrm>
            <a:off x="9157855" y="2888673"/>
            <a:ext cx="2821029" cy="1200329"/>
          </a:xfrm>
          <a:prstGeom prst="rect">
            <a:avLst/>
          </a:prstGeom>
          <a:noFill/>
        </p:spPr>
        <p:txBody>
          <a:bodyPr wrap="none" rtlCol="0">
            <a:spAutoFit/>
          </a:bodyPr>
          <a:lstStyle/>
          <a:p>
            <a:r>
              <a:rPr lang="fr-FR" sz="3600" dirty="0">
                <a:solidFill>
                  <a:srgbClr val="FF0000"/>
                </a:solidFill>
              </a:rPr>
              <a:t> ! </a:t>
            </a:r>
            <a:r>
              <a:rPr lang="fr-FR" dirty="0">
                <a:solidFill>
                  <a:srgbClr val="FF0000"/>
                </a:solidFill>
              </a:rPr>
              <a:t>Dans ce type d’étude, </a:t>
            </a:r>
          </a:p>
          <a:p>
            <a:r>
              <a:rPr lang="fr-FR" dirty="0">
                <a:solidFill>
                  <a:srgbClr val="FF0000"/>
                </a:solidFill>
              </a:rPr>
              <a:t>le taux d’incidence d’un EI </a:t>
            </a:r>
          </a:p>
          <a:p>
            <a:r>
              <a:rPr lang="fr-FR" dirty="0">
                <a:solidFill>
                  <a:srgbClr val="FF0000"/>
                </a:solidFill>
              </a:rPr>
              <a:t>NE PEUX PAS être évalué </a:t>
            </a:r>
            <a:endParaRPr lang="fr-CH" dirty="0">
              <a:solidFill>
                <a:srgbClr val="FF0000"/>
              </a:solidFill>
            </a:endParaRPr>
          </a:p>
        </p:txBody>
      </p:sp>
    </p:spTree>
    <p:extLst>
      <p:ext uri="{BB962C8B-B14F-4D97-AF65-F5344CB8AC3E}">
        <p14:creationId xmlns:p14="http://schemas.microsoft.com/office/powerpoint/2010/main" val="336699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FDCC54-D7DB-8D96-C8CB-6AAFF5315BAE}"/>
              </a:ext>
            </a:extLst>
          </p:cNvPr>
          <p:cNvSpPr>
            <a:spLocks noGrp="1"/>
          </p:cNvSpPr>
          <p:nvPr>
            <p:ph type="title"/>
          </p:nvPr>
        </p:nvSpPr>
        <p:spPr/>
        <p:txBody>
          <a:bodyPr/>
          <a:lstStyle/>
          <a:p>
            <a:endParaRPr lang="fr-CH" dirty="0"/>
          </a:p>
        </p:txBody>
      </p:sp>
      <p:pic>
        <p:nvPicPr>
          <p:cNvPr id="5" name="Espace réservé du contenu 4">
            <a:extLst>
              <a:ext uri="{FF2B5EF4-FFF2-40B4-BE49-F238E27FC236}">
                <a16:creationId xmlns:a16="http://schemas.microsoft.com/office/drawing/2014/main" id="{5948FE59-A53D-8F3F-F316-3EF0E9BD3316}"/>
              </a:ext>
            </a:extLst>
          </p:cNvPr>
          <p:cNvPicPr>
            <a:picLocks noGrp="1" noChangeAspect="1"/>
          </p:cNvPicPr>
          <p:nvPr>
            <p:ph idx="1"/>
          </p:nvPr>
        </p:nvPicPr>
        <p:blipFill>
          <a:blip r:embed="rId2"/>
          <a:stretch>
            <a:fillRect/>
          </a:stretch>
        </p:blipFill>
        <p:spPr>
          <a:xfrm>
            <a:off x="1562213" y="1508556"/>
            <a:ext cx="8960314" cy="4984319"/>
          </a:xfrm>
        </p:spPr>
      </p:pic>
      <p:sp>
        <p:nvSpPr>
          <p:cNvPr id="6" name="ZoneTexte 5">
            <a:extLst>
              <a:ext uri="{FF2B5EF4-FFF2-40B4-BE49-F238E27FC236}">
                <a16:creationId xmlns:a16="http://schemas.microsoft.com/office/drawing/2014/main" id="{E8BA8D52-4345-D8A0-35F9-761EC69C8052}"/>
              </a:ext>
            </a:extLst>
          </p:cNvPr>
          <p:cNvSpPr txBox="1"/>
          <p:nvPr/>
        </p:nvSpPr>
        <p:spPr>
          <a:xfrm>
            <a:off x="7647709" y="1870364"/>
            <a:ext cx="1921039" cy="369332"/>
          </a:xfrm>
          <a:prstGeom prst="rect">
            <a:avLst/>
          </a:prstGeom>
          <a:noFill/>
        </p:spPr>
        <p:txBody>
          <a:bodyPr wrap="none" rtlCol="0">
            <a:spAutoFit/>
          </a:bodyPr>
          <a:lstStyle/>
          <a:p>
            <a:r>
              <a:rPr lang="fr-FR" dirty="0"/>
              <a:t>Pancréatite 8.2% </a:t>
            </a:r>
            <a:endParaRPr lang="fr-CH" dirty="0"/>
          </a:p>
        </p:txBody>
      </p:sp>
      <p:sp>
        <p:nvSpPr>
          <p:cNvPr id="7" name="ZoneTexte 6">
            <a:extLst>
              <a:ext uri="{FF2B5EF4-FFF2-40B4-BE49-F238E27FC236}">
                <a16:creationId xmlns:a16="http://schemas.microsoft.com/office/drawing/2014/main" id="{4591D315-16C8-B04F-6BC4-5EF558D3BB86}"/>
              </a:ext>
            </a:extLst>
          </p:cNvPr>
          <p:cNvSpPr txBox="1"/>
          <p:nvPr/>
        </p:nvSpPr>
        <p:spPr>
          <a:xfrm>
            <a:off x="152400" y="6373091"/>
            <a:ext cx="8460971" cy="584775"/>
          </a:xfrm>
          <a:prstGeom prst="rect">
            <a:avLst/>
          </a:prstGeom>
          <a:noFill/>
        </p:spPr>
        <p:txBody>
          <a:bodyPr wrap="none" rtlCol="0">
            <a:spAutoFit/>
          </a:bodyPr>
          <a:lstStyle/>
          <a:p>
            <a:r>
              <a:rPr lang="fr-FR" sz="800" b="1" i="0" dirty="0">
                <a:solidFill>
                  <a:srgbClr val="212121"/>
                </a:solidFill>
                <a:effectLst/>
                <a:latin typeface="Merriweather" panose="00000500000000000000" pitchFamily="2" charset="0"/>
              </a:rPr>
              <a:t>Association entre différents agonistes du récepteur GLP-1 et effets indésirables gastro-intestinaux : une étude de disproportionnalité en situation réelle basée sur</a:t>
            </a:r>
          </a:p>
          <a:p>
            <a:r>
              <a:rPr lang="fr-FR" sz="800" b="1" i="0" dirty="0">
                <a:solidFill>
                  <a:srgbClr val="212121"/>
                </a:solidFill>
                <a:effectLst/>
                <a:latin typeface="Merriweather" panose="00000500000000000000" pitchFamily="2" charset="0"/>
              </a:rPr>
              <a:t> la base de données du système de déclaration des événements indésirables de la FDA</a:t>
            </a:r>
          </a:p>
          <a:p>
            <a:r>
              <a:rPr lang="fr-FR" sz="800" b="1" dirty="0">
                <a:solidFill>
                  <a:srgbClr val="212121"/>
                </a:solidFill>
                <a:latin typeface="Merriweather" panose="00000500000000000000" pitchFamily="2" charset="0"/>
              </a:rPr>
              <a:t>Liu L et al  Front </a:t>
            </a:r>
            <a:r>
              <a:rPr lang="fr-FR" sz="800" b="1" dirty="0" err="1">
                <a:solidFill>
                  <a:srgbClr val="212121"/>
                </a:solidFill>
                <a:latin typeface="Merriweather" panose="00000500000000000000" pitchFamily="2" charset="0"/>
              </a:rPr>
              <a:t>Endocrinol</a:t>
            </a:r>
            <a:r>
              <a:rPr lang="fr-FR" sz="800" b="1" dirty="0">
                <a:solidFill>
                  <a:srgbClr val="212121"/>
                </a:solidFill>
                <a:latin typeface="Merriweather" panose="00000500000000000000" pitchFamily="2" charset="0"/>
              </a:rPr>
              <a:t> (Lausanne) </a:t>
            </a:r>
            <a:r>
              <a:rPr lang="fr-CH" sz="800" b="0" i="0" dirty="0">
                <a:effectLst/>
              </a:rPr>
              <a:t>2022 déc. 7:13:104378</a:t>
            </a:r>
            <a:endParaRPr lang="fr-FR" sz="800" b="1" i="0" dirty="0">
              <a:effectLst/>
            </a:endParaRPr>
          </a:p>
          <a:p>
            <a:endParaRPr lang="fr-CH" sz="800" dirty="0"/>
          </a:p>
        </p:txBody>
      </p:sp>
      <p:sp>
        <p:nvSpPr>
          <p:cNvPr id="3" name="Étoile : 5 branches 2">
            <a:extLst>
              <a:ext uri="{FF2B5EF4-FFF2-40B4-BE49-F238E27FC236}">
                <a16:creationId xmlns:a16="http://schemas.microsoft.com/office/drawing/2014/main" id="{05EC9BA3-F312-E40A-4F86-51949CF1E71F}"/>
              </a:ext>
            </a:extLst>
          </p:cNvPr>
          <p:cNvSpPr/>
          <p:nvPr/>
        </p:nvSpPr>
        <p:spPr>
          <a:xfrm>
            <a:off x="6408579" y="5630303"/>
            <a:ext cx="173191" cy="193780"/>
          </a:xfrm>
          <a:prstGeom prst="star5">
            <a:avLst>
              <a:gd name="adj" fmla="val 0"/>
              <a:gd name="hf" fmla="val 105146"/>
              <a:gd name="vf" fmla="val 11055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8" name="Étoile : 5 branches 7">
            <a:extLst>
              <a:ext uri="{FF2B5EF4-FFF2-40B4-BE49-F238E27FC236}">
                <a16:creationId xmlns:a16="http://schemas.microsoft.com/office/drawing/2014/main" id="{046E09F2-E591-7FCB-5B5D-8E8CE9F19D60}"/>
              </a:ext>
            </a:extLst>
          </p:cNvPr>
          <p:cNvSpPr/>
          <p:nvPr/>
        </p:nvSpPr>
        <p:spPr>
          <a:xfrm>
            <a:off x="7780998" y="5533413"/>
            <a:ext cx="173191" cy="193780"/>
          </a:xfrm>
          <a:prstGeom prst="star5">
            <a:avLst>
              <a:gd name="adj" fmla="val 0"/>
              <a:gd name="hf" fmla="val 105146"/>
              <a:gd name="vf" fmla="val 11055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316220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a:extLst>
              <a:ext uri="{FF2B5EF4-FFF2-40B4-BE49-F238E27FC236}">
                <a16:creationId xmlns:a16="http://schemas.microsoft.com/office/drawing/2014/main" id="{91CBF0F4-5070-5682-1D44-77E3BEB76F52}"/>
              </a:ext>
            </a:extLst>
          </p:cNvPr>
          <p:cNvPicPr>
            <a:picLocks noGrp="1" noChangeAspect="1"/>
          </p:cNvPicPr>
          <p:nvPr>
            <p:ph idx="1"/>
          </p:nvPr>
        </p:nvPicPr>
        <p:blipFill>
          <a:blip r:embed="rId2"/>
          <a:stretch>
            <a:fillRect/>
          </a:stretch>
        </p:blipFill>
        <p:spPr>
          <a:xfrm>
            <a:off x="718469" y="1362377"/>
            <a:ext cx="10905066" cy="4821660"/>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8833768A-2D11-5578-23C9-8E78C3E3A7CC}"/>
              </a:ext>
            </a:extLst>
          </p:cNvPr>
          <p:cNvSpPr txBox="1"/>
          <p:nvPr/>
        </p:nvSpPr>
        <p:spPr>
          <a:xfrm>
            <a:off x="184511" y="6345239"/>
            <a:ext cx="4326826" cy="246221"/>
          </a:xfrm>
          <a:prstGeom prst="rect">
            <a:avLst/>
          </a:prstGeom>
          <a:noFill/>
        </p:spPr>
        <p:txBody>
          <a:bodyPr wrap="none" rtlCol="0">
            <a:spAutoFit/>
          </a:bodyPr>
          <a:lstStyle/>
          <a:p>
            <a:r>
              <a:rPr lang="fr-FR" sz="1000" dirty="0" err="1"/>
              <a:t>Committee</a:t>
            </a:r>
            <a:r>
              <a:rPr lang="fr-FR" sz="1000" dirty="0"/>
              <a:t> on </a:t>
            </a:r>
            <a:r>
              <a:rPr lang="fr-FR" sz="1000" dirty="0" err="1"/>
              <a:t>behalf</a:t>
            </a:r>
            <a:r>
              <a:rPr lang="fr-FR" sz="1000" dirty="0"/>
              <a:t> of the LEADER </a:t>
            </a:r>
            <a:r>
              <a:rPr lang="fr-FR" sz="1000" dirty="0" err="1"/>
              <a:t>study</a:t>
            </a:r>
            <a:r>
              <a:rPr lang="fr-FR" sz="1000" dirty="0"/>
              <a:t> </a:t>
            </a:r>
            <a:r>
              <a:rPr lang="fr-CH" sz="1000" b="0" i="0" u="none" strike="noStrike" baseline="0" dirty="0" err="1">
                <a:latin typeface="AdvOT96952d75.I"/>
              </a:rPr>
              <a:t>Diabetes</a:t>
            </a:r>
            <a:r>
              <a:rPr lang="fr-CH" sz="1000" b="0" i="0" u="none" strike="noStrike" baseline="0" dirty="0">
                <a:latin typeface="AdvOT96952d75.I"/>
              </a:rPr>
              <a:t> Care 2019;42:1912</a:t>
            </a:r>
            <a:r>
              <a:rPr lang="fr-CH" sz="1000" b="0" i="0" u="none" strike="noStrike" baseline="0" dirty="0">
                <a:latin typeface="AdvOT96952d75.I+20"/>
              </a:rPr>
              <a:t>–</a:t>
            </a:r>
            <a:r>
              <a:rPr lang="fr-CH" sz="1000" b="0" i="0" u="none" strike="noStrike" baseline="0" dirty="0">
                <a:latin typeface="AdvOT96952d75.I"/>
              </a:rPr>
              <a:t>1920</a:t>
            </a:r>
            <a:endParaRPr lang="fr-CH" sz="1000" dirty="0"/>
          </a:p>
        </p:txBody>
      </p:sp>
      <p:sp>
        <p:nvSpPr>
          <p:cNvPr id="7" name="ZoneTexte 6">
            <a:extLst>
              <a:ext uri="{FF2B5EF4-FFF2-40B4-BE49-F238E27FC236}">
                <a16:creationId xmlns:a16="http://schemas.microsoft.com/office/drawing/2014/main" id="{23D71F57-1687-2AD7-E29D-1EDCDA6DF29D}"/>
              </a:ext>
            </a:extLst>
          </p:cNvPr>
          <p:cNvSpPr txBox="1"/>
          <p:nvPr/>
        </p:nvSpPr>
        <p:spPr>
          <a:xfrm>
            <a:off x="1214325" y="264193"/>
            <a:ext cx="10953511" cy="646331"/>
          </a:xfrm>
          <a:prstGeom prst="rect">
            <a:avLst/>
          </a:prstGeom>
          <a:noFill/>
        </p:spPr>
        <p:txBody>
          <a:bodyPr wrap="none" rtlCol="0">
            <a:spAutoFit/>
          </a:bodyPr>
          <a:lstStyle/>
          <a:p>
            <a:r>
              <a:rPr lang="en-US" b="1" dirty="0"/>
              <a:t>Effects of Liraglutide Compared With Placebo on Events of Acute Gallbladder or Biliary Disease</a:t>
            </a:r>
          </a:p>
          <a:p>
            <a:r>
              <a:rPr lang="en-US" b="1" dirty="0"/>
              <a:t> in Patients With Type 2 Diabetes at High Risk for Cardiovascular Events in the LEADER Randomized Trial</a:t>
            </a:r>
            <a:endParaRPr lang="fr-CH" b="1" dirty="0"/>
          </a:p>
        </p:txBody>
      </p:sp>
    </p:spTree>
    <p:extLst>
      <p:ext uri="{BB962C8B-B14F-4D97-AF65-F5344CB8AC3E}">
        <p14:creationId xmlns:p14="http://schemas.microsoft.com/office/powerpoint/2010/main" val="20842736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18" descr="胆综合">
            <a:extLst>
              <a:ext uri="{FF2B5EF4-FFF2-40B4-BE49-F238E27FC236}">
                <a16:creationId xmlns:a16="http://schemas.microsoft.com/office/drawing/2014/main" id="{F6CE64BE-B9C5-1301-D1A5-32BD9750379B}"/>
              </a:ext>
            </a:extLst>
          </p:cNvPr>
          <p:cNvPicPr>
            <a:picLocks noGrp="1" noChangeAspect="1"/>
          </p:cNvPicPr>
          <p:nvPr>
            <p:ph idx="1"/>
          </p:nvPr>
        </p:nvPicPr>
        <p:blipFill>
          <a:blip r:embed="rId3"/>
          <a:srcRect t="22925" b="24383"/>
          <a:stretch>
            <a:fillRect/>
          </a:stretch>
        </p:blipFill>
        <p:spPr>
          <a:xfrm>
            <a:off x="643467" y="1338857"/>
            <a:ext cx="10905066" cy="4180284"/>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a:extLst>
              <a:ext uri="{FF2B5EF4-FFF2-40B4-BE49-F238E27FC236}">
                <a16:creationId xmlns:a16="http://schemas.microsoft.com/office/drawing/2014/main" id="{999FBE49-8ED5-3F0A-9F72-3CC0107D88E7}"/>
              </a:ext>
            </a:extLst>
          </p:cNvPr>
          <p:cNvSpPr txBox="1"/>
          <p:nvPr/>
        </p:nvSpPr>
        <p:spPr>
          <a:xfrm>
            <a:off x="2002146" y="623685"/>
            <a:ext cx="7468711" cy="646331"/>
          </a:xfrm>
          <a:prstGeom prst="rect">
            <a:avLst/>
          </a:prstGeom>
          <a:noFill/>
        </p:spPr>
        <p:txBody>
          <a:bodyPr wrap="none" rtlCol="0">
            <a:spAutoFit/>
          </a:bodyPr>
          <a:lstStyle/>
          <a:p>
            <a:r>
              <a:rPr lang="en-US" sz="1800" kern="100" dirty="0">
                <a:effectLst/>
                <a:latin typeface="Times New Roman" panose="02020603050405020304" pitchFamily="18" charset="0"/>
                <a:ea typeface="SimSun" panose="02010600030101010101" pitchFamily="2" charset="-122"/>
                <a:cs typeface="Times New Roman" panose="02020603050405020304" pitchFamily="18" charset="0"/>
              </a:rPr>
              <a:t>Risk Ratio </a:t>
            </a:r>
            <a:r>
              <a:rPr lang="en-US" sz="18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of </a:t>
            </a:r>
            <a:r>
              <a:rPr lang="en-US" sz="1800" kern="100" dirty="0">
                <a:effectLst/>
                <a:latin typeface="Times New Roman" panose="02020603050405020304" pitchFamily="18" charset="0"/>
                <a:ea typeface="SimSun" panose="02010600030101010101" pitchFamily="2" charset="-122"/>
                <a:cs typeface="Times New Roman" panose="02020603050405020304" pitchFamily="18" charset="0"/>
              </a:rPr>
              <a:t>gallbladder or biliary diseases</a:t>
            </a:r>
            <a:r>
              <a:rPr lang="en-US" sz="1800" kern="1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1800" kern="100" dirty="0" err="1">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t</a:t>
            </a:r>
            <a:r>
              <a:rPr lang="en-US" sz="1800" kern="100" dirty="0" err="1">
                <a:effectLst/>
                <a:latin typeface="Times New Roman" panose="02020603050405020304" pitchFamily="18" charset="0"/>
                <a:ea typeface="SimSun" panose="02010600030101010101" pitchFamily="2" charset="-122"/>
                <a:cs typeface="Times New Roman" panose="02020603050405020304" pitchFamily="18" charset="0"/>
              </a:rPr>
              <a:t>irzepatide</a:t>
            </a:r>
            <a:r>
              <a:rPr lang="en-US" sz="1800" kern="100" dirty="0">
                <a:effectLst/>
                <a:latin typeface="Times New Roman" panose="02020603050405020304" pitchFamily="18" charset="0"/>
                <a:ea typeface="SimSun" panose="02010600030101010101" pitchFamily="2" charset="-122"/>
                <a:cs typeface="Times New Roman" panose="02020603050405020304" pitchFamily="18" charset="0"/>
              </a:rPr>
              <a:t> vs </a:t>
            </a:r>
            <a:r>
              <a:rPr lang="en-US" sz="1800" kern="100" dirty="0">
                <a:solidFill>
                  <a:srgbClr val="282828"/>
                </a:solidFill>
                <a:effectLst/>
                <a:latin typeface="Times New Roman" panose="02020603050405020304" pitchFamily="18" charset="0"/>
                <a:ea typeface="Georgia" panose="02040502050405020303" pitchFamily="18" charset="0"/>
                <a:cs typeface="Times New Roman" panose="02020603050405020304" pitchFamily="18" charset="0"/>
              </a:rPr>
              <a:t>selective GLP</a:t>
            </a:r>
            <a:r>
              <a:rPr lang="en-US" sz="1800" kern="100" dirty="0">
                <a:solidFill>
                  <a:srgbClr val="282828"/>
                </a:solidFill>
                <a:effectLst/>
                <a:latin typeface="Times New Roman" panose="02020603050405020304" pitchFamily="18" charset="0"/>
                <a:ea typeface="SimSun" panose="02010600030101010101" pitchFamily="2" charset="-122"/>
                <a:cs typeface="Times New Roman" panose="02020603050405020304" pitchFamily="18" charset="0"/>
              </a:rPr>
              <a:t>1</a:t>
            </a:r>
            <a:r>
              <a:rPr lang="en-US" sz="1800" kern="100" dirty="0">
                <a:solidFill>
                  <a:srgbClr val="282828"/>
                </a:solidFill>
                <a:effectLst/>
                <a:latin typeface="Times New Roman" panose="02020603050405020304" pitchFamily="18" charset="0"/>
                <a:ea typeface="Georgia" panose="02040502050405020303" pitchFamily="18" charset="0"/>
                <a:cs typeface="Times New Roman" panose="02020603050405020304" pitchFamily="18" charset="0"/>
              </a:rPr>
              <a:t>-RA</a:t>
            </a:r>
            <a:endParaRPr lang="fr-CH" sz="1800" kern="100" dirty="0">
              <a:effectLst/>
              <a:latin typeface="Calibri" panose="020F0502020204030204" pitchFamily="34" charset="0"/>
              <a:ea typeface="SimSun" panose="02010600030101010101" pitchFamily="2" charset="-122"/>
              <a:cs typeface="Times New Roman" panose="02020603050405020304" pitchFamily="18" charset="0"/>
            </a:endParaRPr>
          </a:p>
          <a:p>
            <a:endParaRPr lang="fr-CH" dirty="0"/>
          </a:p>
        </p:txBody>
      </p:sp>
      <p:sp>
        <p:nvSpPr>
          <p:cNvPr id="6" name="ZoneTexte 5">
            <a:extLst>
              <a:ext uri="{FF2B5EF4-FFF2-40B4-BE49-F238E27FC236}">
                <a16:creationId xmlns:a16="http://schemas.microsoft.com/office/drawing/2014/main" id="{DB20BD95-D6A2-18A5-91BB-980137295537}"/>
              </a:ext>
            </a:extLst>
          </p:cNvPr>
          <p:cNvSpPr txBox="1"/>
          <p:nvPr/>
        </p:nvSpPr>
        <p:spPr>
          <a:xfrm>
            <a:off x="0" y="6488668"/>
            <a:ext cx="4918334" cy="261610"/>
          </a:xfrm>
          <a:prstGeom prst="rect">
            <a:avLst/>
          </a:prstGeom>
          <a:noFill/>
        </p:spPr>
        <p:txBody>
          <a:bodyPr wrap="none" rtlCol="0">
            <a:spAutoFit/>
          </a:bodyPr>
          <a:lstStyle/>
          <a:p>
            <a:r>
              <a:rPr lang="fr-CH" sz="1100" dirty="0"/>
              <a:t>Metanalyse Zeng Q et al. Front </a:t>
            </a:r>
            <a:r>
              <a:rPr lang="fr-CH" sz="1100" dirty="0" err="1"/>
              <a:t>Endocrinol</a:t>
            </a:r>
            <a:r>
              <a:rPr lang="fr-CH" sz="1100" dirty="0"/>
              <a:t> (Lausanne) 2023 </a:t>
            </a:r>
            <a:r>
              <a:rPr lang="fr-CH" sz="1100" dirty="0" err="1"/>
              <a:t>oct</a:t>
            </a:r>
            <a:r>
              <a:rPr lang="fr-CH" sz="1100" dirty="0"/>
              <a:t> 16:14:1214334</a:t>
            </a:r>
          </a:p>
        </p:txBody>
      </p:sp>
      <p:pic>
        <p:nvPicPr>
          <p:cNvPr id="2" name="Image 1" descr="Une image contenant texte">
            <a:extLst>
              <a:ext uri="{FF2B5EF4-FFF2-40B4-BE49-F238E27FC236}">
                <a16:creationId xmlns:a16="http://schemas.microsoft.com/office/drawing/2014/main" id="{4960DE3E-58DB-E6B8-781B-872879DE7C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4365" y="5484744"/>
            <a:ext cx="2120727" cy="1296000"/>
          </a:xfrm>
          <a:prstGeom prst="rect">
            <a:avLst/>
          </a:prstGeom>
        </p:spPr>
      </p:pic>
    </p:spTree>
    <p:extLst>
      <p:ext uri="{BB962C8B-B14F-4D97-AF65-F5344CB8AC3E}">
        <p14:creationId xmlns:p14="http://schemas.microsoft.com/office/powerpoint/2010/main" val="537446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F2DCC713-9E02-6BE4-75BB-BF2BC884D894}"/>
              </a:ext>
            </a:extLst>
          </p:cNvPr>
          <p:cNvSpPr>
            <a:spLocks noGrp="1"/>
          </p:cNvSpPr>
          <p:nvPr>
            <p:ph type="title"/>
          </p:nvPr>
        </p:nvSpPr>
        <p:spPr>
          <a:xfrm>
            <a:off x="1285241" y="1008993"/>
            <a:ext cx="10431362" cy="3542045"/>
          </a:xfrm>
        </p:spPr>
        <p:txBody>
          <a:bodyPr vert="horz" lIns="91440" tIns="45720" rIns="91440" bIns="45720" rtlCol="0" anchor="b">
            <a:normAutofit/>
          </a:bodyPr>
          <a:lstStyle/>
          <a:p>
            <a:r>
              <a:rPr lang="en-US" kern="1200" dirty="0">
                <a:solidFill>
                  <a:schemeClr val="tx1"/>
                </a:solidFill>
                <a:latin typeface="+mj-lt"/>
                <a:ea typeface="+mj-ea"/>
                <a:cs typeface="+mj-cs"/>
              </a:rPr>
              <a:t>Risque du Cancer</a:t>
            </a:r>
            <a:br>
              <a:rPr lang="en-US" kern="1200" dirty="0">
                <a:solidFill>
                  <a:schemeClr val="tx1"/>
                </a:solidFill>
                <a:latin typeface="+mj-lt"/>
                <a:ea typeface="+mj-ea"/>
                <a:cs typeface="+mj-cs"/>
              </a:rPr>
            </a:br>
            <a:endParaRPr lang="en-US" kern="1200" dirty="0">
              <a:solidFill>
                <a:schemeClr val="tx1"/>
              </a:solidFill>
              <a:latin typeface="+mj-lt"/>
              <a:ea typeface="+mj-ea"/>
              <a:cs typeface="+mj-cs"/>
            </a:endParaRPr>
          </a:p>
        </p:txBody>
      </p:sp>
      <p:sp>
        <p:nvSpPr>
          <p:cNvPr id="5" name="Espace réservé du texte 4">
            <a:extLst>
              <a:ext uri="{FF2B5EF4-FFF2-40B4-BE49-F238E27FC236}">
                <a16:creationId xmlns:a16="http://schemas.microsoft.com/office/drawing/2014/main" id="{F24659A0-3D90-DDBA-B081-62763D9DC067}"/>
              </a:ext>
            </a:extLst>
          </p:cNvPr>
          <p:cNvSpPr>
            <a:spLocks noGrp="1"/>
          </p:cNvSpPr>
          <p:nvPr>
            <p:ph type="body" idx="1"/>
          </p:nvPr>
        </p:nvSpPr>
        <p:spPr>
          <a:xfrm>
            <a:off x="1285241" y="4582814"/>
            <a:ext cx="8179481" cy="1312657"/>
          </a:xfrm>
        </p:spPr>
        <p:txBody>
          <a:bodyPr vert="horz" lIns="91440" tIns="45720" rIns="91440" bIns="45720" rtlCol="0" anchor="t">
            <a:normAutofit/>
          </a:bodyPr>
          <a:lstStyle/>
          <a:p>
            <a:r>
              <a:rPr lang="en-US" sz="3600" dirty="0">
                <a:solidFill>
                  <a:schemeClr val="tx1"/>
                </a:solidFill>
                <a:latin typeface="+mj-lt"/>
                <a:ea typeface="+mj-ea"/>
                <a:cs typeface="+mj-cs"/>
              </a:rPr>
              <a:t>Pancreas et cancers gastro-</a:t>
            </a:r>
            <a:r>
              <a:rPr lang="en-US" sz="3600" dirty="0" err="1">
                <a:solidFill>
                  <a:schemeClr val="tx1"/>
                </a:solidFill>
                <a:latin typeface="+mj-lt"/>
                <a:ea typeface="+mj-ea"/>
                <a:cs typeface="+mj-cs"/>
              </a:rPr>
              <a:t>intestinaux</a:t>
            </a:r>
            <a:r>
              <a:rPr lang="en-US" sz="3600" dirty="0">
                <a:solidFill>
                  <a:schemeClr val="tx1"/>
                </a:solidFill>
                <a:latin typeface="+mj-lt"/>
                <a:ea typeface="+mj-ea"/>
                <a:cs typeface="+mj-cs"/>
              </a:rPr>
              <a:t> </a:t>
            </a:r>
            <a:endParaRPr lang="en-US" sz="3600" kern="1200" dirty="0">
              <a:solidFill>
                <a:schemeClr val="tx1"/>
              </a:solidFill>
              <a:latin typeface="+mn-lt"/>
              <a:ea typeface="+mn-ea"/>
              <a:cs typeface="+mn-cs"/>
            </a:endParaRPr>
          </a:p>
        </p:txBody>
      </p:sp>
      <p:pic>
        <p:nvPicPr>
          <p:cNvPr id="6" name="Image 5" descr="Une image contenant texte">
            <a:extLst>
              <a:ext uri="{FF2B5EF4-FFF2-40B4-BE49-F238E27FC236}">
                <a16:creationId xmlns:a16="http://schemas.microsoft.com/office/drawing/2014/main" id="{AB402101-E8B5-3B2B-74E3-34C25038FF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72858" y="0"/>
            <a:ext cx="1715743" cy="1048510"/>
          </a:xfrm>
          <a:prstGeom prst="rect">
            <a:avLst/>
          </a:prstGeom>
        </p:spPr>
      </p:pic>
    </p:spTree>
    <p:extLst>
      <p:ext uri="{BB962C8B-B14F-4D97-AF65-F5344CB8AC3E}">
        <p14:creationId xmlns:p14="http://schemas.microsoft.com/office/powerpoint/2010/main" val="8489940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3F1FFC4C-ABC7-EB17-F07D-885E22D8336A}"/>
              </a:ext>
            </a:extLst>
          </p:cNvPr>
          <p:cNvSpPr>
            <a:spLocks noGrp="1"/>
          </p:cNvSpPr>
          <p:nvPr>
            <p:ph type="title"/>
          </p:nvPr>
        </p:nvSpPr>
        <p:spPr>
          <a:xfrm>
            <a:off x="340057" y="230188"/>
            <a:ext cx="10515600" cy="1325563"/>
          </a:xfrm>
        </p:spPr>
        <p:txBody>
          <a:bodyPr>
            <a:noAutofit/>
          </a:bodyPr>
          <a:lstStyle/>
          <a:p>
            <a:r>
              <a:rPr lang="fr-FR" sz="2800" b="0" i="0" dirty="0">
                <a:solidFill>
                  <a:srgbClr val="1F1F1F"/>
                </a:solidFill>
                <a:effectLst/>
                <a:latin typeface="ElsevierGulliver"/>
              </a:rPr>
              <a:t>Semaglutide et cancer : </a:t>
            </a:r>
            <a:r>
              <a:rPr lang="en-US" sz="2800" b="0" i="0" dirty="0">
                <a:solidFill>
                  <a:srgbClr val="1F1F1F"/>
                </a:solidFill>
                <a:effectLst/>
                <a:latin typeface="ElsevierGulliver"/>
              </a:rPr>
              <a:t>A systematic review and meta-analysis </a:t>
            </a:r>
            <a:br>
              <a:rPr lang="fr-FR" sz="2800" b="0" i="0" dirty="0">
                <a:solidFill>
                  <a:srgbClr val="1F1F1F"/>
                </a:solidFill>
                <a:effectLst/>
                <a:latin typeface="ElsevierGulliver"/>
              </a:rPr>
            </a:br>
            <a:r>
              <a:rPr lang="fr-FR" sz="2400" b="0" i="0" strike="noStrike" dirty="0">
                <a:effectLst/>
                <a:latin typeface="ElsevierSans"/>
                <a:hlinkClick r:id="rId2" tooltip="Accéder à Diabète et syndrome métabolique : recherche clinique et revues sur ScienceDirect">
                  <a:extLst>
                    <a:ext uri="{A12FA001-AC4F-418D-AE19-62706E023703}">
                      <ahyp:hlinkClr xmlns:ahyp="http://schemas.microsoft.com/office/drawing/2018/hyperlinkcolor" val="tx"/>
                    </a:ext>
                  </a:extLst>
                </a:hlinkClick>
              </a:rPr>
              <a:t>Diabète et syndrome métabolique : recherche clinique et revues</a:t>
            </a:r>
            <a:r>
              <a:rPr lang="fr-FR" sz="2400" b="0" i="0" strike="noStrike" dirty="0">
                <a:effectLst/>
                <a:latin typeface="ElsevierSans"/>
              </a:rPr>
              <a:t> </a:t>
            </a:r>
            <a:br>
              <a:rPr lang="fr-FR" sz="2400" b="0" i="0" strike="noStrike" dirty="0">
                <a:effectLst/>
                <a:latin typeface="ElsevierSans"/>
              </a:rPr>
            </a:br>
            <a:r>
              <a:rPr lang="fr-FR" sz="1400" b="0" i="0" strike="noStrike" dirty="0">
                <a:solidFill>
                  <a:schemeClr val="tx1"/>
                </a:solidFill>
                <a:effectLst/>
                <a:latin typeface="ElsevierSans"/>
                <a:hlinkClick r:id="rId3" tooltip="Accéder à la table des matières de ce volume/numéro">
                  <a:extLst>
                    <a:ext uri="{A12FA001-AC4F-418D-AE19-62706E023703}">
                      <ahyp:hlinkClr xmlns:ahyp="http://schemas.microsoft.com/office/drawing/2018/hyperlinkcolor" val="tx"/>
                    </a:ext>
                  </a:extLst>
                </a:hlinkClick>
              </a:rPr>
              <a:t>Volume 17, numéro 9</a:t>
            </a:r>
            <a:r>
              <a:rPr lang="fr-FR" sz="1400" b="0" i="0" dirty="0">
                <a:solidFill>
                  <a:schemeClr val="tx1"/>
                </a:solidFill>
                <a:effectLst/>
                <a:latin typeface="ElsevierSans"/>
              </a:rPr>
              <a:t> ,septembre 2023, 102834</a:t>
            </a:r>
            <a:br>
              <a:rPr lang="fr-FR" sz="2400" b="0" i="0" dirty="0">
                <a:solidFill>
                  <a:schemeClr val="tx1"/>
                </a:solidFill>
                <a:effectLst/>
                <a:latin typeface="ElsevierSans"/>
              </a:rPr>
            </a:br>
            <a:endParaRPr lang="fr-CH" sz="2400" dirty="0"/>
          </a:p>
        </p:txBody>
      </p:sp>
      <p:sp>
        <p:nvSpPr>
          <p:cNvPr id="16" name="Espace réservé du contenu 15">
            <a:extLst>
              <a:ext uri="{FF2B5EF4-FFF2-40B4-BE49-F238E27FC236}">
                <a16:creationId xmlns:a16="http://schemas.microsoft.com/office/drawing/2014/main" id="{2FEFCA28-0A64-AD2A-1A6E-35C103E5C57C}"/>
              </a:ext>
            </a:extLst>
          </p:cNvPr>
          <p:cNvSpPr>
            <a:spLocks noGrp="1"/>
          </p:cNvSpPr>
          <p:nvPr>
            <p:ph sz="half" idx="1"/>
          </p:nvPr>
        </p:nvSpPr>
        <p:spPr/>
        <p:txBody>
          <a:bodyPr>
            <a:normAutofit fontScale="85000" lnSpcReduction="10000"/>
          </a:bodyPr>
          <a:lstStyle/>
          <a:p>
            <a:endParaRPr lang="fr-CH" dirty="0"/>
          </a:p>
        </p:txBody>
      </p:sp>
      <p:sp>
        <p:nvSpPr>
          <p:cNvPr id="11" name="Espace réservé du contenu 10">
            <a:extLst>
              <a:ext uri="{FF2B5EF4-FFF2-40B4-BE49-F238E27FC236}">
                <a16:creationId xmlns:a16="http://schemas.microsoft.com/office/drawing/2014/main" id="{F45000A8-FCD4-4353-4D05-264C7F84C8C4}"/>
              </a:ext>
            </a:extLst>
          </p:cNvPr>
          <p:cNvSpPr>
            <a:spLocks noGrp="1"/>
          </p:cNvSpPr>
          <p:nvPr>
            <p:ph sz="half" idx="2"/>
          </p:nvPr>
        </p:nvSpPr>
        <p:spPr/>
        <p:txBody>
          <a:bodyPr>
            <a:normAutofit fontScale="85000" lnSpcReduction="10000"/>
          </a:bodyPr>
          <a:lstStyle/>
          <a:p>
            <a:pPr algn="l">
              <a:spcBef>
                <a:spcPts val="1200"/>
              </a:spcBef>
              <a:spcAft>
                <a:spcPts val="1200"/>
              </a:spcAft>
              <a:buFont typeface="Arial" panose="020B0604020202020204" pitchFamily="34" charset="0"/>
              <a:buChar char="•"/>
            </a:pPr>
            <a:r>
              <a:rPr lang="fr-FR" b="0" i="0" dirty="0">
                <a:solidFill>
                  <a:srgbClr val="1F1F1F"/>
                </a:solidFill>
                <a:effectLst/>
                <a:latin typeface="ElsevierGulliver"/>
              </a:rPr>
              <a:t>Les données de 37 études portant sur 46 719 patients ont été analysées.</a:t>
            </a:r>
          </a:p>
          <a:p>
            <a:pPr algn="l">
              <a:spcBef>
                <a:spcPts val="1200"/>
              </a:spcBef>
              <a:spcAft>
                <a:spcPts val="1200"/>
              </a:spcAft>
              <a:buFont typeface="Arial" panose="020B0604020202020204" pitchFamily="34" charset="0"/>
              <a:buChar char="•"/>
            </a:pPr>
            <a:r>
              <a:rPr lang="fr-FR" b="0" i="0" dirty="0">
                <a:solidFill>
                  <a:srgbClr val="1F1F1F"/>
                </a:solidFill>
                <a:effectLst/>
                <a:latin typeface="ElsevierGulliver"/>
              </a:rPr>
              <a:t>Le cancer du pancréas n’a pas augmenté avec le </a:t>
            </a:r>
            <a:r>
              <a:rPr lang="fr-FR" b="0" i="0" dirty="0" err="1">
                <a:solidFill>
                  <a:srgbClr val="1F1F1F"/>
                </a:solidFill>
                <a:effectLst/>
                <a:latin typeface="ElsevierGulliver"/>
              </a:rPr>
              <a:t>sémaglutide</a:t>
            </a:r>
            <a:r>
              <a:rPr lang="fr-FR" b="0" i="0" dirty="0">
                <a:solidFill>
                  <a:srgbClr val="1F1F1F"/>
                </a:solidFill>
                <a:effectLst/>
                <a:latin typeface="ElsevierGulliver"/>
              </a:rPr>
              <a:t> [OR 0,25 (IC à 95 % : 0,03–2,24) ; P = 0,21].</a:t>
            </a:r>
          </a:p>
          <a:p>
            <a:pPr algn="l">
              <a:spcBef>
                <a:spcPts val="1200"/>
              </a:spcBef>
              <a:spcAft>
                <a:spcPts val="1200"/>
              </a:spcAft>
              <a:buFont typeface="Arial" panose="020B0604020202020204" pitchFamily="34" charset="0"/>
              <a:buChar char="•"/>
            </a:pPr>
            <a:r>
              <a:rPr lang="fr-FR" sz="1900" b="0" i="0" dirty="0">
                <a:solidFill>
                  <a:srgbClr val="1F1F1F"/>
                </a:solidFill>
                <a:effectLst/>
                <a:latin typeface="ElsevierGulliver"/>
              </a:rPr>
              <a:t>Le cancer de la thyroïde n’a pas augmenté avec le </a:t>
            </a:r>
            <a:r>
              <a:rPr lang="fr-FR" sz="1900" b="0" i="0" dirty="0" err="1">
                <a:solidFill>
                  <a:srgbClr val="1F1F1F"/>
                </a:solidFill>
                <a:effectLst/>
                <a:latin typeface="ElsevierGulliver"/>
              </a:rPr>
              <a:t>sémaglutide</a:t>
            </a:r>
            <a:r>
              <a:rPr lang="fr-FR" sz="1900" b="0" i="0" dirty="0">
                <a:solidFill>
                  <a:srgbClr val="1F1F1F"/>
                </a:solidFill>
                <a:effectLst/>
                <a:latin typeface="ElsevierGulliver"/>
              </a:rPr>
              <a:t> [OR 2,04 (IC à 95 % : 0,33–12,61) ; P = 0,44].</a:t>
            </a:r>
          </a:p>
          <a:p>
            <a:pPr algn="l">
              <a:spcBef>
                <a:spcPts val="1200"/>
              </a:spcBef>
              <a:spcAft>
                <a:spcPts val="1200"/>
              </a:spcAft>
              <a:buFont typeface="Arial" panose="020B0604020202020204" pitchFamily="34" charset="0"/>
              <a:buChar char="•"/>
            </a:pPr>
            <a:r>
              <a:rPr lang="fr-FR" sz="1900" b="0" i="0" dirty="0">
                <a:solidFill>
                  <a:srgbClr val="1F1F1F"/>
                </a:solidFill>
                <a:effectLst/>
                <a:latin typeface="ElsevierGulliver"/>
              </a:rPr>
              <a:t>Tous les néoplasmes n’ayant pas augmenté avec le </a:t>
            </a:r>
            <a:r>
              <a:rPr lang="fr-FR" sz="1900" b="0" i="0" dirty="0" err="1">
                <a:solidFill>
                  <a:srgbClr val="1F1F1F"/>
                </a:solidFill>
                <a:effectLst/>
                <a:latin typeface="ElsevierGulliver"/>
              </a:rPr>
              <a:t>sémaglutide</a:t>
            </a:r>
            <a:r>
              <a:rPr lang="fr-FR" sz="1900" b="0" i="0" dirty="0">
                <a:solidFill>
                  <a:srgbClr val="1F1F1F"/>
                </a:solidFill>
                <a:effectLst/>
                <a:latin typeface="ElsevierGulliver"/>
              </a:rPr>
              <a:t> [OR 0,95 (IC à 95 % : 0,62–1,45) ; P = 0,82] étaient similaires dans le groupe </a:t>
            </a:r>
            <a:r>
              <a:rPr lang="fr-FR" sz="1900" b="0" i="0" dirty="0" err="1">
                <a:solidFill>
                  <a:srgbClr val="1F1F1F"/>
                </a:solidFill>
                <a:effectLst/>
                <a:latin typeface="ElsevierGulliver"/>
              </a:rPr>
              <a:t>sémaglutide</a:t>
            </a:r>
            <a:r>
              <a:rPr lang="fr-FR" sz="1900" b="0" i="0" dirty="0">
                <a:solidFill>
                  <a:srgbClr val="1F1F1F"/>
                </a:solidFill>
                <a:effectLst/>
                <a:latin typeface="ElsevierGulliver"/>
              </a:rPr>
              <a:t>.</a:t>
            </a:r>
          </a:p>
          <a:p>
            <a:endParaRPr lang="fr-CH" dirty="0"/>
          </a:p>
        </p:txBody>
      </p:sp>
      <p:pic>
        <p:nvPicPr>
          <p:cNvPr id="1028" name="Picture 4" descr="Semaglutide and cancer: A systematic review and meta-analysis -  ScienceDirect">
            <a:extLst>
              <a:ext uri="{FF2B5EF4-FFF2-40B4-BE49-F238E27FC236}">
                <a16:creationId xmlns:a16="http://schemas.microsoft.com/office/drawing/2014/main" id="{1C88CC75-BDDA-2578-74EA-679C68A5CB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319" y="1494295"/>
            <a:ext cx="4421874" cy="5160236"/>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descr="Une image contenant texte">
            <a:extLst>
              <a:ext uri="{FF2B5EF4-FFF2-40B4-BE49-F238E27FC236}">
                <a16:creationId xmlns:a16="http://schemas.microsoft.com/office/drawing/2014/main" id="{A1274753-01F5-C4AB-5F54-66CD1FE891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82571" y="230188"/>
            <a:ext cx="2139177" cy="1307275"/>
          </a:xfrm>
          <a:prstGeom prst="rect">
            <a:avLst/>
          </a:prstGeom>
        </p:spPr>
      </p:pic>
    </p:spTree>
    <p:extLst>
      <p:ext uri="{BB962C8B-B14F-4D97-AF65-F5344CB8AC3E}">
        <p14:creationId xmlns:p14="http://schemas.microsoft.com/office/powerpoint/2010/main" val="2593223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64FF0266-7D23-A953-2CA0-414DD7A0093A}"/>
              </a:ext>
            </a:extLst>
          </p:cNvPr>
          <p:cNvSpPr>
            <a:spLocks noGrp="1"/>
          </p:cNvSpPr>
          <p:nvPr>
            <p:ph type="title"/>
          </p:nvPr>
        </p:nvSpPr>
        <p:spPr>
          <a:xfrm>
            <a:off x="339373" y="500062"/>
            <a:ext cx="10515600" cy="1325563"/>
          </a:xfrm>
        </p:spPr>
        <p:txBody>
          <a:bodyPr>
            <a:normAutofit fontScale="90000"/>
          </a:bodyPr>
          <a:lstStyle/>
          <a:p>
            <a:r>
              <a:rPr lang="en-US" b="0" i="0" dirty="0">
                <a:solidFill>
                  <a:srgbClr val="1F1F1F"/>
                </a:solidFill>
                <a:effectLst/>
                <a:latin typeface="ElsevierGulliver"/>
              </a:rPr>
              <a:t>Glucagon-like peptide-1 receptor agonists and risk </a:t>
            </a:r>
            <a:r>
              <a:rPr lang="en-US" b="1" i="0" dirty="0">
                <a:solidFill>
                  <a:srgbClr val="1F1F1F"/>
                </a:solidFill>
                <a:effectLst/>
                <a:latin typeface="ElsevierGulliver"/>
              </a:rPr>
              <a:t>of gastrointestinal cancers</a:t>
            </a:r>
            <a:r>
              <a:rPr lang="en-US" b="0" i="0" dirty="0">
                <a:solidFill>
                  <a:srgbClr val="1F1F1F"/>
                </a:solidFill>
                <a:effectLst/>
                <a:latin typeface="ElsevierGulliver"/>
              </a:rPr>
              <a:t>: </a:t>
            </a:r>
            <a:br>
              <a:rPr lang="en-US" b="0" i="0" dirty="0">
                <a:solidFill>
                  <a:srgbClr val="1F1F1F"/>
                </a:solidFill>
                <a:effectLst/>
                <a:latin typeface="ElsevierGulliver"/>
              </a:rPr>
            </a:br>
            <a:r>
              <a:rPr lang="en-US" sz="2700" b="0" i="0" dirty="0">
                <a:solidFill>
                  <a:srgbClr val="1F1F1F"/>
                </a:solidFill>
                <a:effectLst/>
                <a:latin typeface="ElsevierGulliver"/>
              </a:rPr>
              <a:t>A systematic review and meta-analysis of randomized controlled trials</a:t>
            </a:r>
            <a:br>
              <a:rPr lang="en-US" b="0" i="0" dirty="0">
                <a:solidFill>
                  <a:srgbClr val="1F1F1F"/>
                </a:solidFill>
                <a:effectLst/>
                <a:latin typeface="ElsevierGulliver"/>
              </a:rPr>
            </a:br>
            <a:endParaRPr lang="fr-CH" dirty="0"/>
          </a:p>
        </p:txBody>
      </p:sp>
      <p:pic>
        <p:nvPicPr>
          <p:cNvPr id="3074" name="Picture 2" descr="Glucagon-like peptide-1 receptor agonists and risk of gastrointestinal  cancers: A systematic review and meta-analysis of randomized controlled  trials - ScienceDirect">
            <a:extLst>
              <a:ext uri="{FF2B5EF4-FFF2-40B4-BE49-F238E27FC236}">
                <a16:creationId xmlns:a16="http://schemas.microsoft.com/office/drawing/2014/main" id="{7BE3F06C-6367-2340-0976-2E1EB772D102}"/>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339373" y="2553458"/>
            <a:ext cx="5414905" cy="2895671"/>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contenu 7">
            <a:extLst>
              <a:ext uri="{FF2B5EF4-FFF2-40B4-BE49-F238E27FC236}">
                <a16:creationId xmlns:a16="http://schemas.microsoft.com/office/drawing/2014/main" id="{8BD6AF39-D2FD-DFCD-C4F2-3188101F7996}"/>
              </a:ext>
            </a:extLst>
          </p:cNvPr>
          <p:cNvSpPr>
            <a:spLocks noGrp="1"/>
          </p:cNvSpPr>
          <p:nvPr>
            <p:ph sz="half" idx="2"/>
          </p:nvPr>
        </p:nvSpPr>
        <p:spPr/>
        <p:txBody>
          <a:bodyPr>
            <a:normAutofit fontScale="92500"/>
          </a:bodyPr>
          <a:lstStyle/>
          <a:p>
            <a:r>
              <a:rPr lang="fr-FR" b="0" i="0" dirty="0">
                <a:solidFill>
                  <a:srgbClr val="1F1F1F"/>
                </a:solidFill>
                <a:effectLst/>
                <a:latin typeface="ElsevierGulliver"/>
              </a:rPr>
              <a:t> 90 </a:t>
            </a:r>
            <a:r>
              <a:rPr lang="fr-FR" b="0" i="0" dirty="0" err="1">
                <a:solidFill>
                  <a:srgbClr val="1F1F1F"/>
                </a:solidFill>
                <a:effectLst/>
                <a:latin typeface="ElsevierGulliver"/>
              </a:rPr>
              <a:t>RCTs</a:t>
            </a:r>
            <a:r>
              <a:rPr lang="fr-FR" b="0" i="0" dirty="0">
                <a:solidFill>
                  <a:srgbClr val="1F1F1F"/>
                </a:solidFill>
                <a:effectLst/>
                <a:latin typeface="ElsevierGulliver"/>
              </a:rPr>
              <a:t> avec 124 791 participants, suivi moyen de 3,1 ans</a:t>
            </a:r>
          </a:p>
          <a:p>
            <a:r>
              <a:rPr lang="fr-FR" b="0" i="0" dirty="0">
                <a:solidFill>
                  <a:srgbClr val="1F1F1F"/>
                </a:solidFill>
                <a:effectLst/>
                <a:latin typeface="ElsevierGulliver"/>
              </a:rPr>
              <a:t>Aucune association significative n'a été trouvée entre les AR du GLP-1 et le risque de cancer gastro-intestinal (RR </a:t>
            </a:r>
            <a:r>
              <a:rPr lang="fr-FR" b="0" i="0" baseline="-25000" dirty="0">
                <a:solidFill>
                  <a:srgbClr val="1F1F1F"/>
                </a:solidFill>
                <a:effectLst/>
                <a:latin typeface="ElsevierGulliver"/>
              </a:rPr>
              <a:t>aléatoire</a:t>
            </a:r>
            <a:r>
              <a:rPr lang="fr-FR" b="0" i="0" dirty="0">
                <a:solidFill>
                  <a:srgbClr val="1F1F1F"/>
                </a:solidFill>
                <a:effectLst/>
                <a:latin typeface="ElsevierGulliver"/>
              </a:rPr>
              <a:t> = 0,99, IC à 95 % : 0,86-1,13) </a:t>
            </a:r>
          </a:p>
          <a:p>
            <a:r>
              <a:rPr lang="fr-FR" b="0" i="0" dirty="0">
                <a:solidFill>
                  <a:srgbClr val="1F1F1F"/>
                </a:solidFill>
                <a:effectLst/>
                <a:latin typeface="ElsevierGulliver"/>
              </a:rPr>
              <a:t>Aucune association significative n'a été trouvée entre les AR du GLP-1 et le risque des cancers gastro-intestinaux spécifiques </a:t>
            </a:r>
            <a:endParaRPr lang="fr-CH" dirty="0"/>
          </a:p>
        </p:txBody>
      </p:sp>
      <p:sp>
        <p:nvSpPr>
          <p:cNvPr id="9" name="ZoneTexte 8">
            <a:extLst>
              <a:ext uri="{FF2B5EF4-FFF2-40B4-BE49-F238E27FC236}">
                <a16:creationId xmlns:a16="http://schemas.microsoft.com/office/drawing/2014/main" id="{72B93CD0-AB81-428A-E609-3E1002CE1158}"/>
              </a:ext>
            </a:extLst>
          </p:cNvPr>
          <p:cNvSpPr txBox="1"/>
          <p:nvPr/>
        </p:nvSpPr>
        <p:spPr>
          <a:xfrm>
            <a:off x="-1971422" y="6108154"/>
            <a:ext cx="6387611" cy="769441"/>
          </a:xfrm>
          <a:prstGeom prst="rect">
            <a:avLst/>
          </a:prstGeom>
          <a:noFill/>
        </p:spPr>
        <p:txBody>
          <a:bodyPr wrap="square" rtlCol="0">
            <a:spAutoFit/>
          </a:bodyPr>
          <a:lstStyle/>
          <a:p>
            <a:pPr algn="ctr"/>
            <a:r>
              <a:rPr lang="fr-FR" sz="1100" dirty="0" err="1"/>
              <a:t>Figlioli</a:t>
            </a:r>
            <a:r>
              <a:rPr lang="fr-FR" sz="1100" dirty="0"/>
              <a:t> G et al </a:t>
            </a:r>
          </a:p>
          <a:p>
            <a:pPr algn="ctr"/>
            <a:r>
              <a:rPr lang="en-US" sz="1100" b="0" i="0" u="none" strike="noStrike" dirty="0">
                <a:effectLst/>
                <a:latin typeface="ElsevierSans"/>
                <a:hlinkClick r:id="rId4" tooltip="Go to Pharmacological Research on ScienceDirect">
                  <a:extLst>
                    <a:ext uri="{A12FA001-AC4F-418D-AE19-62706E023703}">
                      <ahyp:hlinkClr xmlns:ahyp="http://schemas.microsoft.com/office/drawing/2018/hyperlinkcolor" val="tx"/>
                    </a:ext>
                  </a:extLst>
                </a:hlinkClick>
              </a:rPr>
              <a:t>Pharmacological Research</a:t>
            </a:r>
            <a:endParaRPr lang="en-US" sz="1100" b="0" i="0" dirty="0">
              <a:effectLst/>
              <a:latin typeface="ElsevierSans"/>
            </a:endParaRPr>
          </a:p>
          <a:p>
            <a:pPr algn="ctr"/>
            <a:r>
              <a:rPr lang="en-US" sz="1100" b="0" i="0" u="none" strike="noStrike" dirty="0">
                <a:effectLst/>
                <a:latin typeface="ElsevierSans"/>
                <a:hlinkClick r:id="rId5" tooltip="Go to table of contents for this volume/issue">
                  <a:extLst>
                    <a:ext uri="{A12FA001-AC4F-418D-AE19-62706E023703}">
                      <ahyp:hlinkClr xmlns:ahyp="http://schemas.microsoft.com/office/drawing/2018/hyperlinkcolor" val="tx"/>
                    </a:ext>
                  </a:extLst>
                </a:hlinkClick>
              </a:rPr>
              <a:t>Volume 208</a:t>
            </a:r>
            <a:r>
              <a:rPr lang="en-US" sz="1100" b="0" i="0" dirty="0">
                <a:effectLst/>
                <a:latin typeface="ElsevierSans"/>
              </a:rPr>
              <a:t>, October 2024, 107401</a:t>
            </a:r>
          </a:p>
          <a:p>
            <a:endParaRPr lang="fr-CH" sz="1100" dirty="0"/>
          </a:p>
        </p:txBody>
      </p:sp>
      <p:pic>
        <p:nvPicPr>
          <p:cNvPr id="10" name="Image 9" descr="Une image contenant texte">
            <a:extLst>
              <a:ext uri="{FF2B5EF4-FFF2-40B4-BE49-F238E27FC236}">
                <a16:creationId xmlns:a16="http://schemas.microsoft.com/office/drawing/2014/main" id="{AB69B41B-B05C-9F04-34A3-67CD3BBE8D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80430" y="5902024"/>
            <a:ext cx="1492080" cy="911827"/>
          </a:xfrm>
          <a:prstGeom prst="rect">
            <a:avLst/>
          </a:prstGeom>
        </p:spPr>
      </p:pic>
    </p:spTree>
    <p:extLst>
      <p:ext uri="{BB962C8B-B14F-4D97-AF65-F5344CB8AC3E}">
        <p14:creationId xmlns:p14="http://schemas.microsoft.com/office/powerpoint/2010/main" val="25694985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1D6BE655-4C7B-BEC1-EB09-D659F99592B4}"/>
              </a:ext>
            </a:extLst>
          </p:cNvPr>
          <p:cNvSpPr>
            <a:spLocks noGrp="1"/>
          </p:cNvSpPr>
          <p:nvPr>
            <p:ph type="title"/>
          </p:nvPr>
        </p:nvSpPr>
        <p:spPr>
          <a:xfrm>
            <a:off x="965200" y="1383527"/>
            <a:ext cx="6117158" cy="4175166"/>
          </a:xfrm>
        </p:spPr>
        <p:txBody>
          <a:bodyPr vert="horz" lIns="91440" tIns="45720" rIns="91440" bIns="45720" rtlCol="0" anchor="ctr">
            <a:normAutofit/>
          </a:bodyPr>
          <a:lstStyle/>
          <a:p>
            <a:pPr algn="r"/>
            <a:r>
              <a:rPr lang="en-US" sz="8200" kern="1200">
                <a:solidFill>
                  <a:schemeClr val="tx1"/>
                </a:solidFill>
                <a:latin typeface="+mj-lt"/>
                <a:ea typeface="+mj-ea"/>
                <a:cs typeface="+mj-cs"/>
              </a:rPr>
              <a:t>Gastroparésie</a:t>
            </a:r>
          </a:p>
        </p:txBody>
      </p:sp>
      <p:sp>
        <p:nvSpPr>
          <p:cNvPr id="5" name="Espace réservé du texte 4">
            <a:extLst>
              <a:ext uri="{FF2B5EF4-FFF2-40B4-BE49-F238E27FC236}">
                <a16:creationId xmlns:a16="http://schemas.microsoft.com/office/drawing/2014/main" id="{EEB273FE-8A72-9929-8B42-1D2891967DFD}"/>
              </a:ext>
            </a:extLst>
          </p:cNvPr>
          <p:cNvSpPr>
            <a:spLocks noGrp="1"/>
          </p:cNvSpPr>
          <p:nvPr>
            <p:ph type="body" idx="1"/>
          </p:nvPr>
        </p:nvSpPr>
        <p:spPr>
          <a:xfrm>
            <a:off x="7986955" y="2573422"/>
            <a:ext cx="3113064" cy="1795378"/>
          </a:xfrm>
        </p:spPr>
        <p:txBody>
          <a:bodyPr vert="horz" lIns="91440" tIns="45720" rIns="91440" bIns="45720" rtlCol="0" anchor="ctr">
            <a:normAutofit/>
          </a:bodyPr>
          <a:lstStyle/>
          <a:p>
            <a:endParaRPr lang="en-US" sz="2400" kern="1200">
              <a:solidFill>
                <a:schemeClr val="tx1"/>
              </a:solidFill>
              <a:latin typeface="+mn-lt"/>
              <a:ea typeface="+mn-ea"/>
              <a:cs typeface="+mn-cs"/>
            </a:endParaRPr>
          </a:p>
        </p:txBody>
      </p:sp>
      <p:cxnSp>
        <p:nvCxnSpPr>
          <p:cNvPr id="25" name="Straight Connector 24">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 name="Image 1" descr="Une image contenant texte">
            <a:extLst>
              <a:ext uri="{FF2B5EF4-FFF2-40B4-BE49-F238E27FC236}">
                <a16:creationId xmlns:a16="http://schemas.microsoft.com/office/drawing/2014/main" id="{7E42158D-010F-93E4-36AD-B8D9F155F3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1776" y="896200"/>
            <a:ext cx="2120727" cy="1296000"/>
          </a:xfrm>
          <a:prstGeom prst="rect">
            <a:avLst/>
          </a:prstGeom>
        </p:spPr>
      </p:pic>
    </p:spTree>
    <p:extLst>
      <p:ext uri="{BB962C8B-B14F-4D97-AF65-F5344CB8AC3E}">
        <p14:creationId xmlns:p14="http://schemas.microsoft.com/office/powerpoint/2010/main" val="33493841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C926436B-985A-89E7-8712-48E41C641BF4}"/>
              </a:ext>
            </a:extLst>
          </p:cNvPr>
          <p:cNvSpPr>
            <a:spLocks noGrp="1"/>
          </p:cNvSpPr>
          <p:nvPr>
            <p:ph type="title"/>
          </p:nvPr>
        </p:nvSpPr>
        <p:spPr>
          <a:xfrm>
            <a:off x="207818" y="365125"/>
            <a:ext cx="11147570" cy="1325563"/>
          </a:xfrm>
        </p:spPr>
        <p:txBody>
          <a:bodyPr>
            <a:normAutofit/>
          </a:bodyPr>
          <a:lstStyle/>
          <a:p>
            <a:r>
              <a:rPr lang="en-US" sz="2800" b="1" i="0" u="none" strike="noStrike" baseline="0" dirty="0">
                <a:latin typeface="+mn-lt"/>
              </a:rPr>
              <a:t>Real-World Impact of GLP-1 Receptor Agonists on Endoscopic</a:t>
            </a:r>
            <a:br>
              <a:rPr lang="en-US" sz="2800" b="1" i="0" u="none" strike="noStrike" baseline="0" dirty="0">
                <a:latin typeface="+mn-lt"/>
              </a:rPr>
            </a:br>
            <a:r>
              <a:rPr lang="en-US" sz="2800" b="1" i="0" u="none" strike="noStrike" baseline="0" dirty="0">
                <a:latin typeface="+mn-lt"/>
              </a:rPr>
              <a:t>Patient Outcomes in an Ambulatory Setting: </a:t>
            </a:r>
            <a:br>
              <a:rPr lang="en-US" sz="2800" b="1" i="0" u="none" strike="noStrike" baseline="0" dirty="0">
                <a:latin typeface="+mn-lt"/>
              </a:rPr>
            </a:br>
            <a:r>
              <a:rPr lang="en-US" sz="2800" b="1" i="0" u="none" strike="noStrike" baseline="0" dirty="0">
                <a:latin typeface="+mn-lt"/>
              </a:rPr>
              <a:t>A Retrospective Study at a Large Tertiary Center </a:t>
            </a:r>
            <a:r>
              <a:rPr lang="en-US" sz="2800" b="1" dirty="0">
                <a:latin typeface="+mn-lt"/>
              </a:rPr>
              <a:t>in Orlando </a:t>
            </a:r>
            <a:endParaRPr lang="fr-CH" sz="2800" dirty="0">
              <a:latin typeface="+mn-lt"/>
            </a:endParaRPr>
          </a:p>
        </p:txBody>
      </p:sp>
      <p:sp>
        <p:nvSpPr>
          <p:cNvPr id="12" name="Espace réservé du texte 11">
            <a:extLst>
              <a:ext uri="{FF2B5EF4-FFF2-40B4-BE49-F238E27FC236}">
                <a16:creationId xmlns:a16="http://schemas.microsoft.com/office/drawing/2014/main" id="{CDFC2004-0778-A2BE-E38F-F33AF11E46F2}"/>
              </a:ext>
            </a:extLst>
          </p:cNvPr>
          <p:cNvSpPr>
            <a:spLocks noGrp="1"/>
          </p:cNvSpPr>
          <p:nvPr>
            <p:ph type="body" idx="1"/>
          </p:nvPr>
        </p:nvSpPr>
        <p:spPr/>
        <p:txBody>
          <a:bodyPr/>
          <a:lstStyle/>
          <a:p>
            <a:r>
              <a:rPr lang="fr-FR" dirty="0"/>
              <a:t>Design de l'étude </a:t>
            </a:r>
            <a:endParaRPr lang="fr-CH" dirty="0"/>
          </a:p>
        </p:txBody>
      </p:sp>
      <p:pic>
        <p:nvPicPr>
          <p:cNvPr id="7" name="Espace réservé du contenu 6">
            <a:extLst>
              <a:ext uri="{FF2B5EF4-FFF2-40B4-BE49-F238E27FC236}">
                <a16:creationId xmlns:a16="http://schemas.microsoft.com/office/drawing/2014/main" id="{DFF6259B-C451-F5F8-9279-5B9BB077876B}"/>
              </a:ext>
            </a:extLst>
          </p:cNvPr>
          <p:cNvPicPr>
            <a:picLocks noGrp="1" noChangeAspect="1"/>
          </p:cNvPicPr>
          <p:nvPr>
            <p:ph sz="half" idx="2"/>
          </p:nvPr>
        </p:nvPicPr>
        <p:blipFill>
          <a:blip r:embed="rId3"/>
          <a:stretch>
            <a:fillRect/>
          </a:stretch>
        </p:blipFill>
        <p:spPr>
          <a:xfrm>
            <a:off x="365764" y="2505075"/>
            <a:ext cx="4892252" cy="3657865"/>
          </a:xfrm>
        </p:spPr>
      </p:pic>
      <p:sp>
        <p:nvSpPr>
          <p:cNvPr id="13" name="Espace réservé du texte 12">
            <a:extLst>
              <a:ext uri="{FF2B5EF4-FFF2-40B4-BE49-F238E27FC236}">
                <a16:creationId xmlns:a16="http://schemas.microsoft.com/office/drawing/2014/main" id="{6553BC96-41CF-30FD-4BCA-8730B001755D}"/>
              </a:ext>
            </a:extLst>
          </p:cNvPr>
          <p:cNvSpPr>
            <a:spLocks noGrp="1"/>
          </p:cNvSpPr>
          <p:nvPr>
            <p:ph type="body" sz="quarter" idx="3"/>
          </p:nvPr>
        </p:nvSpPr>
        <p:spPr/>
        <p:txBody>
          <a:bodyPr/>
          <a:lstStyle/>
          <a:p>
            <a:r>
              <a:rPr lang="fr-FR" dirty="0"/>
              <a:t>Résultats </a:t>
            </a:r>
            <a:endParaRPr lang="fr-CH" dirty="0"/>
          </a:p>
        </p:txBody>
      </p:sp>
      <p:pic>
        <p:nvPicPr>
          <p:cNvPr id="11" name="Espace réservé du contenu 10">
            <a:extLst>
              <a:ext uri="{FF2B5EF4-FFF2-40B4-BE49-F238E27FC236}">
                <a16:creationId xmlns:a16="http://schemas.microsoft.com/office/drawing/2014/main" id="{DF289BF3-0D79-96FD-D939-C388D965E7A0}"/>
              </a:ext>
            </a:extLst>
          </p:cNvPr>
          <p:cNvPicPr>
            <a:picLocks noGrp="1" noChangeAspect="1"/>
          </p:cNvPicPr>
          <p:nvPr>
            <p:ph sz="quarter" idx="4"/>
          </p:nvPr>
        </p:nvPicPr>
        <p:blipFill>
          <a:blip r:embed="rId4"/>
          <a:stretch>
            <a:fillRect/>
          </a:stretch>
        </p:blipFill>
        <p:spPr>
          <a:xfrm>
            <a:off x="4957470" y="2538515"/>
            <a:ext cx="7043176" cy="3394564"/>
          </a:xfrm>
        </p:spPr>
      </p:pic>
      <p:sp>
        <p:nvSpPr>
          <p:cNvPr id="14" name="ZoneTexte 13">
            <a:extLst>
              <a:ext uri="{FF2B5EF4-FFF2-40B4-BE49-F238E27FC236}">
                <a16:creationId xmlns:a16="http://schemas.microsoft.com/office/drawing/2014/main" id="{EFEF8C9F-7CA2-0A7D-A918-ABC4F2A88EDC}"/>
              </a:ext>
            </a:extLst>
          </p:cNvPr>
          <p:cNvSpPr txBox="1"/>
          <p:nvPr/>
        </p:nvSpPr>
        <p:spPr>
          <a:xfrm>
            <a:off x="57151" y="6400799"/>
            <a:ext cx="3880037" cy="276999"/>
          </a:xfrm>
          <a:prstGeom prst="rect">
            <a:avLst/>
          </a:prstGeom>
          <a:noFill/>
        </p:spPr>
        <p:txBody>
          <a:bodyPr wrap="none" rtlCol="0">
            <a:spAutoFit/>
          </a:bodyPr>
          <a:lstStyle/>
          <a:p>
            <a:r>
              <a:rPr lang="fr-CH" sz="1200" i="0" u="none" strike="noStrike" baseline="0" dirty="0">
                <a:latin typeface="URWPalladioL-Bold"/>
              </a:rPr>
              <a:t>Ernesto </a:t>
            </a:r>
            <a:r>
              <a:rPr lang="fr-CH" sz="1200" i="0" u="none" strike="noStrike" baseline="0" dirty="0" err="1">
                <a:latin typeface="URWPalladioL-Bold"/>
              </a:rPr>
              <a:t>Robalino</a:t>
            </a:r>
            <a:r>
              <a:rPr lang="fr-CH" sz="1200" i="0" u="none" strike="noStrike" baseline="0" dirty="0">
                <a:latin typeface="URWPalladioL-Bold"/>
              </a:rPr>
              <a:t> Gonzaga et al </a:t>
            </a:r>
            <a:r>
              <a:rPr lang="sv-SE" sz="1200" i="0" u="none" strike="noStrike" baseline="0" dirty="0">
                <a:latin typeface="URWPalladioL-Ital"/>
              </a:rPr>
              <a:t>J. Clin. Med. </a:t>
            </a:r>
            <a:r>
              <a:rPr lang="sv-SE" sz="1200" i="0" u="none" strike="noStrike" baseline="0" dirty="0">
                <a:latin typeface="URWPalladioL-Bold"/>
              </a:rPr>
              <a:t>2024</a:t>
            </a:r>
            <a:r>
              <a:rPr lang="sv-SE" sz="1200" i="0" u="none" strike="noStrike" baseline="0" dirty="0">
                <a:latin typeface="URWPalladioL-Roma"/>
              </a:rPr>
              <a:t>, </a:t>
            </a:r>
            <a:r>
              <a:rPr lang="sv-SE" sz="1200" i="0" u="none" strike="noStrike" baseline="0" dirty="0">
                <a:latin typeface="URWPalladioL-Ital"/>
              </a:rPr>
              <a:t>13</a:t>
            </a:r>
            <a:r>
              <a:rPr lang="sv-SE" sz="1200" i="0" u="none" strike="noStrike" baseline="0" dirty="0">
                <a:latin typeface="URWPalladioL-Roma"/>
              </a:rPr>
              <a:t>, 5403</a:t>
            </a:r>
            <a:endParaRPr lang="fr-CH" sz="1200" dirty="0"/>
          </a:p>
        </p:txBody>
      </p:sp>
      <p:pic>
        <p:nvPicPr>
          <p:cNvPr id="2" name="Image 1" descr="Une image contenant texte">
            <a:extLst>
              <a:ext uri="{FF2B5EF4-FFF2-40B4-BE49-F238E27FC236}">
                <a16:creationId xmlns:a16="http://schemas.microsoft.com/office/drawing/2014/main" id="{6D93AA6B-A41F-24E6-4F12-9A387B5CDF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24531" y="269365"/>
            <a:ext cx="1676115" cy="1024293"/>
          </a:xfrm>
          <a:prstGeom prst="rect">
            <a:avLst/>
          </a:prstGeom>
        </p:spPr>
      </p:pic>
    </p:spTree>
    <p:extLst>
      <p:ext uri="{BB962C8B-B14F-4D97-AF65-F5344CB8AC3E}">
        <p14:creationId xmlns:p14="http://schemas.microsoft.com/office/powerpoint/2010/main" val="29081977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5C87884-B19F-70EF-1574-2CB5E1C8E814}"/>
              </a:ext>
            </a:extLst>
          </p:cNvPr>
          <p:cNvSpPr>
            <a:spLocks noGrp="1"/>
          </p:cNvSpPr>
          <p:nvPr>
            <p:ph type="title"/>
          </p:nvPr>
        </p:nvSpPr>
        <p:spPr/>
        <p:txBody>
          <a:bodyPr>
            <a:noAutofit/>
          </a:bodyPr>
          <a:lstStyle/>
          <a:p>
            <a:pPr fontAlgn="t"/>
            <a:r>
              <a:rPr lang="fr-CH" sz="1800" b="1" i="0" dirty="0">
                <a:effectLst/>
                <a:latin typeface="arial" panose="020B0604020202020204" pitchFamily="34" charset="0"/>
              </a:rPr>
              <a:t>INCIDENCE DES EFFETS SECONDAIRES GASTRO-INTESTINAUX CHEZ LES PATIENTS QUI ONT REÇU DES ANALOGUES DU GLUCAGON-LIKE PEPTIDE-1 (GLP-1) : PREUVES RÉELLES</a:t>
            </a:r>
            <a:br>
              <a:rPr lang="fr-CH" sz="1800" b="1" i="0" dirty="0">
                <a:solidFill>
                  <a:srgbClr val="000000"/>
                </a:solidFill>
                <a:effectLst/>
                <a:latin typeface="arial" panose="020B0604020202020204" pitchFamily="34" charset="0"/>
              </a:rPr>
            </a:br>
            <a:r>
              <a:rPr lang="fr-CH" sz="1400" b="0" i="0" dirty="0" err="1">
                <a:solidFill>
                  <a:srgbClr val="000000"/>
                </a:solidFill>
                <a:effectLst/>
                <a:latin typeface="arial" panose="020B0604020202020204" pitchFamily="34" charset="0"/>
              </a:rPr>
              <a:t>Piyush</a:t>
            </a:r>
            <a:r>
              <a:rPr lang="fr-CH" sz="1400" b="0" i="0" dirty="0">
                <a:solidFill>
                  <a:srgbClr val="000000"/>
                </a:solidFill>
                <a:effectLst/>
                <a:latin typeface="arial" panose="020B0604020202020204" pitchFamily="34" charset="0"/>
              </a:rPr>
              <a:t> </a:t>
            </a:r>
            <a:r>
              <a:rPr lang="fr-CH" sz="1400" b="0" i="0" dirty="0" err="1">
                <a:solidFill>
                  <a:srgbClr val="000000"/>
                </a:solidFill>
                <a:effectLst/>
                <a:latin typeface="arial" panose="020B0604020202020204" pitchFamily="34" charset="0"/>
              </a:rPr>
              <a:t>Nathani</a:t>
            </a:r>
            <a:r>
              <a:rPr lang="fr-CH" sz="1400" dirty="0">
                <a:solidFill>
                  <a:srgbClr val="000000"/>
                </a:solidFill>
                <a:latin typeface="arial" panose="020B0604020202020204" pitchFamily="34" charset="0"/>
              </a:rPr>
              <a:t>, </a:t>
            </a:r>
            <a:r>
              <a:rPr lang="fr-CH" sz="1400" b="0" i="0" u="sng" dirty="0" err="1">
                <a:solidFill>
                  <a:srgbClr val="000000"/>
                </a:solidFill>
                <a:effectLst/>
                <a:latin typeface="arial" panose="020B0604020202020204" pitchFamily="34" charset="0"/>
              </a:rPr>
              <a:t>Pratek</a:t>
            </a:r>
            <a:r>
              <a:rPr lang="fr-CH" sz="1400" b="0" i="0" u="sng" dirty="0">
                <a:solidFill>
                  <a:srgbClr val="000000"/>
                </a:solidFill>
                <a:effectLst/>
                <a:latin typeface="arial" panose="020B0604020202020204" pitchFamily="34" charset="0"/>
              </a:rPr>
              <a:t> Sharma</a:t>
            </a:r>
            <a:br>
              <a:rPr lang="fr-CH" sz="1400" b="0" i="0" dirty="0">
                <a:solidFill>
                  <a:srgbClr val="000000"/>
                </a:solidFill>
                <a:effectLst/>
                <a:latin typeface="arial" panose="020B0604020202020204" pitchFamily="34" charset="0"/>
              </a:rPr>
            </a:br>
            <a:r>
              <a:rPr lang="fr-CH" sz="1400" b="0" i="0" dirty="0">
                <a:solidFill>
                  <a:srgbClr val="000000"/>
                </a:solidFill>
                <a:effectLst/>
                <a:latin typeface="arial" panose="020B0604020202020204" pitchFamily="34" charset="0"/>
              </a:rPr>
              <a:t>Bibliothèque d'</a:t>
            </a:r>
            <a:r>
              <a:rPr lang="fr-CH" sz="1400" b="0" i="0" dirty="0" err="1">
                <a:solidFill>
                  <a:srgbClr val="000000"/>
                </a:solidFill>
                <a:effectLst/>
                <a:latin typeface="arial" panose="020B0604020202020204" pitchFamily="34" charset="0"/>
              </a:rPr>
              <a:t>ePosters</a:t>
            </a:r>
            <a:r>
              <a:rPr lang="fr-CH" sz="1400" b="0" i="0" dirty="0">
                <a:solidFill>
                  <a:srgbClr val="000000"/>
                </a:solidFill>
                <a:effectLst/>
                <a:latin typeface="arial" panose="020B0604020202020204" pitchFamily="34" charset="0"/>
              </a:rPr>
              <a:t> DDW. </a:t>
            </a:r>
            <a:r>
              <a:rPr lang="fr-CH" sz="1400" b="0" i="0" dirty="0" err="1">
                <a:solidFill>
                  <a:srgbClr val="000000"/>
                </a:solidFill>
                <a:effectLst/>
                <a:latin typeface="arial" panose="020B0604020202020204" pitchFamily="34" charset="0"/>
              </a:rPr>
              <a:t>Nathani</a:t>
            </a:r>
            <a:r>
              <a:rPr lang="fr-CH" sz="1400" b="0" i="0" dirty="0">
                <a:solidFill>
                  <a:srgbClr val="000000"/>
                </a:solidFill>
                <a:effectLst/>
                <a:latin typeface="arial" panose="020B0604020202020204" pitchFamily="34" charset="0"/>
              </a:rPr>
              <a:t> P. 18/05/2024 ; 414874 ; Sa1964</a:t>
            </a:r>
            <a:endParaRPr lang="fr-CH" sz="1400" dirty="0"/>
          </a:p>
        </p:txBody>
      </p:sp>
      <p:sp>
        <p:nvSpPr>
          <p:cNvPr id="5" name="Espace réservé du contenu 4">
            <a:extLst>
              <a:ext uri="{FF2B5EF4-FFF2-40B4-BE49-F238E27FC236}">
                <a16:creationId xmlns:a16="http://schemas.microsoft.com/office/drawing/2014/main" id="{E1CD267A-BFEC-4795-FA75-2F1868C3AEBC}"/>
              </a:ext>
            </a:extLst>
          </p:cNvPr>
          <p:cNvSpPr>
            <a:spLocks noGrp="1"/>
          </p:cNvSpPr>
          <p:nvPr>
            <p:ph idx="1"/>
          </p:nvPr>
        </p:nvSpPr>
        <p:spPr/>
        <p:txBody>
          <a:bodyPr/>
          <a:lstStyle/>
          <a:p>
            <a:endParaRPr lang="fr-FR" sz="1400" dirty="0">
              <a:solidFill>
                <a:srgbClr val="000000"/>
              </a:solidFill>
              <a:latin typeface="arial" panose="020B0604020202020204" pitchFamily="34" charset="0"/>
              <a:ea typeface="+mj-ea"/>
              <a:cs typeface="+mj-cs"/>
            </a:endParaRPr>
          </a:p>
          <a:p>
            <a:r>
              <a:rPr lang="fr-FR" dirty="0">
                <a:solidFill>
                  <a:srgbClr val="231F20"/>
                </a:solidFill>
                <a:latin typeface="Proxima Nova"/>
              </a:rPr>
              <a:t>Données de 300.000 patients </a:t>
            </a:r>
          </a:p>
          <a:p>
            <a:r>
              <a:rPr lang="fr-FR" b="0" i="0" dirty="0">
                <a:solidFill>
                  <a:srgbClr val="231F20"/>
                </a:solidFill>
                <a:effectLst/>
                <a:latin typeface="Proxima Nova"/>
              </a:rPr>
              <a:t>Le risque de gastroparésie a été plus élevé avec l’utilisation du GLP1 (66%). </a:t>
            </a:r>
          </a:p>
          <a:p>
            <a:r>
              <a:rPr lang="fr-FR" b="0" i="0" dirty="0">
                <a:solidFill>
                  <a:srgbClr val="231F20"/>
                </a:solidFill>
                <a:effectLst/>
                <a:latin typeface="Proxima Nova"/>
              </a:rPr>
              <a:t>Parmi les patients prenant du GLP1, 0,53 % ont reçu un diagnostic de gastroparésie, soit environ 750 patients sur près de 150 000.</a:t>
            </a:r>
            <a:endParaRPr lang="fr-CH" dirty="0"/>
          </a:p>
        </p:txBody>
      </p:sp>
      <p:pic>
        <p:nvPicPr>
          <p:cNvPr id="2" name="Image 1" descr="Une image contenant texte">
            <a:extLst>
              <a:ext uri="{FF2B5EF4-FFF2-40B4-BE49-F238E27FC236}">
                <a16:creationId xmlns:a16="http://schemas.microsoft.com/office/drawing/2014/main" id="{545AB8C9-3530-E649-DAF4-40D2BD4115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5417" y="5528963"/>
            <a:ext cx="2120727" cy="1296000"/>
          </a:xfrm>
          <a:prstGeom prst="rect">
            <a:avLst/>
          </a:prstGeom>
        </p:spPr>
      </p:pic>
    </p:spTree>
    <p:extLst>
      <p:ext uri="{BB962C8B-B14F-4D97-AF65-F5344CB8AC3E}">
        <p14:creationId xmlns:p14="http://schemas.microsoft.com/office/powerpoint/2010/main" val="8033704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809DCFB-9BC9-EF45-0260-49A2972DDA35}"/>
              </a:ext>
            </a:extLst>
          </p:cNvPr>
          <p:cNvSpPr>
            <a:spLocks noGrp="1"/>
          </p:cNvSpPr>
          <p:nvPr>
            <p:ph type="title"/>
          </p:nvPr>
        </p:nvSpPr>
        <p:spPr/>
        <p:txBody>
          <a:bodyPr/>
          <a:lstStyle/>
          <a:p>
            <a:r>
              <a:rPr lang="fr-FR" dirty="0"/>
              <a:t>L’essentiel </a:t>
            </a:r>
            <a:endParaRPr lang="fr-CH" dirty="0"/>
          </a:p>
        </p:txBody>
      </p:sp>
      <p:sp>
        <p:nvSpPr>
          <p:cNvPr id="5" name="Espace réservé du contenu 4">
            <a:extLst>
              <a:ext uri="{FF2B5EF4-FFF2-40B4-BE49-F238E27FC236}">
                <a16:creationId xmlns:a16="http://schemas.microsoft.com/office/drawing/2014/main" id="{C267F834-5F62-F58D-FFD7-9B82D1296A69}"/>
              </a:ext>
            </a:extLst>
          </p:cNvPr>
          <p:cNvSpPr>
            <a:spLocks noGrp="1"/>
          </p:cNvSpPr>
          <p:nvPr>
            <p:ph idx="1"/>
          </p:nvPr>
        </p:nvSpPr>
        <p:spPr/>
        <p:txBody>
          <a:bodyPr>
            <a:normAutofit fontScale="85000" lnSpcReduction="20000"/>
          </a:bodyPr>
          <a:lstStyle/>
          <a:p>
            <a:r>
              <a:rPr lang="fr-FR" b="0" i="0" dirty="0">
                <a:solidFill>
                  <a:srgbClr val="1B1B1B"/>
                </a:solidFill>
                <a:effectLst/>
              </a:rPr>
              <a:t>Selon la littérature traitant des essais cliniques et les données dans la vie réelle, les effets indésirables GI se développent généralement chez </a:t>
            </a:r>
            <a:r>
              <a:rPr lang="fr-FR" b="1" i="0" dirty="0">
                <a:solidFill>
                  <a:srgbClr val="1B1B1B"/>
                </a:solidFill>
                <a:effectLst/>
              </a:rPr>
              <a:t>40 à 70 % des patients traités : </a:t>
            </a:r>
          </a:p>
          <a:p>
            <a:pPr marL="514350" indent="-514350">
              <a:buFont typeface="+mj-lt"/>
              <a:buAutoNum type="arabicPeriod"/>
            </a:pPr>
            <a:r>
              <a:rPr lang="fr-FR" sz="2200" b="0" i="0" dirty="0">
                <a:solidFill>
                  <a:srgbClr val="1B1B1B"/>
                </a:solidFill>
                <a:effectLst/>
              </a:rPr>
              <a:t>indépendamment de la demi-vie (action longue/courte) ou de la voie d'administration (sous-cutanée/orale) </a:t>
            </a:r>
            <a:endParaRPr lang="fr-FR" sz="2200" dirty="0">
              <a:solidFill>
                <a:srgbClr val="1B1B1B"/>
              </a:solidFill>
            </a:endParaRPr>
          </a:p>
          <a:p>
            <a:pPr marL="514350" indent="-514350">
              <a:buFont typeface="+mj-lt"/>
              <a:buAutoNum type="arabicPeriod"/>
            </a:pPr>
            <a:r>
              <a:rPr lang="fr-FR" sz="2200" b="0" i="0" dirty="0">
                <a:solidFill>
                  <a:srgbClr val="1B1B1B"/>
                </a:solidFill>
                <a:effectLst/>
              </a:rPr>
              <a:t>Transitoires </a:t>
            </a:r>
          </a:p>
          <a:p>
            <a:pPr marL="514350" indent="-514350">
              <a:buFont typeface="+mj-lt"/>
              <a:buAutoNum type="arabicPeriod"/>
            </a:pPr>
            <a:r>
              <a:rPr lang="fr-FR" sz="2200" dirty="0">
                <a:solidFill>
                  <a:srgbClr val="1B1B1B"/>
                </a:solidFill>
              </a:rPr>
              <a:t>D’intensité légère à modérée (faut respecter la bonne procédure) </a:t>
            </a:r>
          </a:p>
          <a:p>
            <a:pPr marL="0" indent="0">
              <a:buNone/>
            </a:pPr>
            <a:endParaRPr lang="fr-FR" b="0" i="0" dirty="0">
              <a:solidFill>
                <a:srgbClr val="1B1B1B"/>
              </a:solidFill>
              <a:effectLst/>
            </a:endParaRPr>
          </a:p>
          <a:p>
            <a:r>
              <a:rPr lang="fr-FR" dirty="0"/>
              <a:t>La pancréatite et les maladies des voies </a:t>
            </a:r>
            <a:r>
              <a:rPr lang="fr-FR" dirty="0" err="1"/>
              <a:t>biliares</a:t>
            </a:r>
            <a:r>
              <a:rPr lang="fr-FR" dirty="0"/>
              <a:t> ont été décrit comme d’EI. </a:t>
            </a:r>
          </a:p>
          <a:p>
            <a:r>
              <a:rPr lang="fr-FR" dirty="0"/>
              <a:t>Les AR du GLP1 n’augmentent pas le risque oncologique   </a:t>
            </a:r>
          </a:p>
          <a:p>
            <a:r>
              <a:rPr lang="fr-FR" dirty="0"/>
              <a:t>Gastroparésie = </a:t>
            </a:r>
            <a:r>
              <a:rPr lang="fr-CH" dirty="0">
                <a:effectLst/>
                <a:latin typeface="Aptos" panose="020B0004020202020204" pitchFamily="34" charset="0"/>
                <a:ea typeface="Aptos" panose="020B0004020202020204" pitchFamily="34" charset="0"/>
                <a:cs typeface="Times New Roman" panose="02020603050405020304" pitchFamily="18" charset="0"/>
              </a:rPr>
              <a:t>ralentissement de la vidange de l'estomac. </a:t>
            </a:r>
            <a:r>
              <a:rPr lang="fr-FR" dirty="0">
                <a:effectLst/>
                <a:latin typeface="Aptos" panose="020B0004020202020204" pitchFamily="34" charset="0"/>
                <a:ea typeface="Aptos" panose="020B0004020202020204" pitchFamily="34" charset="0"/>
                <a:cs typeface="Times New Roman" panose="02020603050405020304" pitchFamily="18" charset="0"/>
              </a:rPr>
              <a:t>R</a:t>
            </a:r>
            <a:r>
              <a:rPr lang="fr-FR" dirty="0"/>
              <a:t>isque faible (1%) mais existant, pathologie réversible. </a:t>
            </a:r>
          </a:p>
          <a:p>
            <a:r>
              <a:rPr lang="fr-FR" dirty="0"/>
              <a:t>Iléus ? </a:t>
            </a:r>
          </a:p>
        </p:txBody>
      </p:sp>
      <p:pic>
        <p:nvPicPr>
          <p:cNvPr id="2" name="Image 1" descr="Une image contenant texte">
            <a:extLst>
              <a:ext uri="{FF2B5EF4-FFF2-40B4-BE49-F238E27FC236}">
                <a16:creationId xmlns:a16="http://schemas.microsoft.com/office/drawing/2014/main" id="{93696C37-306C-9AC1-3ED0-7F2CFF9EFC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435" y="0"/>
            <a:ext cx="2120727" cy="1296000"/>
          </a:xfrm>
          <a:prstGeom prst="rect">
            <a:avLst/>
          </a:prstGeom>
        </p:spPr>
      </p:pic>
    </p:spTree>
    <p:extLst>
      <p:ext uri="{BB962C8B-B14F-4D97-AF65-F5344CB8AC3E}">
        <p14:creationId xmlns:p14="http://schemas.microsoft.com/office/powerpoint/2010/main" val="37616446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1E01FE-B436-CA76-D8DB-5503B5E0EC44}"/>
              </a:ext>
            </a:extLst>
          </p:cNvPr>
          <p:cNvSpPr>
            <a:spLocks noGrp="1"/>
          </p:cNvSpPr>
          <p:nvPr>
            <p:ph type="title"/>
          </p:nvPr>
        </p:nvSpPr>
        <p:spPr/>
        <p:txBody>
          <a:bodyPr/>
          <a:lstStyle/>
          <a:p>
            <a:r>
              <a:rPr lang="fr-FR" dirty="0"/>
              <a:t>Recommandations </a:t>
            </a:r>
            <a:endParaRPr lang="fr-CH" dirty="0"/>
          </a:p>
        </p:txBody>
      </p:sp>
      <p:sp>
        <p:nvSpPr>
          <p:cNvPr id="3" name="Espace réservé du contenu 2">
            <a:extLst>
              <a:ext uri="{FF2B5EF4-FFF2-40B4-BE49-F238E27FC236}">
                <a16:creationId xmlns:a16="http://schemas.microsoft.com/office/drawing/2014/main" id="{AAFB6D27-F054-614B-EDC2-F8674FD92431}"/>
              </a:ext>
            </a:extLst>
          </p:cNvPr>
          <p:cNvSpPr>
            <a:spLocks noGrp="1"/>
          </p:cNvSpPr>
          <p:nvPr>
            <p:ph idx="1"/>
          </p:nvPr>
        </p:nvSpPr>
        <p:spPr/>
        <p:txBody>
          <a:bodyPr>
            <a:normAutofit lnSpcReduction="10000"/>
          </a:bodyPr>
          <a:lstStyle/>
          <a:p>
            <a:r>
              <a:rPr lang="fr-FR" dirty="0"/>
              <a:t>Education patient (satiété, faim, H20 et repas adaptés, mastication)</a:t>
            </a:r>
          </a:p>
          <a:p>
            <a:r>
              <a:rPr lang="fr-FR" dirty="0"/>
              <a:t>Respecter la procédure et le protocole de la titration de dose  </a:t>
            </a:r>
          </a:p>
          <a:p>
            <a:r>
              <a:rPr lang="fr-FR" dirty="0"/>
              <a:t>Compléments à prioriser (gingembre, chia, psyllium </a:t>
            </a:r>
            <a:r>
              <a:rPr lang="fr-FR" dirty="0" err="1"/>
              <a:t>etc</a:t>
            </a:r>
            <a:r>
              <a:rPr lang="fr-FR" dirty="0"/>
              <a:t>)  médicaments (</a:t>
            </a:r>
            <a:r>
              <a:rPr lang="fr-CH" b="0" i="0" dirty="0">
                <a:solidFill>
                  <a:srgbClr val="1B1B1B"/>
                </a:solidFill>
                <a:effectLst/>
              </a:rPr>
              <a:t>antiémétiques et/ou </a:t>
            </a:r>
            <a:r>
              <a:rPr lang="fr-CH" b="0" i="0" dirty="0" err="1">
                <a:solidFill>
                  <a:srgbClr val="1B1B1B"/>
                </a:solidFill>
                <a:effectLst/>
              </a:rPr>
              <a:t>prokinétiques</a:t>
            </a:r>
            <a:r>
              <a:rPr lang="fr-CH" b="0" i="0" dirty="0">
                <a:solidFill>
                  <a:srgbClr val="1B1B1B"/>
                </a:solidFill>
                <a:effectLst/>
              </a:rPr>
              <a:t>, probiotiques et/ou antidiarrhéiques/arrêt metformine, laxatifs) à 2</a:t>
            </a:r>
            <a:r>
              <a:rPr lang="fr-CH" b="0" i="0" baseline="30000" dirty="0">
                <a:solidFill>
                  <a:srgbClr val="1B1B1B"/>
                </a:solidFill>
                <a:effectLst/>
              </a:rPr>
              <a:t>ème</a:t>
            </a:r>
            <a:r>
              <a:rPr lang="fr-CH" b="0" i="0" dirty="0">
                <a:solidFill>
                  <a:srgbClr val="1B1B1B"/>
                </a:solidFill>
                <a:effectLst/>
              </a:rPr>
              <a:t> intention</a:t>
            </a:r>
            <a:endParaRPr lang="fr-FR" dirty="0"/>
          </a:p>
          <a:p>
            <a:r>
              <a:rPr lang="fr-FR" dirty="0">
                <a:ea typeface="Times New Roman" panose="02020603050405020304" pitchFamily="18" charset="0"/>
              </a:rPr>
              <a:t>A</a:t>
            </a:r>
            <a:r>
              <a:rPr lang="fr-FR" dirty="0">
                <a:effectLst/>
                <a:ea typeface="Times New Roman" panose="02020603050405020304" pitchFamily="18" charset="0"/>
              </a:rPr>
              <a:t>rrêt 20 jours avant une gastroscopie ou avant une anesthésie générale, notamment si période de la titration de la dose </a:t>
            </a:r>
          </a:p>
          <a:p>
            <a:r>
              <a:rPr lang="fr-FR" dirty="0"/>
              <a:t>Prudence : personnes âgées avec/ ou  comorbidités, </a:t>
            </a:r>
            <a:r>
              <a:rPr lang="fr-FR" dirty="0" err="1"/>
              <a:t>TCAs</a:t>
            </a:r>
            <a:r>
              <a:rPr lang="fr-FR" dirty="0"/>
              <a:t>, lithiase vésiculaire, OH (voire contre-indication) </a:t>
            </a:r>
            <a:endParaRPr lang="fr-CH" dirty="0"/>
          </a:p>
        </p:txBody>
      </p:sp>
      <p:pic>
        <p:nvPicPr>
          <p:cNvPr id="4" name="Image 3" descr="Une image contenant texte">
            <a:extLst>
              <a:ext uri="{FF2B5EF4-FFF2-40B4-BE49-F238E27FC236}">
                <a16:creationId xmlns:a16="http://schemas.microsoft.com/office/drawing/2014/main" id="{E9FEBFD6-AE8F-4C1B-630D-72AE5C694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8435" y="230188"/>
            <a:ext cx="2120727" cy="1296000"/>
          </a:xfrm>
          <a:prstGeom prst="rect">
            <a:avLst/>
          </a:prstGeom>
        </p:spPr>
      </p:pic>
    </p:spTree>
    <p:extLst>
      <p:ext uri="{BB962C8B-B14F-4D97-AF65-F5344CB8AC3E}">
        <p14:creationId xmlns:p14="http://schemas.microsoft.com/office/powerpoint/2010/main" val="37462697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E79C7E26-40BB-3E54-5073-736069F06C22}"/>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t>Merci pour </a:t>
            </a:r>
            <a:r>
              <a:rPr lang="en-US" sz="5400" dirty="0" err="1"/>
              <a:t>votre</a:t>
            </a:r>
            <a:r>
              <a:rPr lang="en-US" sz="5400" dirty="0"/>
              <a:t> attention </a:t>
            </a:r>
          </a:p>
        </p:txBody>
      </p:sp>
      <p:sp>
        <p:nvSpPr>
          <p:cNvPr id="5" name="Espace réservé du texte 4">
            <a:extLst>
              <a:ext uri="{FF2B5EF4-FFF2-40B4-BE49-F238E27FC236}">
                <a16:creationId xmlns:a16="http://schemas.microsoft.com/office/drawing/2014/main" id="{9E7213A9-06D7-2E59-DB57-7B643D120860}"/>
              </a:ext>
            </a:extLst>
          </p:cNvPr>
          <p:cNvSpPr>
            <a:spLocks noGrp="1"/>
          </p:cNvSpPr>
          <p:nvPr>
            <p:ph type="body" idx="1"/>
          </p:nvPr>
        </p:nvSpPr>
        <p:spPr>
          <a:xfrm>
            <a:off x="334370" y="4636008"/>
            <a:ext cx="4596859" cy="1572768"/>
          </a:xfrm>
        </p:spPr>
        <p:txBody>
          <a:bodyPr vert="horz" lIns="91440" tIns="45720" rIns="91440" bIns="45720" rtlCol="0">
            <a:normAutofit/>
          </a:bodyPr>
          <a:lstStyle/>
          <a:p>
            <a:r>
              <a:rPr lang="en-US" dirty="0">
                <a:solidFill>
                  <a:schemeClr val="tx1"/>
                </a:solidFill>
                <a:hlinkClick r:id="rId2"/>
              </a:rPr>
              <a:t>chrysoula.papastathi@hin.ch</a:t>
            </a:r>
            <a:endParaRPr lang="en-US" dirty="0">
              <a:solidFill>
                <a:schemeClr val="tx1"/>
              </a:solidFill>
            </a:endParaRPr>
          </a:p>
          <a:p>
            <a:endParaRPr lang="en-US" dirty="0">
              <a:solidFill>
                <a:schemeClr val="tx1"/>
              </a:solidFill>
            </a:endParaRPr>
          </a:p>
        </p:txBody>
      </p:sp>
      <p:pic>
        <p:nvPicPr>
          <p:cNvPr id="7" name="Picture 6">
            <a:extLst>
              <a:ext uri="{FF2B5EF4-FFF2-40B4-BE49-F238E27FC236}">
                <a16:creationId xmlns:a16="http://schemas.microsoft.com/office/drawing/2014/main" id="{70365657-C5CA-EA28-494C-6CA8D21DD1BB}"/>
              </a:ext>
            </a:extLst>
          </p:cNvPr>
          <p:cNvPicPr>
            <a:picLocks noChangeAspect="1"/>
          </p:cNvPicPr>
          <p:nvPr/>
        </p:nvPicPr>
        <p:blipFill rotWithShape="1">
          <a:blip r:embed="rId3"/>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2" name="Image 1" descr="Une image contenant texte">
            <a:extLst>
              <a:ext uri="{FF2B5EF4-FFF2-40B4-BE49-F238E27FC236}">
                <a16:creationId xmlns:a16="http://schemas.microsoft.com/office/drawing/2014/main" id="{B9A8BB19-0102-F5BE-8A6C-A226946BD0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206" y="5422392"/>
            <a:ext cx="2232939" cy="1364574"/>
          </a:xfrm>
          <a:prstGeom prst="rect">
            <a:avLst/>
          </a:prstGeom>
        </p:spPr>
      </p:pic>
    </p:spTree>
    <p:extLst>
      <p:ext uri="{BB962C8B-B14F-4D97-AF65-F5344CB8AC3E}">
        <p14:creationId xmlns:p14="http://schemas.microsoft.com/office/powerpoint/2010/main" val="19036405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shC3ctE068f3395ncdcJT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Bpo7jYk0A6WgtT0yW1R9w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8035</Words>
  <Application>Microsoft Office PowerPoint</Application>
  <PresentationFormat>Grand écran</PresentationFormat>
  <Paragraphs>834</Paragraphs>
  <Slides>52</Slides>
  <Notes>35</Notes>
  <HiddenSlides>0</HiddenSlides>
  <MMClips>0</MMClips>
  <ScaleCrop>false</ScaleCrop>
  <HeadingPairs>
    <vt:vector size="8" baseType="variant">
      <vt:variant>
        <vt:lpstr>Polices utilisées</vt:lpstr>
      </vt:variant>
      <vt:variant>
        <vt:i4>36</vt:i4>
      </vt:variant>
      <vt:variant>
        <vt:lpstr>Thème</vt:lpstr>
      </vt:variant>
      <vt:variant>
        <vt:i4>1</vt:i4>
      </vt:variant>
      <vt:variant>
        <vt:lpstr>Serveurs OLE incorporés</vt:lpstr>
      </vt:variant>
      <vt:variant>
        <vt:i4>2</vt:i4>
      </vt:variant>
      <vt:variant>
        <vt:lpstr>Titres des diapositives</vt:lpstr>
      </vt:variant>
      <vt:variant>
        <vt:i4>52</vt:i4>
      </vt:variant>
    </vt:vector>
  </HeadingPairs>
  <TitlesOfParts>
    <vt:vector size="91" baseType="lpstr">
      <vt:lpstr>AdvOT07517017</vt:lpstr>
      <vt:lpstr>AdvOT07517017+20</vt:lpstr>
      <vt:lpstr>AdvOT0d9ab1db.I</vt:lpstr>
      <vt:lpstr>AdvOT1ef757c0</vt:lpstr>
      <vt:lpstr>AdvOT3b30f6db.B</vt:lpstr>
      <vt:lpstr>AdvOT96952d75.I</vt:lpstr>
      <vt:lpstr>AdvOT96952d75.I+20</vt:lpstr>
      <vt:lpstr>Apis For Office</vt:lpstr>
      <vt:lpstr>Apple SD Gothic Neo Medium</vt:lpstr>
      <vt:lpstr>Aptos</vt:lpstr>
      <vt:lpstr>Aptos Display</vt:lpstr>
      <vt:lpstr>arial</vt:lpstr>
      <vt:lpstr>arial</vt:lpstr>
      <vt:lpstr>Arial Black</vt:lpstr>
      <vt:lpstr>Arial Narrow</vt:lpstr>
      <vt:lpstr>Avenir Next LT Pro Demi</vt:lpstr>
      <vt:lpstr>Calibri</vt:lpstr>
      <vt:lpstr>Cambria</vt:lpstr>
      <vt:lpstr>DIN Offc</vt:lpstr>
      <vt:lpstr>DINPro-Bold</vt:lpstr>
      <vt:lpstr>ElsevierGulliver</vt:lpstr>
      <vt:lpstr>ElsevierSans</vt:lpstr>
      <vt:lpstr>Lora Bold Italics</vt:lpstr>
      <vt:lpstr>Mark Pro</vt:lpstr>
      <vt:lpstr>Merriweather</vt:lpstr>
      <vt:lpstr>open-sans</vt:lpstr>
      <vt:lpstr>Proxima Nova</vt:lpstr>
      <vt:lpstr>proxima-nova</vt:lpstr>
      <vt:lpstr>Roboto</vt:lpstr>
      <vt:lpstr>Source Sans Pro Web</vt:lpstr>
      <vt:lpstr>System Font Regular</vt:lpstr>
      <vt:lpstr>Times New Roman</vt:lpstr>
      <vt:lpstr>URWPalladioL-Bold</vt:lpstr>
      <vt:lpstr>URWPalladioL-Ital</vt:lpstr>
      <vt:lpstr>URWPalladioL-Roma</vt:lpstr>
      <vt:lpstr>Wingdings</vt:lpstr>
      <vt:lpstr>Thème Office</vt:lpstr>
      <vt:lpstr>think-cell Folie</vt:lpstr>
      <vt:lpstr>think-cell Slide</vt:lpstr>
      <vt:lpstr>Présentation PowerPoint</vt:lpstr>
      <vt:lpstr>Je n’ai pas de conflit d’intérêts pour cette présentation </vt:lpstr>
      <vt:lpstr>Présentation PowerPoint</vt:lpstr>
      <vt:lpstr>Talk Plan </vt:lpstr>
      <vt:lpstr>Présentation PowerPoint</vt:lpstr>
      <vt:lpstr>L’obésité est associée à plus de 200 complications1,2</vt:lpstr>
      <vt:lpstr>La gamme thérapeutique avant 2017 </vt:lpstr>
      <vt:lpstr>Le maintien de la perte de poids est difficile </vt:lpstr>
      <vt:lpstr>Adaptation métabolique suite à une perte de poids </vt:lpstr>
      <vt:lpstr>La gamme thérapeutique s’élargit </vt:lpstr>
      <vt:lpstr>Présentation PowerPoint</vt:lpstr>
      <vt:lpstr>Présentation PowerPoint</vt:lpstr>
      <vt:lpstr>Présentation PowerPoint</vt:lpstr>
      <vt:lpstr> Les agonistes du récepteur du GLP-1  et le tirzepatide   </vt:lpstr>
      <vt:lpstr>Le sémaglutide est un analogue du GLP-1 humain </vt:lpstr>
      <vt:lpstr>Présentation PowerPoint</vt:lpstr>
      <vt:lpstr>Présentation PowerPoint</vt:lpstr>
      <vt:lpstr>Présentation PowerPoint</vt:lpstr>
      <vt:lpstr>Présentation PowerPoint</vt:lpstr>
      <vt:lpstr>Présentation PowerPoint</vt:lpstr>
      <vt:lpstr>Présentation PowerPoint</vt:lpstr>
      <vt:lpstr>Efficacité Titzepatide vs semaglutide 2.4mg/sem </vt:lpstr>
      <vt:lpstr>Effets indésirables </vt:lpstr>
      <vt:lpstr>Les expériences dans la vie réelle et les meta-analyses </vt:lpstr>
      <vt:lpstr>Effets indésirables des différentes molécules des AR du GLP1</vt:lpstr>
      <vt:lpstr>Glucagon-like Peptide-1 Receptor Agonists Associated Gastrointestinal Adverse Events:  A Cross-Sectional Analysis of the National Institutes of Health All of Us Cohort </vt:lpstr>
      <vt:lpstr>Présentation PowerPoint</vt:lpstr>
      <vt:lpstr>Présentation PowerPoint</vt:lpstr>
      <vt:lpstr>Présentation PowerPoint</vt:lpstr>
      <vt:lpstr>Présentation PowerPoint</vt:lpstr>
      <vt:lpstr>A real-world disproportionality analysis of semaglutide:</vt:lpstr>
      <vt:lpstr>Design d’étude </vt:lpstr>
      <vt:lpstr>Pourcentage des effets indésirables declarés par médecins </vt:lpstr>
      <vt:lpstr>Apparition des quelques nouveaux EI </vt:lpstr>
      <vt:lpstr>Pancréatite et maladies des voies biliaires  </vt:lpstr>
      <vt:lpstr>Présentation PowerPoint</vt:lpstr>
      <vt:lpstr>Présentation PowerPoint</vt:lpstr>
      <vt:lpstr>Présentation PowerPoint</vt:lpstr>
      <vt:lpstr>Acute pancreatitis due to different semaglutide regimens: An updated meta-analysis </vt:lpstr>
      <vt:lpstr>Une étude de disproportionnalité dans la vie réelle sur la base de données du système de déclaration des événements indésirables de la FDA </vt:lpstr>
      <vt:lpstr>Présentation PowerPoint</vt:lpstr>
      <vt:lpstr>Présentation PowerPoint</vt:lpstr>
      <vt:lpstr>Présentation PowerPoint</vt:lpstr>
      <vt:lpstr>Risque du Cancer </vt:lpstr>
      <vt:lpstr>Semaglutide et cancer : A systematic review and meta-analysis  Diabète et syndrome métabolique : recherche clinique et revues  Volume 17, numéro 9 ,septembre 2023, 102834 </vt:lpstr>
      <vt:lpstr>Glucagon-like peptide-1 receptor agonists and risk of gastrointestinal cancers:  A systematic review and meta-analysis of randomized controlled trials </vt:lpstr>
      <vt:lpstr>Gastroparésie</vt:lpstr>
      <vt:lpstr>Real-World Impact of GLP-1 Receptor Agonists on Endoscopic Patient Outcomes in an Ambulatory Setting:  A Retrospective Study at a Large Tertiary Center in Orlando </vt:lpstr>
      <vt:lpstr>INCIDENCE DES EFFETS SECONDAIRES GASTRO-INTESTINAUX CHEZ LES PATIENTS QUI ONT REÇU DES ANALOGUES DU GLUCAGON-LIKE PEPTIDE-1 (GLP-1) : PREUVES RÉELLES Piyush Nathani, Pratek Sharma Bibliothèque d'ePosters DDW. Nathani P. 18/05/2024 ; 414874 ; Sa1964</vt:lpstr>
      <vt:lpstr>L’essentiel </vt:lpstr>
      <vt:lpstr>Recommandations </vt:lpstr>
      <vt:lpstr>Merci pour votre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CMOD</dc:creator>
  <cp:lastModifiedBy>Chrysoula Papastathi</cp:lastModifiedBy>
  <cp:revision>46</cp:revision>
  <dcterms:created xsi:type="dcterms:W3CDTF">2024-10-20T08:17:43Z</dcterms:created>
  <dcterms:modified xsi:type="dcterms:W3CDTF">2024-11-14T05:14:57Z</dcterms:modified>
</cp:coreProperties>
</file>