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handoutMasterIdLst>
    <p:handoutMasterId r:id="rId37"/>
  </p:handoutMasterIdLst>
  <p:sldIdLst>
    <p:sldId id="295" r:id="rId2"/>
    <p:sldId id="301" r:id="rId3"/>
    <p:sldId id="302" r:id="rId4"/>
    <p:sldId id="310" r:id="rId5"/>
    <p:sldId id="308" r:id="rId6"/>
    <p:sldId id="309" r:id="rId7"/>
    <p:sldId id="284" r:id="rId8"/>
    <p:sldId id="283" r:id="rId9"/>
    <p:sldId id="299" r:id="rId10"/>
    <p:sldId id="300" r:id="rId11"/>
    <p:sldId id="305" r:id="rId12"/>
    <p:sldId id="311" r:id="rId13"/>
    <p:sldId id="319" r:id="rId14"/>
    <p:sldId id="286" r:id="rId15"/>
    <p:sldId id="297" r:id="rId16"/>
    <p:sldId id="306" r:id="rId17"/>
    <p:sldId id="320" r:id="rId18"/>
    <p:sldId id="296" r:id="rId19"/>
    <p:sldId id="321" r:id="rId20"/>
    <p:sldId id="303" r:id="rId21"/>
    <p:sldId id="307" r:id="rId22"/>
    <p:sldId id="304" r:id="rId23"/>
    <p:sldId id="323" r:id="rId24"/>
    <p:sldId id="298" r:id="rId25"/>
    <p:sldId id="312" r:id="rId26"/>
    <p:sldId id="313" r:id="rId27"/>
    <p:sldId id="316" r:id="rId28"/>
    <p:sldId id="317" r:id="rId29"/>
    <p:sldId id="318" r:id="rId30"/>
    <p:sldId id="314" r:id="rId31"/>
    <p:sldId id="315" r:id="rId32"/>
    <p:sldId id="287" r:id="rId33"/>
    <p:sldId id="292" r:id="rId34"/>
    <p:sldId id="294" r:id="rId3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D9D9"/>
    <a:srgbClr val="019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59" autoAdjust="0"/>
    <p:restoredTop sz="81806" autoAdjust="0"/>
  </p:normalViewPr>
  <p:slideViewPr>
    <p:cSldViewPr snapToGrid="0" snapToObjects="1">
      <p:cViewPr varScale="1">
        <p:scale>
          <a:sx n="56" d="100"/>
          <a:sy n="56" d="100"/>
        </p:scale>
        <p:origin x="1296" y="5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2" d="100"/>
          <a:sy n="82" d="100"/>
        </p:scale>
        <p:origin x="315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638BD08-DC94-DC42-851B-2C79927D5F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61EC136-09B3-9248-BAF9-828D2AB2B8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A0159D2-F9EF-F044-B116-0CC43FE5D908}" type="datetimeFigureOut">
              <a:rPr lang="fr-FR" smtClean="0"/>
              <a:t>23/10/2024</a:t>
            </a:fld>
            <a:endParaRPr lang="fr-FR"/>
          </a:p>
        </p:txBody>
      </p:sp>
      <p:sp>
        <p:nvSpPr>
          <p:cNvPr id="4" name="Espace réservé du pied de page 3">
            <a:extLst>
              <a:ext uri="{FF2B5EF4-FFF2-40B4-BE49-F238E27FC236}">
                <a16:creationId xmlns:a16="http://schemas.microsoft.com/office/drawing/2014/main" id="{8E509F6F-7F23-DC4C-8E8C-0D1CCF0696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7C540E5-3B1B-1E47-9BBC-B969B9BCD1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6AD89A-BD8A-0F4C-8633-CDFF6E7A3C3F}" type="slidenum">
              <a:rPr lang="fr-FR" smtClean="0"/>
              <a:t>‹N°›</a:t>
            </a:fld>
            <a:endParaRPr lang="fr-FR"/>
          </a:p>
        </p:txBody>
      </p:sp>
    </p:spTree>
    <p:extLst>
      <p:ext uri="{BB962C8B-B14F-4D97-AF65-F5344CB8AC3E}">
        <p14:creationId xmlns:p14="http://schemas.microsoft.com/office/powerpoint/2010/main" val="2609577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1BFDAE-9C94-BD40-8030-665F0ECD74CC}" type="datetimeFigureOut">
              <a:rPr lang="fr-FR" smtClean="0"/>
              <a:t>23/10/2024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E7EB3C-D7B9-9941-BBDB-519C7F876EA5}" type="slidenum">
              <a:rPr lang="fr-FR" smtClean="0"/>
              <a:t>‹N°›</a:t>
            </a:fld>
            <a:endParaRPr lang="fr-FR"/>
          </a:p>
        </p:txBody>
      </p:sp>
    </p:spTree>
    <p:extLst>
      <p:ext uri="{BB962C8B-B14F-4D97-AF65-F5344CB8AC3E}">
        <p14:creationId xmlns:p14="http://schemas.microsoft.com/office/powerpoint/2010/main" val="2089162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DE7EB3C-D7B9-9941-BBDB-519C7F876EA5}" type="slidenum">
              <a:rPr lang="fr-FR" smtClean="0"/>
              <a:t>1</a:t>
            </a:fld>
            <a:endParaRPr lang="fr-FR"/>
          </a:p>
        </p:txBody>
      </p:sp>
    </p:spTree>
    <p:extLst>
      <p:ext uri="{BB962C8B-B14F-4D97-AF65-F5344CB8AC3E}">
        <p14:creationId xmlns:p14="http://schemas.microsoft.com/office/powerpoint/2010/main" val="1031158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6</a:t>
            </a:fld>
            <a:endParaRPr lang="fr-FR"/>
          </a:p>
        </p:txBody>
      </p:sp>
    </p:spTree>
    <p:extLst>
      <p:ext uri="{BB962C8B-B14F-4D97-AF65-F5344CB8AC3E}">
        <p14:creationId xmlns:p14="http://schemas.microsoft.com/office/powerpoint/2010/main" val="3280132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smtClean="0"/>
              <a:t>Questions live</a:t>
            </a:r>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8</a:t>
            </a:fld>
            <a:endParaRPr lang="fr-FR"/>
          </a:p>
        </p:txBody>
      </p:sp>
    </p:spTree>
    <p:extLst>
      <p:ext uri="{BB962C8B-B14F-4D97-AF65-F5344CB8AC3E}">
        <p14:creationId xmlns:p14="http://schemas.microsoft.com/office/powerpoint/2010/main" val="1467658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smtClean="0"/>
              <a:t>Questionnaire</a:t>
            </a:r>
            <a:r>
              <a:rPr lang="fr-CH" baseline="0" dirty="0" smtClean="0"/>
              <a:t> live</a:t>
            </a:r>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9</a:t>
            </a:fld>
            <a:endParaRPr lang="fr-FR"/>
          </a:p>
        </p:txBody>
      </p:sp>
    </p:spTree>
    <p:extLst>
      <p:ext uri="{BB962C8B-B14F-4D97-AF65-F5344CB8AC3E}">
        <p14:creationId xmlns:p14="http://schemas.microsoft.com/office/powerpoint/2010/main" val="616633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12</a:t>
            </a:fld>
            <a:endParaRPr lang="fr-FR"/>
          </a:p>
        </p:txBody>
      </p:sp>
    </p:spTree>
    <p:extLst>
      <p:ext uri="{BB962C8B-B14F-4D97-AF65-F5344CB8AC3E}">
        <p14:creationId xmlns:p14="http://schemas.microsoft.com/office/powerpoint/2010/main" val="2626959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baseline="0" dirty="0" smtClean="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16</a:t>
            </a:fld>
            <a:endParaRPr lang="fr-FR"/>
          </a:p>
        </p:txBody>
      </p:sp>
    </p:spTree>
    <p:extLst>
      <p:ext uri="{BB962C8B-B14F-4D97-AF65-F5344CB8AC3E}">
        <p14:creationId xmlns:p14="http://schemas.microsoft.com/office/powerpoint/2010/main" val="1337596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0" i="0" u="none" strike="noStrike" kern="1200" baseline="0" dirty="0" smtClean="0">
                <a:solidFill>
                  <a:schemeClr val="tx1"/>
                </a:solidFill>
                <a:latin typeface="+mn-lt"/>
                <a:ea typeface="+mn-ea"/>
                <a:cs typeface="+mn-cs"/>
              </a:rPr>
              <a:t>Seuls 4% des patients ont une fracture-tassement vertébrale, 5% une spondylarthrite ankylosante, 3% un spondylolisthésis, 0.7% une tumeur primitive ou une métastase, 0.01% une infection (</a:t>
            </a:r>
            <a:r>
              <a:rPr lang="fr-CH" sz="1200" b="0" i="0" u="none" strike="noStrike" kern="1200" baseline="0" dirty="0" err="1" smtClean="0">
                <a:solidFill>
                  <a:schemeClr val="tx1"/>
                </a:solidFill>
                <a:latin typeface="+mn-lt"/>
                <a:ea typeface="+mn-ea"/>
                <a:cs typeface="+mn-cs"/>
              </a:rPr>
              <a:t>spondylodiscite</a:t>
            </a:r>
            <a:r>
              <a:rPr lang="fr-CH" sz="1200" b="0" i="0" u="none" strike="noStrike" kern="1200" baseline="0" dirty="0" smtClean="0">
                <a:solidFill>
                  <a:schemeClr val="tx1"/>
                </a:solidFill>
                <a:latin typeface="+mn-lt"/>
                <a:ea typeface="+mn-ea"/>
                <a:cs typeface="+mn-cs"/>
              </a:rPr>
              <a:t> ou abcès péridural). </a:t>
            </a:r>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18</a:t>
            </a:fld>
            <a:endParaRPr lang="fr-FR"/>
          </a:p>
        </p:txBody>
      </p:sp>
    </p:spTree>
    <p:extLst>
      <p:ext uri="{BB962C8B-B14F-4D97-AF65-F5344CB8AC3E}">
        <p14:creationId xmlns:p14="http://schemas.microsoft.com/office/powerpoint/2010/main" val="2193942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20</a:t>
            </a:fld>
            <a:endParaRPr lang="fr-FR"/>
          </a:p>
        </p:txBody>
      </p:sp>
    </p:spTree>
    <p:extLst>
      <p:ext uri="{BB962C8B-B14F-4D97-AF65-F5344CB8AC3E}">
        <p14:creationId xmlns:p14="http://schemas.microsoft.com/office/powerpoint/2010/main" val="3612509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0" i="0" u="none" strike="noStrike" kern="1200" baseline="0" dirty="0" smtClean="0">
                <a:solidFill>
                  <a:schemeClr val="tx1"/>
                </a:solidFill>
                <a:latin typeface="+mn-lt"/>
                <a:ea typeface="+mn-ea"/>
                <a:cs typeface="+mn-cs"/>
              </a:rPr>
              <a:t>1. Manipulations: </a:t>
            </a:r>
          </a:p>
          <a:p>
            <a:r>
              <a:rPr lang="fr-CH" sz="1200" b="0" i="0" u="none" strike="noStrike" kern="1200" baseline="0" dirty="0" smtClean="0">
                <a:solidFill>
                  <a:schemeClr val="tx1"/>
                </a:solidFill>
                <a:latin typeface="+mn-lt"/>
                <a:ea typeface="+mn-ea"/>
                <a:cs typeface="+mn-cs"/>
              </a:rPr>
              <a:t>Il s’agit d’une recommandation de grade B avec un effet sur la diminution de l’intensité des douleurs et permettant l’amélioration de la fonction physique</a:t>
            </a:r>
          </a:p>
          <a:p>
            <a:r>
              <a:rPr lang="fr-CH" sz="1200" b="0" i="0" u="none" strike="noStrike" kern="1200" baseline="0" dirty="0" smtClean="0">
                <a:solidFill>
                  <a:schemeClr val="tx1"/>
                </a:solidFill>
                <a:latin typeface="+mn-lt"/>
                <a:ea typeface="+mn-ea"/>
                <a:cs typeface="+mn-cs"/>
              </a:rPr>
              <a:t>2. Activité physique: </a:t>
            </a:r>
          </a:p>
          <a:p>
            <a:r>
              <a:rPr lang="fr-CH" sz="1200" b="0" i="0" u="none" strike="noStrike" kern="1200" baseline="0" dirty="0" smtClean="0">
                <a:solidFill>
                  <a:schemeClr val="tx1"/>
                </a:solidFill>
                <a:latin typeface="+mn-lt"/>
                <a:ea typeface="+mn-ea"/>
                <a:cs typeface="+mn-cs"/>
              </a:rPr>
              <a:t>Quant au choix du type d’exercices, une méta-analyse de 2019 regroupant 89 études (n = 5588), comparant différents types d’exercices physiques (</a:t>
            </a:r>
            <a:r>
              <a:rPr lang="fr-CH" sz="1200" b="0" i="0" u="none" strike="noStrike" kern="1200" baseline="0" dirty="0" err="1" smtClean="0">
                <a:solidFill>
                  <a:schemeClr val="tx1"/>
                </a:solidFill>
                <a:latin typeface="+mn-lt"/>
                <a:ea typeface="+mn-ea"/>
                <a:cs typeface="+mn-cs"/>
              </a:rPr>
              <a:t>pilates</a:t>
            </a:r>
            <a:r>
              <a:rPr lang="fr-CH" sz="1200" b="0" i="0" u="none" strike="noStrike" kern="1200" baseline="0" dirty="0" smtClean="0">
                <a:solidFill>
                  <a:schemeClr val="tx1"/>
                </a:solidFill>
                <a:latin typeface="+mn-lt"/>
                <a:ea typeface="+mn-ea"/>
                <a:cs typeface="+mn-cs"/>
              </a:rPr>
              <a:t>, exercices de stretching, stabilisation, exercices aérobies, exercices aquatiques et résistances ainsi que yoga), a démontré qu’ils ont tous un effet positif, sans supériorité d’un type par rapport à un autre, et une meilleure efficacité comparée à la physiothérapie passive.</a:t>
            </a:r>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24</a:t>
            </a:fld>
            <a:endParaRPr lang="fr-FR"/>
          </a:p>
        </p:txBody>
      </p:sp>
    </p:spTree>
    <p:extLst>
      <p:ext uri="{BB962C8B-B14F-4D97-AF65-F5344CB8AC3E}">
        <p14:creationId xmlns:p14="http://schemas.microsoft.com/office/powerpoint/2010/main" val="2350438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27</a:t>
            </a:fld>
            <a:endParaRPr lang="fr-FR"/>
          </a:p>
        </p:txBody>
      </p:sp>
    </p:spTree>
    <p:extLst>
      <p:ext uri="{BB962C8B-B14F-4D97-AF65-F5344CB8AC3E}">
        <p14:creationId xmlns:p14="http://schemas.microsoft.com/office/powerpoint/2010/main" val="1614514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smtClean="0"/>
              <a:t>1300</a:t>
            </a:r>
            <a:r>
              <a:rPr lang="fr-CH" baseline="0" dirty="0" smtClean="0"/>
              <a:t> patients </a:t>
            </a:r>
            <a:endParaRPr lang="fr-CH" dirty="0"/>
          </a:p>
        </p:txBody>
      </p:sp>
      <p:sp>
        <p:nvSpPr>
          <p:cNvPr id="4" name="Espace réservé du numéro de diapositive 3"/>
          <p:cNvSpPr>
            <a:spLocks noGrp="1"/>
          </p:cNvSpPr>
          <p:nvPr>
            <p:ph type="sldNum" sz="quarter" idx="10"/>
          </p:nvPr>
        </p:nvSpPr>
        <p:spPr/>
        <p:txBody>
          <a:bodyPr/>
          <a:lstStyle/>
          <a:p>
            <a:fld id="{4DE7EB3C-D7B9-9941-BBDB-519C7F876EA5}" type="slidenum">
              <a:rPr lang="fr-FR" smtClean="0"/>
              <a:t>28</a:t>
            </a:fld>
            <a:endParaRPr lang="fr-FR"/>
          </a:p>
        </p:txBody>
      </p:sp>
    </p:spTree>
    <p:extLst>
      <p:ext uri="{BB962C8B-B14F-4D97-AF65-F5344CB8AC3E}">
        <p14:creationId xmlns:p14="http://schemas.microsoft.com/office/powerpoint/2010/main" val="26223988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de la Présentation">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BBDB8D53-C9C9-A149-9C1B-C54D6A5B71A8}"/>
              </a:ext>
            </a:extLst>
          </p:cNvPr>
          <p:cNvSpPr>
            <a:spLocks noGrp="1"/>
          </p:cNvSpPr>
          <p:nvPr>
            <p:ph type="ctrTitle" hasCustomPrompt="1"/>
          </p:nvPr>
        </p:nvSpPr>
        <p:spPr>
          <a:xfrm>
            <a:off x="4372619" y="1491916"/>
            <a:ext cx="6566339" cy="1639912"/>
          </a:xfrm>
          <a:prstGeom prst="rect">
            <a:avLst/>
          </a:prstGeom>
        </p:spPr>
        <p:txBody>
          <a:bodyPr anchor="b"/>
          <a:lstStyle>
            <a:lvl1pPr algn="l">
              <a:defRPr sz="4500" b="1">
                <a:solidFill>
                  <a:srgbClr val="019A96"/>
                </a:solidFill>
                <a:latin typeface="Arial" panose="020B0604020202020204" pitchFamily="34" charset="0"/>
                <a:cs typeface="Arial" panose="020B0604020202020204" pitchFamily="34" charset="0"/>
              </a:defRPr>
            </a:lvl1pPr>
          </a:lstStyle>
          <a:p>
            <a:r>
              <a:rPr lang="fr-CH" noProof="0" dirty="0"/>
              <a:t>Titre de la </a:t>
            </a:r>
            <a:br>
              <a:rPr lang="fr-CH" noProof="0" dirty="0"/>
            </a:br>
            <a:r>
              <a:rPr lang="fr-CH" noProof="0" dirty="0"/>
              <a:t>présentation</a:t>
            </a:r>
          </a:p>
        </p:txBody>
      </p:sp>
      <p:sp>
        <p:nvSpPr>
          <p:cNvPr id="8" name="Sous-titre 2">
            <a:extLst>
              <a:ext uri="{FF2B5EF4-FFF2-40B4-BE49-F238E27FC236}">
                <a16:creationId xmlns:a16="http://schemas.microsoft.com/office/drawing/2014/main" id="{453B9508-F0A2-C244-88FA-36E11CF38163}"/>
              </a:ext>
            </a:extLst>
          </p:cNvPr>
          <p:cNvSpPr>
            <a:spLocks noGrp="1"/>
          </p:cNvSpPr>
          <p:nvPr>
            <p:ph type="subTitle" idx="1" hasCustomPrompt="1"/>
          </p:nvPr>
        </p:nvSpPr>
        <p:spPr>
          <a:xfrm>
            <a:off x="4372619" y="3158771"/>
            <a:ext cx="6566339" cy="365126"/>
          </a:xfrm>
          <a:prstGeom prst="rect">
            <a:avLst/>
          </a:prstGeom>
        </p:spPr>
        <p:txBody>
          <a:bodyPr/>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H" noProof="0" dirty="0"/>
              <a:t>Sous-titre</a:t>
            </a:r>
          </a:p>
        </p:txBody>
      </p:sp>
      <p:cxnSp>
        <p:nvCxnSpPr>
          <p:cNvPr id="4" name="Connecteur droit 3">
            <a:extLst>
              <a:ext uri="{FF2B5EF4-FFF2-40B4-BE49-F238E27FC236}">
                <a16:creationId xmlns:a16="http://schemas.microsoft.com/office/drawing/2014/main" id="{88140882-F53F-7B4E-8791-E94FD74FF116}"/>
              </a:ext>
            </a:extLst>
          </p:cNvPr>
          <p:cNvCxnSpPr/>
          <p:nvPr userDrawn="1"/>
        </p:nvCxnSpPr>
        <p:spPr>
          <a:xfrm>
            <a:off x="4372619" y="3616349"/>
            <a:ext cx="6566339" cy="0"/>
          </a:xfrm>
          <a:prstGeom prst="line">
            <a:avLst/>
          </a:prstGeom>
          <a:ln>
            <a:solidFill>
              <a:srgbClr val="019A96"/>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1A3A3454-6F51-AD45-8032-70DA3762DA59}"/>
              </a:ext>
            </a:extLst>
          </p:cNvPr>
          <p:cNvPicPr>
            <a:picLocks noChangeAspect="1"/>
          </p:cNvPicPr>
          <p:nvPr userDrawn="1"/>
        </p:nvPicPr>
        <p:blipFill>
          <a:blip r:embed="rId2"/>
          <a:stretch>
            <a:fillRect/>
          </a:stretch>
        </p:blipFill>
        <p:spPr>
          <a:xfrm>
            <a:off x="1832619" y="1491916"/>
            <a:ext cx="2011947" cy="2897204"/>
          </a:xfrm>
          <a:prstGeom prst="rect">
            <a:avLst/>
          </a:prstGeom>
        </p:spPr>
      </p:pic>
      <p:sp>
        <p:nvSpPr>
          <p:cNvPr id="3" name="Espace réservé du texte 2">
            <a:extLst>
              <a:ext uri="{FF2B5EF4-FFF2-40B4-BE49-F238E27FC236}">
                <a16:creationId xmlns:a16="http://schemas.microsoft.com/office/drawing/2014/main" id="{CA3A547E-4880-FE4B-80D7-2155ABF3ABC3}"/>
              </a:ext>
            </a:extLst>
          </p:cNvPr>
          <p:cNvSpPr>
            <a:spLocks noGrp="1"/>
          </p:cNvSpPr>
          <p:nvPr>
            <p:ph type="body" sz="quarter" idx="10" hasCustomPrompt="1"/>
          </p:nvPr>
        </p:nvSpPr>
        <p:spPr>
          <a:xfrm>
            <a:off x="4371470" y="3726173"/>
            <a:ext cx="6567488" cy="342900"/>
          </a:xfrm>
          <a:prstGeom prst="rect">
            <a:avLst/>
          </a:prstGeom>
        </p:spPr>
        <p:txBody>
          <a:bodyPr/>
          <a:lstStyle>
            <a:lvl1pPr marL="0" indent="0">
              <a:buNone/>
              <a:defRPr lang="fr-FR" sz="1600" b="1" kern="1200" dirty="0" smtClean="0">
                <a:solidFill>
                  <a:srgbClr val="99D9D9"/>
                </a:solidFill>
                <a:latin typeface="Arial" panose="020B0604020202020204" pitchFamily="34" charset="0"/>
                <a:ea typeface="+mn-ea"/>
                <a:cs typeface="Arial" panose="020B0604020202020204" pitchFamily="34" charset="0"/>
              </a:defRPr>
            </a:lvl1pPr>
            <a:lvl2pPr>
              <a:defRPr lang="fr-FR" sz="1600" b="1" kern="1200" dirty="0" smtClean="0">
                <a:solidFill>
                  <a:srgbClr val="99D9D9"/>
                </a:solidFill>
                <a:latin typeface="Arial" panose="020B0604020202020204" pitchFamily="34" charset="0"/>
                <a:ea typeface="+mn-ea"/>
                <a:cs typeface="Arial" panose="020B0604020202020204" pitchFamily="34" charset="0"/>
              </a:defRPr>
            </a:lvl2pPr>
            <a:lvl3pPr>
              <a:defRPr lang="fr-FR" sz="1600" b="1" kern="1200" dirty="0" smtClean="0">
                <a:solidFill>
                  <a:srgbClr val="99D9D9"/>
                </a:solidFill>
                <a:latin typeface="Arial" panose="020B0604020202020204" pitchFamily="34" charset="0"/>
                <a:ea typeface="+mn-ea"/>
                <a:cs typeface="Arial" panose="020B0604020202020204" pitchFamily="34" charset="0"/>
              </a:defRPr>
            </a:lvl3pPr>
            <a:lvl4pPr>
              <a:defRPr lang="fr-FR" sz="1600" b="1" kern="1200" dirty="0" smtClean="0">
                <a:solidFill>
                  <a:srgbClr val="99D9D9"/>
                </a:solidFill>
                <a:latin typeface="Arial" panose="020B0604020202020204" pitchFamily="34" charset="0"/>
                <a:ea typeface="+mn-ea"/>
                <a:cs typeface="Arial" panose="020B0604020202020204" pitchFamily="34" charset="0"/>
              </a:defRPr>
            </a:lvl4pPr>
            <a:lvl5pPr>
              <a:defRPr lang="fr-FR" sz="1600" b="1" kern="1200" dirty="0">
                <a:solidFill>
                  <a:srgbClr val="99D9D9"/>
                </a:solidFill>
                <a:latin typeface="Arial" panose="020B0604020202020204" pitchFamily="34" charset="0"/>
                <a:ea typeface="+mn-ea"/>
                <a:cs typeface="Arial" panose="020B0604020202020204" pitchFamily="34" charset="0"/>
              </a:defRPr>
            </a:lvl5pPr>
          </a:lstStyle>
          <a:p>
            <a:pPr lvl="0"/>
            <a:r>
              <a:rPr lang="fr-CH" noProof="0" dirty="0"/>
              <a:t>Cliquez pour insérer la date de la présentation</a:t>
            </a:r>
          </a:p>
        </p:txBody>
      </p:sp>
    </p:spTree>
    <p:extLst>
      <p:ext uri="{BB962C8B-B14F-4D97-AF65-F5344CB8AC3E}">
        <p14:creationId xmlns:p14="http://schemas.microsoft.com/office/powerpoint/2010/main" val="2975265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Texte liste à puces">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D988B767-99D4-9342-A011-EDBB30812722}"/>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5"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7"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3" y="721963"/>
            <a:ext cx="10664349"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8" name="Titre 6"/>
          <p:cNvSpPr>
            <a:spLocks noGrp="1"/>
          </p:cNvSpPr>
          <p:nvPr>
            <p:ph type="title"/>
          </p:nvPr>
        </p:nvSpPr>
        <p:spPr>
          <a:xfrm>
            <a:off x="1081082" y="202718"/>
            <a:ext cx="10664349"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
        <p:nvSpPr>
          <p:cNvPr id="9"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3" y="1338651"/>
            <a:ext cx="10664349" cy="4884940"/>
          </a:xfrm>
          <a:prstGeom prst="rect">
            <a:avLst/>
          </a:prstGeom>
        </p:spPr>
        <p:txBody>
          <a:bodyPr numCol="1">
            <a:normAutofit/>
          </a:bodyPr>
          <a:lstStyle>
            <a:lvl1pPr marL="285750" indent="-285750" algn="just">
              <a:lnSpc>
                <a:spcPct val="100000"/>
              </a:lnSpc>
              <a:buSzPct val="110000"/>
              <a:buFont typeface="Arial" panose="020B0604020202020204" pitchFamily="34" charset="0"/>
              <a:buChar char="•"/>
              <a:defRPr sz="1600" baseline="0">
                <a:solidFill>
                  <a:schemeClr val="tx1">
                    <a:lumMod val="50000"/>
                    <a:lumOff val="50000"/>
                  </a:schemeClr>
                </a:solidFill>
                <a:latin typeface="Arial" panose="020B0604020202020204" pitchFamily="34" charset="0"/>
                <a:cs typeface="Arial" panose="020B0604020202020204" pitchFamily="34" charset="0"/>
              </a:defRPr>
            </a:lvl1pPr>
            <a:lvl2pPr marL="742950" marR="0" indent="-285750" algn="l" defTabSz="914400" rtl="0" eaLnBrk="1" fontAlgn="auto" latinLnBrk="0" hangingPunct="1">
              <a:lnSpc>
                <a:spcPct val="100000"/>
              </a:lnSpc>
              <a:spcBef>
                <a:spcPts val="500"/>
              </a:spcBef>
              <a:spcAft>
                <a:spcPts val="0"/>
              </a:spcAft>
              <a:buClrTx/>
              <a:buSzPct val="120000"/>
              <a:buFont typeface="Arial" panose="020B0604020202020204" pitchFamily="34" charset="0"/>
              <a:buChar char="•"/>
              <a:tabLst/>
              <a:defRPr lang="fr-FR" sz="1400" kern="1200" dirty="0" smtClean="0">
                <a:solidFill>
                  <a:schemeClr val="tx1">
                    <a:lumMod val="50000"/>
                    <a:lumOff val="50000"/>
                  </a:schemeClr>
                </a:solidFill>
                <a:latin typeface="Arial" panose="020B0604020202020204" pitchFamily="34" charset="0"/>
                <a:ea typeface="+mn-ea"/>
                <a:cs typeface="Arial" panose="020B0604020202020204" pitchFamily="34" charset="0"/>
              </a:defRPr>
            </a:lvl2pPr>
            <a:lvl3pPr>
              <a:lnSpc>
                <a:spcPct val="100000"/>
              </a:lnSpc>
              <a:defRPr lang="fr-FR" sz="1200" kern="1200" baseline="0" dirty="0" smtClean="0">
                <a:solidFill>
                  <a:schemeClr val="tx1">
                    <a:lumMod val="50000"/>
                    <a:lumOff val="50000"/>
                  </a:schemeClr>
                </a:solidFill>
                <a:latin typeface="Arial" panose="020B0604020202020204" pitchFamily="34" charset="0"/>
                <a:ea typeface="+mn-ea"/>
                <a:cs typeface="Arial" panose="020B0604020202020204" pitchFamily="34" charset="0"/>
              </a:defRPr>
            </a:lvl3pPr>
            <a:lvl4pPr>
              <a:buSzPct val="85000"/>
              <a:defRPr lang="fr-FR" sz="1600" kern="1200" dirty="0">
                <a:solidFill>
                  <a:schemeClr val="tx1">
                    <a:lumMod val="50000"/>
                    <a:lumOff val="50000"/>
                  </a:schemeClr>
                </a:solidFill>
                <a:latin typeface="Arial" panose="020B0604020202020204" pitchFamily="34" charset="0"/>
                <a:ea typeface="+mn-ea"/>
                <a:cs typeface="Arial" panose="020B0604020202020204" pitchFamily="34" charset="0"/>
              </a:defRPr>
            </a:lvl4pPr>
          </a:lstStyle>
          <a:p>
            <a:pPr lvl="0"/>
            <a:r>
              <a:rPr lang="fr-FR"/>
              <a:t>Cliquez pour modifier les styles du texte du masque</a:t>
            </a:r>
          </a:p>
        </p:txBody>
      </p:sp>
    </p:spTree>
    <p:extLst>
      <p:ext uri="{BB962C8B-B14F-4D97-AF65-F5344CB8AC3E}">
        <p14:creationId xmlns:p14="http://schemas.microsoft.com/office/powerpoint/2010/main" val="3036150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2 colonnes">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E3FC2245-DA24-CC41-9B29-0DDDCB854889}"/>
              </a:ext>
            </a:extLst>
          </p:cNvPr>
          <p:cNvSpPr>
            <a:spLocks noGrp="1"/>
          </p:cNvSpPr>
          <p:nvPr>
            <p:ph type="body" idx="12"/>
          </p:nvPr>
        </p:nvSpPr>
        <p:spPr>
          <a:xfrm>
            <a:off x="6467544" y="1333501"/>
            <a:ext cx="5014916" cy="489009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pic>
        <p:nvPicPr>
          <p:cNvPr id="10" name="Image 9">
            <a:extLst>
              <a:ext uri="{FF2B5EF4-FFF2-40B4-BE49-F238E27FC236}">
                <a16:creationId xmlns:a16="http://schemas.microsoft.com/office/drawing/2014/main" id="{9C027074-3A3D-0A41-B7A6-DCAD418A7EE1}"/>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4" name="Espace réservé du texte 2">
            <a:extLst>
              <a:ext uri="{FF2B5EF4-FFF2-40B4-BE49-F238E27FC236}">
                <a16:creationId xmlns:a16="http://schemas.microsoft.com/office/drawing/2014/main" id="{5229732C-28C9-894E-800A-DCB3CDE02199}"/>
              </a:ext>
            </a:extLst>
          </p:cNvPr>
          <p:cNvSpPr>
            <a:spLocks noGrp="1"/>
          </p:cNvSpPr>
          <p:nvPr>
            <p:ph type="body" idx="11"/>
          </p:nvPr>
        </p:nvSpPr>
        <p:spPr>
          <a:xfrm>
            <a:off x="1081085" y="1333501"/>
            <a:ext cx="5014916" cy="489009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6"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8"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3" y="721963"/>
            <a:ext cx="10664349"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9" name="Titre 6"/>
          <p:cNvSpPr>
            <a:spLocks noGrp="1"/>
          </p:cNvSpPr>
          <p:nvPr>
            <p:ph type="title"/>
          </p:nvPr>
        </p:nvSpPr>
        <p:spPr>
          <a:xfrm>
            <a:off x="1081082" y="202718"/>
            <a:ext cx="10664349"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4293270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3 colonnes">
    <p:spTree>
      <p:nvGrpSpPr>
        <p:cNvPr id="1" name=""/>
        <p:cNvGrpSpPr/>
        <p:nvPr/>
      </p:nvGrpSpPr>
      <p:grpSpPr>
        <a:xfrm>
          <a:off x="0" y="0"/>
          <a:ext cx="0" cy="0"/>
          <a:chOff x="0" y="0"/>
          <a:chExt cx="0" cy="0"/>
        </a:xfrm>
      </p:grpSpPr>
      <p:sp>
        <p:nvSpPr>
          <p:cNvPr id="9" name="Espace réservé du texte 2">
            <a:extLst>
              <a:ext uri="{FF2B5EF4-FFF2-40B4-BE49-F238E27FC236}">
                <a16:creationId xmlns:a16="http://schemas.microsoft.com/office/drawing/2014/main" id="{47360C5B-CA77-6A4F-A384-32144D937B1D}"/>
              </a:ext>
            </a:extLst>
          </p:cNvPr>
          <p:cNvSpPr>
            <a:spLocks noGrp="1"/>
          </p:cNvSpPr>
          <p:nvPr>
            <p:ph type="body" idx="13"/>
          </p:nvPr>
        </p:nvSpPr>
        <p:spPr>
          <a:xfrm>
            <a:off x="4681015" y="1343025"/>
            <a:ext cx="3143668" cy="4547136"/>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8" name="Espace réservé du texte 2">
            <a:extLst>
              <a:ext uri="{FF2B5EF4-FFF2-40B4-BE49-F238E27FC236}">
                <a16:creationId xmlns:a16="http://schemas.microsoft.com/office/drawing/2014/main" id="{E25A8E63-0BE5-2B4E-8385-ED91863450C2}"/>
              </a:ext>
            </a:extLst>
          </p:cNvPr>
          <p:cNvSpPr>
            <a:spLocks noGrp="1"/>
          </p:cNvSpPr>
          <p:nvPr>
            <p:ph type="body" idx="12"/>
          </p:nvPr>
        </p:nvSpPr>
        <p:spPr>
          <a:xfrm>
            <a:off x="8222925" y="1343025"/>
            <a:ext cx="3143668" cy="4547136"/>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4" name="Espace réservé du texte 2">
            <a:extLst>
              <a:ext uri="{FF2B5EF4-FFF2-40B4-BE49-F238E27FC236}">
                <a16:creationId xmlns:a16="http://schemas.microsoft.com/office/drawing/2014/main" id="{20B5A975-D7FA-DC48-A12A-4C8E3FB24A32}"/>
              </a:ext>
            </a:extLst>
          </p:cNvPr>
          <p:cNvSpPr>
            <a:spLocks noGrp="1"/>
          </p:cNvSpPr>
          <p:nvPr>
            <p:ph type="body" idx="11"/>
          </p:nvPr>
        </p:nvSpPr>
        <p:spPr>
          <a:xfrm>
            <a:off x="1081084" y="1343025"/>
            <a:ext cx="3143668" cy="4547136"/>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pic>
        <p:nvPicPr>
          <p:cNvPr id="14" name="Image 13">
            <a:extLst>
              <a:ext uri="{FF2B5EF4-FFF2-40B4-BE49-F238E27FC236}">
                <a16:creationId xmlns:a16="http://schemas.microsoft.com/office/drawing/2014/main" id="{6A3AFBC5-A984-3447-85AD-FA433A033C7E}"/>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7"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10"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3" y="721963"/>
            <a:ext cx="10664349"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11" name="Titre 6"/>
          <p:cNvSpPr>
            <a:spLocks noGrp="1"/>
          </p:cNvSpPr>
          <p:nvPr>
            <p:ph type="title"/>
          </p:nvPr>
        </p:nvSpPr>
        <p:spPr>
          <a:xfrm>
            <a:off x="1081082" y="202718"/>
            <a:ext cx="10664349"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60970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pic>
        <p:nvPicPr>
          <p:cNvPr id="22" name="Image 21">
            <a:extLst>
              <a:ext uri="{FF2B5EF4-FFF2-40B4-BE49-F238E27FC236}">
                <a16:creationId xmlns:a16="http://schemas.microsoft.com/office/drawing/2014/main" id="{B22DE7CF-5FCB-8646-8DA8-576C7254ED68}"/>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3"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Tree>
    <p:extLst>
      <p:ext uri="{BB962C8B-B14F-4D97-AF65-F5344CB8AC3E}">
        <p14:creationId xmlns:p14="http://schemas.microsoft.com/office/powerpoint/2010/main" val="2887723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nd vert cercle blan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AEE699D-F922-4541-B417-90B7F7AFC555}"/>
              </a:ext>
            </a:extLst>
          </p:cNvPr>
          <p:cNvSpPr/>
          <p:nvPr userDrawn="1"/>
        </p:nvSpPr>
        <p:spPr>
          <a:xfrm>
            <a:off x="0" y="-1"/>
            <a:ext cx="12192000" cy="6858001"/>
          </a:xfrm>
          <a:prstGeom prst="rect">
            <a:avLst/>
          </a:prstGeom>
          <a:solidFill>
            <a:srgbClr val="9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B22DE7CF-5FCB-8646-8DA8-576C7254ED68}"/>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4" name="Freeform 15">
            <a:extLst>
              <a:ext uri="{FF2B5EF4-FFF2-40B4-BE49-F238E27FC236}">
                <a16:creationId xmlns:a16="http://schemas.microsoft.com/office/drawing/2014/main" id="{95C59572-70DA-E449-AD7F-CCF7E497164A}"/>
              </a:ext>
            </a:extLst>
          </p:cNvPr>
          <p:cNvSpPr/>
          <p:nvPr userDrawn="1"/>
        </p:nvSpPr>
        <p:spPr>
          <a:xfrm>
            <a:off x="5208492" y="-1"/>
            <a:ext cx="6983508" cy="6858001"/>
          </a:xfrm>
          <a:custGeom>
            <a:avLst/>
            <a:gdLst>
              <a:gd name="connsiteX0" fmla="*/ 6983506 w 6983506"/>
              <a:gd name="connsiteY0" fmla="*/ 0 h 6983499"/>
              <a:gd name="connsiteX1" fmla="*/ 6983506 w 6983506"/>
              <a:gd name="connsiteY1" fmla="*/ 6983499 h 6983499"/>
              <a:gd name="connsiteX2" fmla="*/ 0 w 6983506"/>
              <a:gd name="connsiteY2" fmla="*/ 6983499 h 6983499"/>
              <a:gd name="connsiteX3" fmla="*/ 9087 w 6983506"/>
              <a:gd name="connsiteY3" fmla="*/ 6624129 h 6983499"/>
              <a:gd name="connsiteX4" fmla="*/ 6983506 w 6983506"/>
              <a:gd name="connsiteY4" fmla="*/ 0 h 6983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3506" h="6983499">
                <a:moveTo>
                  <a:pt x="6983506" y="0"/>
                </a:moveTo>
                <a:lnTo>
                  <a:pt x="6983506" y="6983499"/>
                </a:lnTo>
                <a:lnTo>
                  <a:pt x="0" y="6983499"/>
                </a:lnTo>
                <a:lnTo>
                  <a:pt x="9087" y="6624129"/>
                </a:lnTo>
                <a:cubicBezTo>
                  <a:pt x="196127" y="2934259"/>
                  <a:pt x="3247150" y="0"/>
                  <a:pt x="6983506" y="0"/>
                </a:cubicBezTo>
                <a:close/>
              </a:path>
            </a:pathLst>
          </a:cu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sz="1400" dirty="0">
              <a:solidFill>
                <a:schemeClr val="accent1"/>
              </a:solidFill>
              <a:latin typeface="Roboto Light" charset="0"/>
              <a:ea typeface="Roboto Light" charset="0"/>
              <a:cs typeface="Roboto Light" charset="0"/>
            </a:endParaRPr>
          </a:p>
        </p:txBody>
      </p:sp>
    </p:spTree>
    <p:extLst>
      <p:ext uri="{BB962C8B-B14F-4D97-AF65-F5344CB8AC3E}">
        <p14:creationId xmlns:p14="http://schemas.microsoft.com/office/powerpoint/2010/main" val="1005671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texte et Bande image droite">
    <p:spTree>
      <p:nvGrpSpPr>
        <p:cNvPr id="1" name=""/>
        <p:cNvGrpSpPr/>
        <p:nvPr/>
      </p:nvGrpSpPr>
      <p:grpSpPr>
        <a:xfrm>
          <a:off x="0" y="0"/>
          <a:ext cx="0" cy="0"/>
          <a:chOff x="0" y="0"/>
          <a:chExt cx="0" cy="0"/>
        </a:xfrm>
      </p:grpSpPr>
      <p:sp>
        <p:nvSpPr>
          <p:cNvPr id="23" name="Picture Placeholder 4">
            <a:extLst>
              <a:ext uri="{FF2B5EF4-FFF2-40B4-BE49-F238E27FC236}">
                <a16:creationId xmlns:a16="http://schemas.microsoft.com/office/drawing/2014/main" id="{F2631EA5-48D7-DB40-8BE0-412FB4D9E1F4}"/>
              </a:ext>
            </a:extLst>
          </p:cNvPr>
          <p:cNvSpPr>
            <a:spLocks noGrp="1"/>
          </p:cNvSpPr>
          <p:nvPr>
            <p:ph type="pic" sz="quarter" idx="10" hasCustomPrompt="1"/>
          </p:nvPr>
        </p:nvSpPr>
        <p:spPr>
          <a:xfrm>
            <a:off x="9205784" y="0"/>
            <a:ext cx="2986216" cy="6858000"/>
          </a:xfrm>
          <a:prstGeom prst="rect">
            <a:avLst/>
          </a:prstGeom>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Image </a:t>
            </a:r>
          </a:p>
        </p:txBody>
      </p:sp>
      <p:pic>
        <p:nvPicPr>
          <p:cNvPr id="46" name="Image 45">
            <a:extLst>
              <a:ext uri="{FF2B5EF4-FFF2-40B4-BE49-F238E27FC236}">
                <a16:creationId xmlns:a16="http://schemas.microsoft.com/office/drawing/2014/main" id="{D2BC3340-0CEC-EE41-A95B-F6B53C52FB47}"/>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6"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3" y="1338651"/>
            <a:ext cx="7736637" cy="488494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8"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7"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4" y="721963"/>
            <a:ext cx="7736638"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9" name="Titre 6"/>
          <p:cNvSpPr>
            <a:spLocks noGrp="1"/>
          </p:cNvSpPr>
          <p:nvPr>
            <p:ph type="title"/>
          </p:nvPr>
        </p:nvSpPr>
        <p:spPr>
          <a:xfrm>
            <a:off x="1081083" y="202718"/>
            <a:ext cx="7736638"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3241515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Texte et image verticale">
    <p:spTree>
      <p:nvGrpSpPr>
        <p:cNvPr id="1" name=""/>
        <p:cNvGrpSpPr/>
        <p:nvPr/>
      </p:nvGrpSpPr>
      <p:grpSpPr>
        <a:xfrm>
          <a:off x="0" y="0"/>
          <a:ext cx="0" cy="0"/>
          <a:chOff x="0" y="0"/>
          <a:chExt cx="0" cy="0"/>
        </a:xfrm>
      </p:grpSpPr>
      <p:sp>
        <p:nvSpPr>
          <p:cNvPr id="23" name="Picture Placeholder 4">
            <a:extLst>
              <a:ext uri="{FF2B5EF4-FFF2-40B4-BE49-F238E27FC236}">
                <a16:creationId xmlns:a16="http://schemas.microsoft.com/office/drawing/2014/main" id="{F2631EA5-48D7-DB40-8BE0-412FB4D9E1F4}"/>
              </a:ext>
            </a:extLst>
          </p:cNvPr>
          <p:cNvSpPr>
            <a:spLocks noGrp="1"/>
          </p:cNvSpPr>
          <p:nvPr>
            <p:ph type="pic" sz="quarter" idx="10" hasCustomPrompt="1"/>
          </p:nvPr>
        </p:nvSpPr>
        <p:spPr>
          <a:xfrm>
            <a:off x="8029062" y="0"/>
            <a:ext cx="2986216" cy="6858000"/>
          </a:xfrm>
          <a:prstGeom prst="rect">
            <a:avLst/>
          </a:prstGeom>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Image </a:t>
            </a:r>
          </a:p>
          <a:p>
            <a:r>
              <a:rPr lang="fr-FR" dirty="0"/>
              <a:t>Drag &amp; Drop</a:t>
            </a:r>
          </a:p>
        </p:txBody>
      </p:sp>
      <p:pic>
        <p:nvPicPr>
          <p:cNvPr id="39" name="Image 38">
            <a:extLst>
              <a:ext uri="{FF2B5EF4-FFF2-40B4-BE49-F238E27FC236}">
                <a16:creationId xmlns:a16="http://schemas.microsoft.com/office/drawing/2014/main" id="{4292DE99-BA53-B043-8301-5CFEFC20722D}"/>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6"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3" y="1338651"/>
            <a:ext cx="6432591" cy="488494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8"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7"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4" y="721963"/>
            <a:ext cx="6432592"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9" name="Titre 6"/>
          <p:cNvSpPr>
            <a:spLocks noGrp="1"/>
          </p:cNvSpPr>
          <p:nvPr>
            <p:ph type="title"/>
          </p:nvPr>
        </p:nvSpPr>
        <p:spPr>
          <a:xfrm>
            <a:off x="1081083" y="202718"/>
            <a:ext cx="6432592"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441824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texte et grande image">
    <p:spTree>
      <p:nvGrpSpPr>
        <p:cNvPr id="1" name=""/>
        <p:cNvGrpSpPr/>
        <p:nvPr/>
      </p:nvGrpSpPr>
      <p:grpSpPr>
        <a:xfrm>
          <a:off x="0" y="0"/>
          <a:ext cx="0" cy="0"/>
          <a:chOff x="0" y="0"/>
          <a:chExt cx="0" cy="0"/>
        </a:xfrm>
      </p:grpSpPr>
      <p:sp>
        <p:nvSpPr>
          <p:cNvPr id="23" name="Picture Placeholder 4">
            <a:extLst>
              <a:ext uri="{FF2B5EF4-FFF2-40B4-BE49-F238E27FC236}">
                <a16:creationId xmlns:a16="http://schemas.microsoft.com/office/drawing/2014/main" id="{F2631EA5-48D7-DB40-8BE0-412FB4D9E1F4}"/>
              </a:ext>
            </a:extLst>
          </p:cNvPr>
          <p:cNvSpPr>
            <a:spLocks noGrp="1"/>
          </p:cNvSpPr>
          <p:nvPr>
            <p:ph type="pic" sz="quarter" idx="10" hasCustomPrompt="1"/>
          </p:nvPr>
        </p:nvSpPr>
        <p:spPr>
          <a:xfrm>
            <a:off x="5977232" y="0"/>
            <a:ext cx="6214768" cy="6858000"/>
          </a:xfrm>
          <a:prstGeom prst="rect">
            <a:avLst/>
          </a:prstGeom>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Image </a:t>
            </a:r>
          </a:p>
        </p:txBody>
      </p:sp>
      <p:pic>
        <p:nvPicPr>
          <p:cNvPr id="11" name="Image 10">
            <a:extLst>
              <a:ext uri="{FF2B5EF4-FFF2-40B4-BE49-F238E27FC236}">
                <a16:creationId xmlns:a16="http://schemas.microsoft.com/office/drawing/2014/main" id="{E2048E6A-5E06-9D43-AC3A-3832D939D3DA}"/>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6"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3" y="1338651"/>
            <a:ext cx="4483289" cy="488494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8"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7"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4" y="721963"/>
            <a:ext cx="4483290" cy="506655"/>
          </a:xfrm>
          <a:prstGeom prst="rect">
            <a:avLst/>
          </a:prstGeom>
        </p:spPr>
        <p:txBody>
          <a:bodyPr anchor="t"/>
          <a:lstStyle>
            <a:lvl1pPr marL="0" indent="0" algn="l">
              <a:buNone/>
              <a:defRPr sz="20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9" name="Titre 6"/>
          <p:cNvSpPr>
            <a:spLocks noGrp="1"/>
          </p:cNvSpPr>
          <p:nvPr>
            <p:ph type="title"/>
          </p:nvPr>
        </p:nvSpPr>
        <p:spPr>
          <a:xfrm>
            <a:off x="1081083" y="202718"/>
            <a:ext cx="4483290" cy="519245"/>
          </a:xfrm>
          <a:prstGeom prst="rect">
            <a:avLst/>
          </a:prstGeom>
        </p:spPr>
        <p:txBody>
          <a:bodyPr anchor="t"/>
          <a:lstStyle>
            <a:lvl1pPr>
              <a:defRPr sz="28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2648659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Texte et 4 images">
    <p:spTree>
      <p:nvGrpSpPr>
        <p:cNvPr id="1" name=""/>
        <p:cNvGrpSpPr/>
        <p:nvPr/>
      </p:nvGrpSpPr>
      <p:grpSpPr>
        <a:xfrm>
          <a:off x="0" y="0"/>
          <a:ext cx="0" cy="0"/>
          <a:chOff x="0" y="0"/>
          <a:chExt cx="0" cy="0"/>
        </a:xfrm>
      </p:grpSpPr>
      <p:sp>
        <p:nvSpPr>
          <p:cNvPr id="15" name="Picture Placeholder 4">
            <a:extLst>
              <a:ext uri="{FF2B5EF4-FFF2-40B4-BE49-F238E27FC236}">
                <a16:creationId xmlns:a16="http://schemas.microsoft.com/office/drawing/2014/main" id="{32D03BFE-66B6-8A42-A4CC-239C4DCDD5BF}"/>
              </a:ext>
            </a:extLst>
          </p:cNvPr>
          <p:cNvSpPr>
            <a:spLocks noGrp="1"/>
          </p:cNvSpPr>
          <p:nvPr>
            <p:ph type="pic" sz="quarter" idx="15" hasCustomPrompt="1"/>
          </p:nvPr>
        </p:nvSpPr>
        <p:spPr>
          <a:xfrm>
            <a:off x="6594745" y="970002"/>
            <a:ext cx="2773398" cy="2934730"/>
          </a:xfrm>
          <a:prstGeom prst="rect">
            <a:avLst/>
          </a:prstGeom>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Image </a:t>
            </a:r>
          </a:p>
        </p:txBody>
      </p:sp>
      <p:sp>
        <p:nvSpPr>
          <p:cNvPr id="17" name="Picture Placeholder 4">
            <a:extLst>
              <a:ext uri="{FF2B5EF4-FFF2-40B4-BE49-F238E27FC236}">
                <a16:creationId xmlns:a16="http://schemas.microsoft.com/office/drawing/2014/main" id="{15B7F7A0-21B7-044E-B2B1-5BBC7EC3BA79}"/>
              </a:ext>
            </a:extLst>
          </p:cNvPr>
          <p:cNvSpPr>
            <a:spLocks noGrp="1"/>
          </p:cNvSpPr>
          <p:nvPr>
            <p:ph type="pic" sz="quarter" idx="16" hasCustomPrompt="1"/>
          </p:nvPr>
        </p:nvSpPr>
        <p:spPr>
          <a:xfrm>
            <a:off x="9390633" y="3927731"/>
            <a:ext cx="2329137" cy="2283324"/>
          </a:xfrm>
          <a:prstGeom prst="rect">
            <a:avLst/>
          </a:prstGeom>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Image </a:t>
            </a:r>
          </a:p>
        </p:txBody>
      </p:sp>
      <p:sp>
        <p:nvSpPr>
          <p:cNvPr id="24" name="Picture Placeholder 4">
            <a:extLst>
              <a:ext uri="{FF2B5EF4-FFF2-40B4-BE49-F238E27FC236}">
                <a16:creationId xmlns:a16="http://schemas.microsoft.com/office/drawing/2014/main" id="{EF764DB8-317E-724C-B5A4-092A6188209D}"/>
              </a:ext>
            </a:extLst>
          </p:cNvPr>
          <p:cNvSpPr>
            <a:spLocks noGrp="1"/>
          </p:cNvSpPr>
          <p:nvPr>
            <p:ph type="pic" sz="quarter" idx="17" hasCustomPrompt="1"/>
          </p:nvPr>
        </p:nvSpPr>
        <p:spPr>
          <a:xfrm>
            <a:off x="9396556" y="2100323"/>
            <a:ext cx="1804086" cy="1804085"/>
          </a:xfrm>
          <a:prstGeom prst="rect">
            <a:avLst/>
          </a:prstGeom>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Image </a:t>
            </a:r>
          </a:p>
        </p:txBody>
      </p:sp>
      <p:sp>
        <p:nvSpPr>
          <p:cNvPr id="26" name="Picture Placeholder 4">
            <a:extLst>
              <a:ext uri="{FF2B5EF4-FFF2-40B4-BE49-F238E27FC236}">
                <a16:creationId xmlns:a16="http://schemas.microsoft.com/office/drawing/2014/main" id="{7AE8E892-E424-4F41-8A6F-2AFC36648C51}"/>
              </a:ext>
            </a:extLst>
          </p:cNvPr>
          <p:cNvSpPr>
            <a:spLocks noGrp="1"/>
          </p:cNvSpPr>
          <p:nvPr>
            <p:ph type="pic" sz="quarter" idx="18" hasCustomPrompt="1"/>
          </p:nvPr>
        </p:nvSpPr>
        <p:spPr>
          <a:xfrm>
            <a:off x="8138260" y="3929123"/>
            <a:ext cx="1241674" cy="1248035"/>
          </a:xfrm>
          <a:prstGeom prst="rect">
            <a:avLst/>
          </a:prstGeom>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Image </a:t>
            </a:r>
          </a:p>
        </p:txBody>
      </p:sp>
      <p:pic>
        <p:nvPicPr>
          <p:cNvPr id="14" name="Image 13">
            <a:extLst>
              <a:ext uri="{FF2B5EF4-FFF2-40B4-BE49-F238E27FC236}">
                <a16:creationId xmlns:a16="http://schemas.microsoft.com/office/drawing/2014/main" id="{3A585920-707C-CA44-BEED-0482EB9EE367}"/>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9"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3" y="1338651"/>
            <a:ext cx="5199215" cy="488494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11"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10"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4" y="721963"/>
            <a:ext cx="5199216"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12" name="Titre 6"/>
          <p:cNvSpPr>
            <a:spLocks noGrp="1"/>
          </p:cNvSpPr>
          <p:nvPr>
            <p:ph type="title"/>
          </p:nvPr>
        </p:nvSpPr>
        <p:spPr>
          <a:xfrm>
            <a:off x="1081083" y="202718"/>
            <a:ext cx="5199216"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2313168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Images">
    <p:spTree>
      <p:nvGrpSpPr>
        <p:cNvPr id="1" name=""/>
        <p:cNvGrpSpPr/>
        <p:nvPr/>
      </p:nvGrpSpPr>
      <p:grpSpPr>
        <a:xfrm>
          <a:off x="0" y="0"/>
          <a:ext cx="0" cy="0"/>
          <a:chOff x="0" y="0"/>
          <a:chExt cx="0" cy="0"/>
        </a:xfrm>
      </p:grpSpPr>
      <p:sp>
        <p:nvSpPr>
          <p:cNvPr id="16" name="Picture Placeholder 1">
            <a:extLst>
              <a:ext uri="{FF2B5EF4-FFF2-40B4-BE49-F238E27FC236}">
                <a16:creationId xmlns:a16="http://schemas.microsoft.com/office/drawing/2014/main" id="{EABE4CA2-FF46-D540-9B7E-C0CB04E66C83}"/>
              </a:ext>
            </a:extLst>
          </p:cNvPr>
          <p:cNvSpPr>
            <a:spLocks noGrp="1"/>
          </p:cNvSpPr>
          <p:nvPr>
            <p:ph type="pic" sz="quarter" idx="10"/>
          </p:nvPr>
        </p:nvSpPr>
        <p:spPr>
          <a:xfrm>
            <a:off x="1581666" y="2038867"/>
            <a:ext cx="1742302" cy="2179509"/>
          </a:xfrm>
          <a:prstGeom prst="rect">
            <a:avLst/>
          </a:prstGeom>
        </p:spPr>
      </p:sp>
      <p:sp>
        <p:nvSpPr>
          <p:cNvPr id="18" name="Picture Placeholder 2">
            <a:extLst>
              <a:ext uri="{FF2B5EF4-FFF2-40B4-BE49-F238E27FC236}">
                <a16:creationId xmlns:a16="http://schemas.microsoft.com/office/drawing/2014/main" id="{D5A35DFB-649D-B44B-89EC-4C2B434D0493}"/>
              </a:ext>
            </a:extLst>
          </p:cNvPr>
          <p:cNvSpPr>
            <a:spLocks noGrp="1"/>
          </p:cNvSpPr>
          <p:nvPr>
            <p:ph type="pic" sz="quarter" idx="11"/>
          </p:nvPr>
        </p:nvSpPr>
        <p:spPr>
          <a:xfrm>
            <a:off x="3395020" y="1631094"/>
            <a:ext cx="1742302" cy="2179509"/>
          </a:xfrm>
          <a:prstGeom prst="rect">
            <a:avLst/>
          </a:prstGeom>
        </p:spPr>
      </p:sp>
      <p:sp>
        <p:nvSpPr>
          <p:cNvPr id="23" name="Picture Placeholder 3">
            <a:extLst>
              <a:ext uri="{FF2B5EF4-FFF2-40B4-BE49-F238E27FC236}">
                <a16:creationId xmlns:a16="http://schemas.microsoft.com/office/drawing/2014/main" id="{DF09F281-90CE-5743-AC1C-4F31EE6B71B7}"/>
              </a:ext>
            </a:extLst>
          </p:cNvPr>
          <p:cNvSpPr>
            <a:spLocks noGrp="1"/>
          </p:cNvSpPr>
          <p:nvPr>
            <p:ph type="pic" sz="quarter" idx="13"/>
          </p:nvPr>
        </p:nvSpPr>
        <p:spPr>
          <a:xfrm>
            <a:off x="5208374" y="2187148"/>
            <a:ext cx="1742302" cy="2186262"/>
          </a:xfrm>
          <a:prstGeom prst="rect">
            <a:avLst/>
          </a:prstGeom>
        </p:spPr>
      </p:sp>
      <p:sp>
        <p:nvSpPr>
          <p:cNvPr id="25" name="Picture Placeholder 4">
            <a:extLst>
              <a:ext uri="{FF2B5EF4-FFF2-40B4-BE49-F238E27FC236}">
                <a16:creationId xmlns:a16="http://schemas.microsoft.com/office/drawing/2014/main" id="{286AD6CF-66F9-8C43-8A81-F68C08FE6CCC}"/>
              </a:ext>
            </a:extLst>
          </p:cNvPr>
          <p:cNvSpPr>
            <a:spLocks noGrp="1"/>
          </p:cNvSpPr>
          <p:nvPr>
            <p:ph type="pic" sz="quarter" idx="14"/>
          </p:nvPr>
        </p:nvSpPr>
        <p:spPr>
          <a:xfrm>
            <a:off x="7021728" y="1581666"/>
            <a:ext cx="1742302" cy="2228937"/>
          </a:xfrm>
          <a:prstGeom prst="rect">
            <a:avLst/>
          </a:prstGeom>
        </p:spPr>
      </p:sp>
      <p:sp>
        <p:nvSpPr>
          <p:cNvPr id="27" name="Picture Placeholder 5">
            <a:extLst>
              <a:ext uri="{FF2B5EF4-FFF2-40B4-BE49-F238E27FC236}">
                <a16:creationId xmlns:a16="http://schemas.microsoft.com/office/drawing/2014/main" id="{E59C54C3-21A5-8F46-AE07-E7E340AB2A59}"/>
              </a:ext>
            </a:extLst>
          </p:cNvPr>
          <p:cNvSpPr>
            <a:spLocks noGrp="1"/>
          </p:cNvSpPr>
          <p:nvPr>
            <p:ph type="pic" sz="quarter" idx="15"/>
          </p:nvPr>
        </p:nvSpPr>
        <p:spPr>
          <a:xfrm>
            <a:off x="8835082" y="1927655"/>
            <a:ext cx="1737300" cy="2179507"/>
          </a:xfrm>
          <a:prstGeom prst="rect">
            <a:avLst/>
          </a:prstGeom>
        </p:spPr>
      </p:sp>
      <p:pic>
        <p:nvPicPr>
          <p:cNvPr id="26" name="Image 25">
            <a:extLst>
              <a:ext uri="{FF2B5EF4-FFF2-40B4-BE49-F238E27FC236}">
                <a16:creationId xmlns:a16="http://schemas.microsoft.com/office/drawing/2014/main" id="{16F7DCF7-97CB-014C-9984-D0C5EA1BE4EA}"/>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8"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Tree>
    <p:extLst>
      <p:ext uri="{BB962C8B-B14F-4D97-AF65-F5344CB8AC3E}">
        <p14:creationId xmlns:p14="http://schemas.microsoft.com/office/powerpoint/2010/main" val="2795538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texte et smartphon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BBB0C4E-07BE-924E-8D4A-85A316C9EE4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147672" y="0"/>
            <a:ext cx="3271652" cy="6997701"/>
          </a:xfrm>
          <a:prstGeom prst="rect">
            <a:avLst/>
          </a:prstGeom>
        </p:spPr>
      </p:pic>
      <p:sp>
        <p:nvSpPr>
          <p:cNvPr id="23" name="Picture Placeholder 4">
            <a:extLst>
              <a:ext uri="{FF2B5EF4-FFF2-40B4-BE49-F238E27FC236}">
                <a16:creationId xmlns:a16="http://schemas.microsoft.com/office/drawing/2014/main" id="{F2631EA5-48D7-DB40-8BE0-412FB4D9E1F4}"/>
              </a:ext>
            </a:extLst>
          </p:cNvPr>
          <p:cNvSpPr>
            <a:spLocks noGrp="1"/>
          </p:cNvSpPr>
          <p:nvPr>
            <p:ph type="pic" sz="quarter" idx="10" hasCustomPrompt="1"/>
          </p:nvPr>
        </p:nvSpPr>
        <p:spPr>
          <a:xfrm>
            <a:off x="8349077" y="1036413"/>
            <a:ext cx="2778826" cy="4845133"/>
          </a:xfrm>
          <a:prstGeom prst="rect">
            <a:avLst/>
          </a:prstGeom>
          <a:solidFill>
            <a:schemeClr val="bg2"/>
          </a:solidFill>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Cliquez pour ajouter votre image</a:t>
            </a:r>
          </a:p>
        </p:txBody>
      </p:sp>
      <p:pic>
        <p:nvPicPr>
          <p:cNvPr id="11" name="Image 10">
            <a:extLst>
              <a:ext uri="{FF2B5EF4-FFF2-40B4-BE49-F238E27FC236}">
                <a16:creationId xmlns:a16="http://schemas.microsoft.com/office/drawing/2014/main" id="{E2048E6A-5E06-9D43-AC3A-3832D939D3DA}"/>
              </a:ext>
            </a:extLst>
          </p:cNvPr>
          <p:cNvPicPr>
            <a:picLocks noChangeAspect="1"/>
          </p:cNvPicPr>
          <p:nvPr userDrawn="1"/>
        </p:nvPicPr>
        <p:blipFill>
          <a:blip r:embed="rId3"/>
          <a:stretch>
            <a:fillRect/>
          </a:stretch>
        </p:blipFill>
        <p:spPr>
          <a:xfrm>
            <a:off x="177190" y="206134"/>
            <a:ext cx="515829" cy="515829"/>
          </a:xfrm>
          <a:prstGeom prst="rect">
            <a:avLst/>
          </a:prstGeom>
        </p:spPr>
      </p:pic>
      <p:sp>
        <p:nvSpPr>
          <p:cNvPr id="7"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3" y="1338651"/>
            <a:ext cx="6269743" cy="488494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8"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68880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9"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4" y="721963"/>
            <a:ext cx="6269744"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10" name="Titre 6"/>
          <p:cNvSpPr>
            <a:spLocks noGrp="1"/>
          </p:cNvSpPr>
          <p:nvPr>
            <p:ph type="title"/>
          </p:nvPr>
        </p:nvSpPr>
        <p:spPr>
          <a:xfrm>
            <a:off x="1081083" y="202718"/>
            <a:ext cx="6269744"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558448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Texte et Computer">
    <p:spTree>
      <p:nvGrpSpPr>
        <p:cNvPr id="1" name=""/>
        <p:cNvGrpSpPr/>
        <p:nvPr/>
      </p:nvGrpSpPr>
      <p:grpSpPr>
        <a:xfrm>
          <a:off x="0" y="0"/>
          <a:ext cx="0" cy="0"/>
          <a:chOff x="0" y="0"/>
          <a:chExt cx="0" cy="0"/>
        </a:xfrm>
      </p:grpSpPr>
      <p:pic>
        <p:nvPicPr>
          <p:cNvPr id="3" name="Image 2" descr="Une image contenant moniteur, équipement électronique, écran, assis&#10;&#10;Description générée automatiquement">
            <a:extLst>
              <a:ext uri="{FF2B5EF4-FFF2-40B4-BE49-F238E27FC236}">
                <a16:creationId xmlns:a16="http://schemas.microsoft.com/office/drawing/2014/main" id="{3D86A148-7B44-5146-836A-24039B3F79A9}"/>
              </a:ext>
            </a:extLst>
          </p:cNvPr>
          <p:cNvPicPr>
            <a:picLocks noChangeAspect="1"/>
          </p:cNvPicPr>
          <p:nvPr userDrawn="1"/>
        </p:nvPicPr>
        <p:blipFill>
          <a:blip r:embed="rId2"/>
          <a:stretch>
            <a:fillRect/>
          </a:stretch>
        </p:blipFill>
        <p:spPr>
          <a:xfrm>
            <a:off x="3243384" y="-407876"/>
            <a:ext cx="9144000" cy="6858000"/>
          </a:xfrm>
          <a:prstGeom prst="rect">
            <a:avLst/>
          </a:prstGeom>
        </p:spPr>
      </p:pic>
      <p:pic>
        <p:nvPicPr>
          <p:cNvPr id="11" name="Image 10">
            <a:extLst>
              <a:ext uri="{FF2B5EF4-FFF2-40B4-BE49-F238E27FC236}">
                <a16:creationId xmlns:a16="http://schemas.microsoft.com/office/drawing/2014/main" id="{E2048E6A-5E06-9D43-AC3A-3832D939D3DA}"/>
              </a:ext>
            </a:extLst>
          </p:cNvPr>
          <p:cNvPicPr>
            <a:picLocks noChangeAspect="1"/>
          </p:cNvPicPr>
          <p:nvPr userDrawn="1"/>
        </p:nvPicPr>
        <p:blipFill>
          <a:blip r:embed="rId3"/>
          <a:stretch>
            <a:fillRect/>
          </a:stretch>
        </p:blipFill>
        <p:spPr>
          <a:xfrm>
            <a:off x="177190" y="206134"/>
            <a:ext cx="515829" cy="515829"/>
          </a:xfrm>
          <a:prstGeom prst="rect">
            <a:avLst/>
          </a:prstGeom>
        </p:spPr>
      </p:pic>
      <p:sp>
        <p:nvSpPr>
          <p:cNvPr id="23" name="Picture Placeholder 4">
            <a:extLst>
              <a:ext uri="{FF2B5EF4-FFF2-40B4-BE49-F238E27FC236}">
                <a16:creationId xmlns:a16="http://schemas.microsoft.com/office/drawing/2014/main" id="{F2631EA5-48D7-DB40-8BE0-412FB4D9E1F4}"/>
              </a:ext>
            </a:extLst>
          </p:cNvPr>
          <p:cNvSpPr>
            <a:spLocks noGrp="1"/>
          </p:cNvSpPr>
          <p:nvPr>
            <p:ph type="pic" sz="quarter" idx="10" hasCustomPrompt="1"/>
          </p:nvPr>
        </p:nvSpPr>
        <p:spPr>
          <a:xfrm>
            <a:off x="4519852" y="1338651"/>
            <a:ext cx="6591064" cy="4286897"/>
          </a:xfrm>
          <a:prstGeom prst="rect">
            <a:avLst/>
          </a:prstGeom>
          <a:solidFill>
            <a:schemeClr val="bg2"/>
          </a:solidFill>
        </p:spPr>
        <p:txBody>
          <a:bodyPr anchor="ctr"/>
          <a:lstStyle>
            <a:lvl1pPr marL="0" indent="0" algn="ctr">
              <a:buNone/>
              <a:defRPr sz="1200">
                <a:solidFill>
                  <a:srgbClr val="019A96"/>
                </a:solidFill>
                <a:latin typeface="Arial" panose="020B0604020202020204" pitchFamily="34" charset="0"/>
                <a:cs typeface="Arial" panose="020B0604020202020204" pitchFamily="34" charset="0"/>
              </a:defRPr>
            </a:lvl1pPr>
          </a:lstStyle>
          <a:p>
            <a:r>
              <a:rPr lang="fr-FR" dirty="0"/>
              <a:t>Cliquez pour ajouter votre image</a:t>
            </a:r>
          </a:p>
        </p:txBody>
      </p:sp>
      <p:sp>
        <p:nvSpPr>
          <p:cNvPr id="7"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4" y="1247775"/>
            <a:ext cx="2884630" cy="4975816"/>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8"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68880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10" name="Titre 6"/>
          <p:cNvSpPr>
            <a:spLocks noGrp="1"/>
          </p:cNvSpPr>
          <p:nvPr>
            <p:ph type="title"/>
          </p:nvPr>
        </p:nvSpPr>
        <p:spPr>
          <a:xfrm>
            <a:off x="1081082" y="202718"/>
            <a:ext cx="10664349"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1683876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BAA3F3F-3E3F-E24E-B938-A5B5CEE2C865}"/>
              </a:ext>
            </a:extLst>
          </p:cNvPr>
          <p:cNvSpPr/>
          <p:nvPr userDrawn="1"/>
        </p:nvSpPr>
        <p:spPr>
          <a:xfrm>
            <a:off x="1709489" y="1454637"/>
            <a:ext cx="858558" cy="858558"/>
          </a:xfrm>
          <a:prstGeom prst="rect">
            <a:avLst/>
          </a:prstGeom>
          <a:noFill/>
          <a:ln>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Rectangle 21">
            <a:extLst>
              <a:ext uri="{FF2B5EF4-FFF2-40B4-BE49-F238E27FC236}">
                <a16:creationId xmlns:a16="http://schemas.microsoft.com/office/drawing/2014/main" id="{B15CE8CC-EBFB-4E4C-8017-2C424149A8FF}"/>
              </a:ext>
            </a:extLst>
          </p:cNvPr>
          <p:cNvSpPr/>
          <p:nvPr userDrawn="1"/>
        </p:nvSpPr>
        <p:spPr>
          <a:xfrm>
            <a:off x="5976462" y="1454637"/>
            <a:ext cx="858558" cy="858558"/>
          </a:xfrm>
          <a:prstGeom prst="rect">
            <a:avLst/>
          </a:prstGeom>
          <a:noFill/>
          <a:ln>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Rectangle 22">
            <a:extLst>
              <a:ext uri="{FF2B5EF4-FFF2-40B4-BE49-F238E27FC236}">
                <a16:creationId xmlns:a16="http://schemas.microsoft.com/office/drawing/2014/main" id="{6C2C6D4D-D7EB-9544-8464-4E69D1DA39B4}"/>
              </a:ext>
            </a:extLst>
          </p:cNvPr>
          <p:cNvSpPr/>
          <p:nvPr userDrawn="1"/>
        </p:nvSpPr>
        <p:spPr>
          <a:xfrm>
            <a:off x="3835744" y="3602801"/>
            <a:ext cx="858558" cy="858558"/>
          </a:xfrm>
          <a:prstGeom prst="rect">
            <a:avLst/>
          </a:prstGeom>
          <a:noFill/>
          <a:ln>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Rectangle 23">
            <a:extLst>
              <a:ext uri="{FF2B5EF4-FFF2-40B4-BE49-F238E27FC236}">
                <a16:creationId xmlns:a16="http://schemas.microsoft.com/office/drawing/2014/main" id="{9611B7BE-2309-BA47-BEBF-6B6AB75BFDD9}"/>
              </a:ext>
            </a:extLst>
          </p:cNvPr>
          <p:cNvSpPr/>
          <p:nvPr userDrawn="1"/>
        </p:nvSpPr>
        <p:spPr>
          <a:xfrm>
            <a:off x="8102717" y="3602801"/>
            <a:ext cx="858558" cy="858558"/>
          </a:xfrm>
          <a:prstGeom prst="rect">
            <a:avLst/>
          </a:prstGeom>
          <a:noFill/>
          <a:ln>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Rectangle 24">
            <a:extLst>
              <a:ext uri="{FF2B5EF4-FFF2-40B4-BE49-F238E27FC236}">
                <a16:creationId xmlns:a16="http://schemas.microsoft.com/office/drawing/2014/main" id="{D3BEAF33-FE15-1746-A6DD-DBE51FB431B5}"/>
              </a:ext>
            </a:extLst>
          </p:cNvPr>
          <p:cNvSpPr/>
          <p:nvPr userDrawn="1"/>
        </p:nvSpPr>
        <p:spPr>
          <a:xfrm>
            <a:off x="1797269" y="1545021"/>
            <a:ext cx="1881351" cy="1881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Rectangle 25">
            <a:extLst>
              <a:ext uri="{FF2B5EF4-FFF2-40B4-BE49-F238E27FC236}">
                <a16:creationId xmlns:a16="http://schemas.microsoft.com/office/drawing/2014/main" id="{A9FCAD08-8D72-E04B-9DBC-A59BDB38E825}"/>
              </a:ext>
            </a:extLst>
          </p:cNvPr>
          <p:cNvSpPr/>
          <p:nvPr userDrawn="1"/>
        </p:nvSpPr>
        <p:spPr>
          <a:xfrm>
            <a:off x="6074980" y="1545021"/>
            <a:ext cx="1881351" cy="1881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Rectangle 26">
            <a:extLst>
              <a:ext uri="{FF2B5EF4-FFF2-40B4-BE49-F238E27FC236}">
                <a16:creationId xmlns:a16="http://schemas.microsoft.com/office/drawing/2014/main" id="{F4AA5F58-7A25-AE46-A862-93B86E28A879}"/>
              </a:ext>
            </a:extLst>
          </p:cNvPr>
          <p:cNvSpPr/>
          <p:nvPr userDrawn="1"/>
        </p:nvSpPr>
        <p:spPr>
          <a:xfrm>
            <a:off x="3920358" y="3689131"/>
            <a:ext cx="1881351" cy="1881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Rectangle 27">
            <a:extLst>
              <a:ext uri="{FF2B5EF4-FFF2-40B4-BE49-F238E27FC236}">
                <a16:creationId xmlns:a16="http://schemas.microsoft.com/office/drawing/2014/main" id="{300D34AF-FD63-1D4C-8B30-4615372F0B14}"/>
              </a:ext>
            </a:extLst>
          </p:cNvPr>
          <p:cNvSpPr/>
          <p:nvPr userDrawn="1"/>
        </p:nvSpPr>
        <p:spPr>
          <a:xfrm>
            <a:off x="8198069" y="3689131"/>
            <a:ext cx="1881351" cy="1881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Picture Placeholder 1">
            <a:extLst>
              <a:ext uri="{FF2B5EF4-FFF2-40B4-BE49-F238E27FC236}">
                <a16:creationId xmlns:a16="http://schemas.microsoft.com/office/drawing/2014/main" id="{C53E5160-CDB1-BE44-95C9-E8E4BAA564E4}"/>
              </a:ext>
            </a:extLst>
          </p:cNvPr>
          <p:cNvSpPr>
            <a:spLocks noGrp="1"/>
          </p:cNvSpPr>
          <p:nvPr>
            <p:ph type="pic" sz="quarter" idx="10"/>
          </p:nvPr>
        </p:nvSpPr>
        <p:spPr>
          <a:xfrm>
            <a:off x="1797268" y="1545020"/>
            <a:ext cx="1881351" cy="1881351"/>
          </a:xfrm>
          <a:prstGeom prst="rect">
            <a:avLst/>
          </a:prstGeom>
          <a:solidFill>
            <a:srgbClr val="99D9D9"/>
          </a:solidFill>
        </p:spPr>
        <p:txBody>
          <a:bodyPr/>
          <a:lstStyle>
            <a:lvl1pPr marL="0" indent="0">
              <a:buNone/>
              <a:defRPr sz="1200">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
        <p:nvSpPr>
          <p:cNvPr id="61" name="Picture Placeholder 6">
            <a:extLst>
              <a:ext uri="{FF2B5EF4-FFF2-40B4-BE49-F238E27FC236}">
                <a16:creationId xmlns:a16="http://schemas.microsoft.com/office/drawing/2014/main" id="{4386B473-DDA4-BA45-8DE6-E6B912088F4F}"/>
              </a:ext>
            </a:extLst>
          </p:cNvPr>
          <p:cNvSpPr>
            <a:spLocks noGrp="1"/>
          </p:cNvSpPr>
          <p:nvPr>
            <p:ph type="pic" sz="quarter" idx="13"/>
          </p:nvPr>
        </p:nvSpPr>
        <p:spPr>
          <a:xfrm>
            <a:off x="3920358" y="3689131"/>
            <a:ext cx="1881351" cy="1881351"/>
          </a:xfrm>
          <a:prstGeom prst="rect">
            <a:avLst/>
          </a:prstGeom>
          <a:solidFill>
            <a:srgbClr val="99D9D9"/>
          </a:solidFill>
        </p:spPr>
        <p:txBody>
          <a:bodyPr/>
          <a:lstStyle>
            <a:lvl1pPr marL="0" indent="0">
              <a:buNone/>
              <a:defRPr sz="1200">
                <a:latin typeface="Helvetica" pitchFamily="2" charset="0"/>
              </a:defRPr>
            </a:lvl1pPr>
          </a:lstStyle>
          <a:p>
            <a:r>
              <a:rPr lang="fr-FR"/>
              <a:t>Cliquez sur l'icône pour ajouter une image</a:t>
            </a:r>
            <a:endParaRPr lang="fr-FR" dirty="0"/>
          </a:p>
        </p:txBody>
      </p:sp>
      <p:sp>
        <p:nvSpPr>
          <p:cNvPr id="62" name="Picture Placeholder 7">
            <a:extLst>
              <a:ext uri="{FF2B5EF4-FFF2-40B4-BE49-F238E27FC236}">
                <a16:creationId xmlns:a16="http://schemas.microsoft.com/office/drawing/2014/main" id="{D0F9CCF6-7BD2-474B-AF1E-A6C488F22161}"/>
              </a:ext>
            </a:extLst>
          </p:cNvPr>
          <p:cNvSpPr>
            <a:spLocks noGrp="1"/>
          </p:cNvSpPr>
          <p:nvPr>
            <p:ph type="pic" sz="quarter" idx="11"/>
          </p:nvPr>
        </p:nvSpPr>
        <p:spPr>
          <a:xfrm>
            <a:off x="6074980" y="1545020"/>
            <a:ext cx="1881351" cy="1881351"/>
          </a:xfrm>
          <a:prstGeom prst="rect">
            <a:avLst/>
          </a:prstGeom>
          <a:solidFill>
            <a:srgbClr val="99D9D9"/>
          </a:solidFill>
        </p:spPr>
        <p:txBody>
          <a:bodyPr/>
          <a:lstStyle>
            <a:lvl1pPr marL="0" indent="0">
              <a:buNone/>
              <a:defRPr sz="1200">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sp>
        <p:nvSpPr>
          <p:cNvPr id="63" name="Picture Placeholder 8">
            <a:extLst>
              <a:ext uri="{FF2B5EF4-FFF2-40B4-BE49-F238E27FC236}">
                <a16:creationId xmlns:a16="http://schemas.microsoft.com/office/drawing/2014/main" id="{F547467D-AD53-3F44-8EBB-1D4A1131F5DA}"/>
              </a:ext>
            </a:extLst>
          </p:cNvPr>
          <p:cNvSpPr>
            <a:spLocks noGrp="1"/>
          </p:cNvSpPr>
          <p:nvPr>
            <p:ph type="pic" sz="quarter" idx="14"/>
          </p:nvPr>
        </p:nvSpPr>
        <p:spPr>
          <a:xfrm>
            <a:off x="8198070" y="3689131"/>
            <a:ext cx="1881351" cy="1881351"/>
          </a:xfrm>
          <a:prstGeom prst="rect">
            <a:avLst/>
          </a:prstGeom>
          <a:solidFill>
            <a:srgbClr val="99D9D9"/>
          </a:solidFill>
        </p:spPr>
        <p:txBody>
          <a:bodyPr/>
          <a:lstStyle>
            <a:lvl1pPr marL="0" indent="0">
              <a:buNone/>
              <a:defRPr sz="1200">
                <a:latin typeface="Arial" panose="020B0604020202020204" pitchFamily="34" charset="0"/>
                <a:cs typeface="Arial" panose="020B0604020202020204" pitchFamily="34" charset="0"/>
              </a:defRPr>
            </a:lvl1pPr>
          </a:lstStyle>
          <a:p>
            <a:r>
              <a:rPr lang="fr-FR"/>
              <a:t>Cliquez sur l'icône pour ajouter une image</a:t>
            </a:r>
            <a:endParaRPr lang="fr-FR" dirty="0"/>
          </a:p>
        </p:txBody>
      </p:sp>
      <p:pic>
        <p:nvPicPr>
          <p:cNvPr id="33" name="Image 32">
            <a:extLst>
              <a:ext uri="{FF2B5EF4-FFF2-40B4-BE49-F238E27FC236}">
                <a16:creationId xmlns:a16="http://schemas.microsoft.com/office/drawing/2014/main" id="{6C56C8C5-93D3-7F43-922A-6F6C082D76B5}"/>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15"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Tree>
    <p:extLst>
      <p:ext uri="{BB962C8B-B14F-4D97-AF65-F5344CB8AC3E}">
        <p14:creationId xmlns:p14="http://schemas.microsoft.com/office/powerpoint/2010/main" val="1654959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1 colonne larg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8E3F64F-8B25-E04A-AFCE-08D6338A04FB}"/>
              </a:ext>
            </a:extLst>
          </p:cNvPr>
          <p:cNvPicPr>
            <a:picLocks noChangeAspect="1"/>
          </p:cNvPicPr>
          <p:nvPr userDrawn="1"/>
        </p:nvPicPr>
        <p:blipFill>
          <a:blip r:embed="rId2"/>
          <a:stretch>
            <a:fillRect/>
          </a:stretch>
        </p:blipFill>
        <p:spPr>
          <a:xfrm>
            <a:off x="177190" y="206134"/>
            <a:ext cx="515829" cy="515829"/>
          </a:xfrm>
          <a:prstGeom prst="rect">
            <a:avLst/>
          </a:prstGeom>
        </p:spPr>
      </p:pic>
      <p:sp>
        <p:nvSpPr>
          <p:cNvPr id="5" name="Espace réservé du texte 2">
            <a:extLst>
              <a:ext uri="{FF2B5EF4-FFF2-40B4-BE49-F238E27FC236}">
                <a16:creationId xmlns:a16="http://schemas.microsoft.com/office/drawing/2014/main" id="{55947E47-D7B7-B44E-B369-CB73A9C2CC3D}"/>
              </a:ext>
            </a:extLst>
          </p:cNvPr>
          <p:cNvSpPr>
            <a:spLocks noGrp="1"/>
          </p:cNvSpPr>
          <p:nvPr>
            <p:ph type="body" idx="11"/>
          </p:nvPr>
        </p:nvSpPr>
        <p:spPr>
          <a:xfrm>
            <a:off x="1081083" y="1338651"/>
            <a:ext cx="10664349" cy="4884940"/>
          </a:xfrm>
          <a:prstGeom prst="rect">
            <a:avLst/>
          </a:prstGeom>
        </p:spPr>
        <p:txBody>
          <a:bodyPr numCol="1">
            <a:normAutofit/>
          </a:bodyPr>
          <a:lstStyle>
            <a:lvl1pPr algn="just">
              <a:defRPr lang="fr-FR" sz="1600" dirty="0">
                <a:solidFill>
                  <a:schemeClr val="tx1">
                    <a:lumMod val="50000"/>
                    <a:lumOff val="50000"/>
                  </a:schemeClr>
                </a:solidFill>
                <a:latin typeface="Arial" panose="020B0604020202020204" pitchFamily="34" charset="0"/>
                <a:cs typeface="Arial" panose="020B0604020202020204" pitchFamily="34" charset="0"/>
              </a:defRPr>
            </a:lvl1pPr>
          </a:lstStyle>
          <a:p>
            <a:pPr marL="285750" lvl="0" indent="-285750">
              <a:lnSpc>
                <a:spcPct val="100000"/>
              </a:lnSpc>
              <a:buSzPct val="110000"/>
            </a:pPr>
            <a:r>
              <a:rPr lang="fr-FR"/>
              <a:t>Cliquez pour modifier les styles du texte du masque</a:t>
            </a:r>
          </a:p>
        </p:txBody>
      </p:sp>
      <p:sp>
        <p:nvSpPr>
          <p:cNvPr id="6" name="Espace réservé du numéro de diapositive 5">
            <a:extLst>
              <a:ext uri="{FF2B5EF4-FFF2-40B4-BE49-F238E27FC236}">
                <a16:creationId xmlns:a16="http://schemas.microsoft.com/office/drawing/2014/main" id="{0EC2A8D6-3DA0-BB4C-82E0-A43AD35FC0F9}"/>
              </a:ext>
            </a:extLst>
          </p:cNvPr>
          <p:cNvSpPr txBox="1">
            <a:spLocks/>
          </p:cNvSpPr>
          <p:nvPr userDrawn="1"/>
        </p:nvSpPr>
        <p:spPr>
          <a:xfrm>
            <a:off x="9205784" y="6492875"/>
            <a:ext cx="2503196" cy="365125"/>
          </a:xfrm>
          <a:prstGeom prst="rect">
            <a:avLst/>
          </a:prstGeom>
        </p:spPr>
        <p:txBody>
          <a:bodyPr/>
          <a:lstStyle>
            <a:defPPr>
              <a:defRPr lang="fr-FR"/>
            </a:defPPr>
            <a:lvl1pPr marL="0" algn="r" defTabSz="914400" rtl="0" eaLnBrk="1" latinLnBrk="0" hangingPunct="1">
              <a:defRPr sz="1200" kern="1200">
                <a:solidFill>
                  <a:srgbClr val="019A96"/>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err="1"/>
              <a:t>RHNe</a:t>
            </a:r>
            <a:r>
              <a:rPr lang="fr-CH" dirty="0"/>
              <a:t> / </a:t>
            </a:r>
            <a:fld id="{BB55137C-6F02-3643-B6E1-7A8A542E7FAB}" type="slidenum">
              <a:rPr lang="fr-CH" smtClean="0"/>
              <a:pPr/>
              <a:t>‹N°›</a:t>
            </a:fld>
            <a:endParaRPr lang="fr-CH" dirty="0"/>
          </a:p>
        </p:txBody>
      </p:sp>
      <p:sp>
        <p:nvSpPr>
          <p:cNvPr id="7" name="Sous-titre 2">
            <a:extLst>
              <a:ext uri="{FF2B5EF4-FFF2-40B4-BE49-F238E27FC236}">
                <a16:creationId xmlns:a16="http://schemas.microsoft.com/office/drawing/2014/main" id="{4F094201-42A6-E947-A3CA-D1136BD1B24C}"/>
              </a:ext>
            </a:extLst>
          </p:cNvPr>
          <p:cNvSpPr>
            <a:spLocks noGrp="1"/>
          </p:cNvSpPr>
          <p:nvPr>
            <p:ph type="subTitle" idx="1"/>
          </p:nvPr>
        </p:nvSpPr>
        <p:spPr>
          <a:xfrm>
            <a:off x="1081083" y="721963"/>
            <a:ext cx="10664349" cy="506655"/>
          </a:xfrm>
          <a:prstGeom prst="rect">
            <a:avLst/>
          </a:prstGeom>
        </p:spPr>
        <p:txBody>
          <a:bodyPr anchor="t"/>
          <a:lstStyle>
            <a:lvl1pPr marL="0" indent="0" algn="l">
              <a:buNone/>
              <a:defRPr sz="240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8" name="Titre 6"/>
          <p:cNvSpPr>
            <a:spLocks noGrp="1"/>
          </p:cNvSpPr>
          <p:nvPr>
            <p:ph type="title"/>
          </p:nvPr>
        </p:nvSpPr>
        <p:spPr>
          <a:xfrm>
            <a:off x="1081082" y="202718"/>
            <a:ext cx="10664349" cy="519245"/>
          </a:xfrm>
          <a:prstGeom prst="rect">
            <a:avLst/>
          </a:prstGeom>
        </p:spPr>
        <p:txBody>
          <a:bodyPr anchor="t"/>
          <a:lstStyle>
            <a:lvl1pPr>
              <a:defRPr sz="3200">
                <a:solidFill>
                  <a:schemeClr val="accent1">
                    <a:lumMod val="75000"/>
                  </a:schemeClr>
                </a:solidFill>
              </a:defRPr>
            </a:lvl1pPr>
          </a:lstStyle>
          <a:p>
            <a:r>
              <a:rPr lang="fr-FR"/>
              <a:t>Modifiez le style du titre</a:t>
            </a:r>
            <a:endParaRPr lang="fr-CH" dirty="0"/>
          </a:p>
        </p:txBody>
      </p:sp>
    </p:spTree>
    <p:extLst>
      <p:ext uri="{BB962C8B-B14F-4D97-AF65-F5344CB8AC3E}">
        <p14:creationId xmlns:p14="http://schemas.microsoft.com/office/powerpoint/2010/main" val="169766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BBDB8D53-C9C9-A149-9C1B-C54D6A5B71A8}"/>
              </a:ext>
            </a:extLst>
          </p:cNvPr>
          <p:cNvSpPr>
            <a:spLocks noGrp="1"/>
          </p:cNvSpPr>
          <p:nvPr>
            <p:ph type="ctrTitle" hasCustomPrompt="1"/>
          </p:nvPr>
        </p:nvSpPr>
        <p:spPr>
          <a:xfrm>
            <a:off x="4372619" y="1491916"/>
            <a:ext cx="6566339" cy="1639912"/>
          </a:xfrm>
          <a:prstGeom prst="rect">
            <a:avLst/>
          </a:prstGeom>
        </p:spPr>
        <p:txBody>
          <a:bodyPr anchor="b"/>
          <a:lstStyle>
            <a:lvl1pPr algn="l">
              <a:defRPr sz="4500" b="1">
                <a:solidFill>
                  <a:srgbClr val="019A96"/>
                </a:solidFill>
                <a:latin typeface="Arial" panose="020B0604020202020204" pitchFamily="34" charset="0"/>
                <a:cs typeface="Arial" panose="020B0604020202020204" pitchFamily="34" charset="0"/>
              </a:defRPr>
            </a:lvl1pPr>
          </a:lstStyle>
          <a:p>
            <a:r>
              <a:rPr lang="fr-FR" dirty="0"/>
              <a:t>Titre de la </a:t>
            </a:r>
            <a:br>
              <a:rPr lang="fr-FR" dirty="0"/>
            </a:br>
            <a:r>
              <a:rPr lang="fr-FR" dirty="0"/>
              <a:t>présentation</a:t>
            </a:r>
          </a:p>
        </p:txBody>
      </p:sp>
      <p:cxnSp>
        <p:nvCxnSpPr>
          <p:cNvPr id="4" name="Connecteur droit 3">
            <a:extLst>
              <a:ext uri="{FF2B5EF4-FFF2-40B4-BE49-F238E27FC236}">
                <a16:creationId xmlns:a16="http://schemas.microsoft.com/office/drawing/2014/main" id="{88140882-F53F-7B4E-8791-E94FD74FF116}"/>
              </a:ext>
            </a:extLst>
          </p:cNvPr>
          <p:cNvCxnSpPr/>
          <p:nvPr userDrawn="1"/>
        </p:nvCxnSpPr>
        <p:spPr>
          <a:xfrm>
            <a:off x="4372619" y="3616349"/>
            <a:ext cx="6566339" cy="0"/>
          </a:xfrm>
          <a:prstGeom prst="line">
            <a:avLst/>
          </a:prstGeom>
          <a:ln>
            <a:solidFill>
              <a:srgbClr val="019A96"/>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1A3A3454-6F51-AD45-8032-70DA3762DA59}"/>
              </a:ext>
            </a:extLst>
          </p:cNvPr>
          <p:cNvPicPr>
            <a:picLocks noChangeAspect="1"/>
          </p:cNvPicPr>
          <p:nvPr userDrawn="1"/>
        </p:nvPicPr>
        <p:blipFill>
          <a:blip r:embed="rId2"/>
          <a:stretch>
            <a:fillRect/>
          </a:stretch>
        </p:blipFill>
        <p:spPr>
          <a:xfrm>
            <a:off x="1832619" y="1491916"/>
            <a:ext cx="2011947" cy="2897204"/>
          </a:xfrm>
          <a:prstGeom prst="rect">
            <a:avLst/>
          </a:prstGeom>
        </p:spPr>
      </p:pic>
    </p:spTree>
    <p:extLst>
      <p:ext uri="{BB962C8B-B14F-4D97-AF65-F5344CB8AC3E}">
        <p14:creationId xmlns:p14="http://schemas.microsoft.com/office/powerpoint/2010/main" val="402630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3593504"/>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79" r:id="rId3"/>
    <p:sldLayoutId id="2147483680" r:id="rId4"/>
    <p:sldLayoutId id="2147483675" r:id="rId5"/>
    <p:sldLayoutId id="2147483695" r:id="rId6"/>
    <p:sldLayoutId id="2147483662" r:id="rId7"/>
    <p:sldLayoutId id="2147483674" r:id="rId8"/>
    <p:sldLayoutId id="2147483671" r:id="rId9"/>
    <p:sldLayoutId id="2147483672" r:id="rId10"/>
    <p:sldLayoutId id="2147483673" r:id="rId11"/>
    <p:sldLayoutId id="2147483681" r:id="rId12"/>
    <p:sldLayoutId id="2147483682" r:id="rId13"/>
    <p:sldLayoutId id="2147483676" r:id="rId14"/>
    <p:sldLayoutId id="2147483678" r:id="rId15"/>
    <p:sldLayoutId id="214748369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lombalgie.kce.be/"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ombalgie : le traitement par neurostimu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8" y="4132"/>
            <a:ext cx="12195687" cy="6890434"/>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D64AA1AA-479C-0E4B-A9F9-58460165E6A1}"/>
              </a:ext>
            </a:extLst>
          </p:cNvPr>
          <p:cNvSpPr>
            <a:spLocks noGrp="1"/>
          </p:cNvSpPr>
          <p:nvPr>
            <p:ph type="ctrTitle"/>
          </p:nvPr>
        </p:nvSpPr>
        <p:spPr>
          <a:xfrm>
            <a:off x="4859193" y="1438646"/>
            <a:ext cx="7001718" cy="1294266"/>
          </a:xfrm>
          <a:prstGeom prst="rect">
            <a:avLst/>
          </a:prstGeom>
        </p:spPr>
        <p:txBody>
          <a:bodyPr/>
          <a:lstStyle/>
          <a:p>
            <a:r>
              <a:rPr lang="fr-FR" sz="4000" dirty="0" smtClean="0">
                <a:solidFill>
                  <a:schemeClr val="bg1"/>
                </a:solidFill>
                <a:latin typeface="Helvetica" pitchFamily="2" charset="0"/>
              </a:rPr>
              <a:t>Urgences au Cabinet</a:t>
            </a:r>
            <a:endParaRPr lang="fr-FR" sz="4000" dirty="0">
              <a:solidFill>
                <a:schemeClr val="bg1"/>
              </a:solidFill>
              <a:latin typeface="Helvetica" pitchFamily="2" charset="0"/>
            </a:endParaRPr>
          </a:p>
        </p:txBody>
      </p:sp>
      <p:sp>
        <p:nvSpPr>
          <p:cNvPr id="3" name="ZoneTexte 2"/>
          <p:cNvSpPr txBox="1"/>
          <p:nvPr/>
        </p:nvSpPr>
        <p:spPr>
          <a:xfrm>
            <a:off x="6403320" y="4978370"/>
            <a:ext cx="6270171" cy="535531"/>
          </a:xfrm>
          <a:prstGeom prst="rect">
            <a:avLst/>
          </a:prstGeom>
          <a:noFill/>
        </p:spPr>
        <p:txBody>
          <a:bodyPr wrap="square" rtlCol="0">
            <a:spAutoFit/>
          </a:bodyPr>
          <a:lstStyle/>
          <a:p>
            <a:pPr algn="l">
              <a:lnSpc>
                <a:spcPct val="90000"/>
              </a:lnSpc>
            </a:pPr>
            <a:endParaRPr lang="fr-CH" sz="1600" b="1" dirty="0">
              <a:solidFill>
                <a:schemeClr val="bg1"/>
              </a:solidFill>
              <a:latin typeface="Arial" panose="020B0604020202020204" pitchFamily="34" charset="0"/>
              <a:ea typeface="Montserrat" charset="0"/>
              <a:cs typeface="Arial" panose="020B0604020202020204" pitchFamily="34" charset="0"/>
            </a:endParaRPr>
          </a:p>
          <a:p>
            <a:pPr algn="ctr">
              <a:lnSpc>
                <a:spcPct val="90000"/>
              </a:lnSpc>
            </a:pPr>
            <a:r>
              <a:rPr lang="fr-CH" sz="1600" b="1" dirty="0" smtClean="0">
                <a:solidFill>
                  <a:schemeClr val="bg1"/>
                </a:solidFill>
                <a:latin typeface="Arial" panose="020B0604020202020204" pitchFamily="34" charset="0"/>
                <a:ea typeface="Montserrat" charset="0"/>
                <a:cs typeface="Arial" panose="020B0604020202020204" pitchFamily="34" charset="0"/>
              </a:rPr>
              <a:t>24.10.2024</a:t>
            </a:r>
            <a:endParaRPr lang="fr-CH" sz="1600" b="1" dirty="0">
              <a:solidFill>
                <a:schemeClr val="bg1"/>
              </a:solidFill>
              <a:latin typeface="Helvetica" pitchFamily="2" charset="0"/>
              <a:ea typeface="Montserrat" charset="0"/>
              <a:cs typeface="Arial" panose="020B0604020202020204" pitchFamily="34" charset="0"/>
            </a:endParaRPr>
          </a:p>
        </p:txBody>
      </p:sp>
      <p:sp>
        <p:nvSpPr>
          <p:cNvPr id="4" name="ZoneTexte 3"/>
          <p:cNvSpPr txBox="1"/>
          <p:nvPr/>
        </p:nvSpPr>
        <p:spPr>
          <a:xfrm>
            <a:off x="7286472" y="5513901"/>
            <a:ext cx="4503868" cy="911019"/>
          </a:xfrm>
          <a:prstGeom prst="rect">
            <a:avLst/>
          </a:prstGeom>
          <a:noFill/>
        </p:spPr>
        <p:txBody>
          <a:bodyPr wrap="square" rtlCol="0">
            <a:spAutoFit/>
          </a:bodyPr>
          <a:lstStyle/>
          <a:p>
            <a:pPr algn="ctr">
              <a:lnSpc>
                <a:spcPct val="90000"/>
              </a:lnSpc>
              <a:spcAft>
                <a:spcPts val="600"/>
              </a:spcAft>
            </a:pPr>
            <a:r>
              <a:rPr lang="fr-CH" sz="1600" b="1" dirty="0" smtClean="0">
                <a:solidFill>
                  <a:schemeClr val="bg1"/>
                </a:solidFill>
                <a:latin typeface="Helvetica" pitchFamily="2" charset="0"/>
                <a:ea typeface="Montserrat" charset="0"/>
                <a:cs typeface="Arial" panose="020B0604020202020204" pitchFamily="34" charset="0"/>
              </a:rPr>
              <a:t>Amara Pieren</a:t>
            </a:r>
          </a:p>
          <a:p>
            <a:pPr algn="ctr">
              <a:lnSpc>
                <a:spcPct val="90000"/>
              </a:lnSpc>
              <a:spcAft>
                <a:spcPts val="600"/>
              </a:spcAft>
            </a:pPr>
            <a:r>
              <a:rPr lang="fr-CH" sz="1600" b="1" dirty="0" smtClean="0">
                <a:solidFill>
                  <a:schemeClr val="bg1"/>
                </a:solidFill>
                <a:latin typeface="Helvetica" pitchFamily="2" charset="0"/>
                <a:ea typeface="Montserrat" charset="0"/>
                <a:cs typeface="Arial" panose="020B0604020202020204" pitchFamily="34" charset="0"/>
              </a:rPr>
              <a:t>Médecin Cheffe Adjointe</a:t>
            </a:r>
          </a:p>
          <a:p>
            <a:pPr algn="ctr">
              <a:lnSpc>
                <a:spcPct val="90000"/>
              </a:lnSpc>
              <a:spcAft>
                <a:spcPts val="600"/>
              </a:spcAft>
            </a:pPr>
            <a:r>
              <a:rPr lang="fr-CH" sz="1600" b="1" dirty="0" smtClean="0">
                <a:solidFill>
                  <a:schemeClr val="bg1"/>
                </a:solidFill>
                <a:latin typeface="Helvetica" pitchFamily="2" charset="0"/>
                <a:ea typeface="Montserrat" charset="0"/>
                <a:cs typeface="Arial" panose="020B0604020202020204" pitchFamily="34" charset="0"/>
              </a:rPr>
              <a:t>Service de Rhumatologie</a:t>
            </a:r>
            <a:endParaRPr lang="fr-CH" sz="1400" dirty="0">
              <a:solidFill>
                <a:schemeClr val="bg1"/>
              </a:solidFill>
              <a:latin typeface="Helvetica" pitchFamily="2" charset="0"/>
              <a:ea typeface="Montserrat" charset="0"/>
              <a:cs typeface="Arial" panose="020B0604020202020204" pitchFamily="34" charset="0"/>
            </a:endParaRPr>
          </a:p>
        </p:txBody>
      </p:sp>
      <p:sp>
        <p:nvSpPr>
          <p:cNvPr id="5" name="Titre 1">
            <a:extLst>
              <a:ext uri="{FF2B5EF4-FFF2-40B4-BE49-F238E27FC236}">
                <a16:creationId xmlns:a16="http://schemas.microsoft.com/office/drawing/2014/main" id="{D64AA1AA-479C-0E4B-A9F9-58460165E6A1}"/>
              </a:ext>
            </a:extLst>
          </p:cNvPr>
          <p:cNvSpPr txBox="1">
            <a:spLocks/>
          </p:cNvSpPr>
          <p:nvPr/>
        </p:nvSpPr>
        <p:spPr>
          <a:xfrm>
            <a:off x="5523210" y="2572780"/>
            <a:ext cx="7001717" cy="784077"/>
          </a:xfrm>
          <a:prstGeom prst="rect">
            <a:avLst/>
          </a:prstGeom>
        </p:spPr>
        <p:txBody>
          <a:bodyPr anchor="b"/>
          <a:lstStyle>
            <a:lvl1pPr algn="l" defTabSz="914400" rtl="0" eaLnBrk="1" latinLnBrk="0" hangingPunct="1">
              <a:lnSpc>
                <a:spcPct val="90000"/>
              </a:lnSpc>
              <a:spcBef>
                <a:spcPct val="0"/>
              </a:spcBef>
              <a:buNone/>
              <a:defRPr sz="4500" b="1" kern="1200">
                <a:solidFill>
                  <a:srgbClr val="019A96"/>
                </a:solidFill>
                <a:latin typeface="Arial" panose="020B0604020202020204" pitchFamily="34" charset="0"/>
                <a:ea typeface="+mj-ea"/>
                <a:cs typeface="Arial" panose="020B0604020202020204" pitchFamily="34" charset="0"/>
              </a:defRPr>
            </a:lvl1pPr>
          </a:lstStyle>
          <a:p>
            <a:r>
              <a:rPr lang="fr-FR" sz="3200" dirty="0" smtClean="0">
                <a:solidFill>
                  <a:schemeClr val="bg1"/>
                </a:solidFill>
                <a:latin typeface="Helvetica" pitchFamily="2" charset="0"/>
              </a:rPr>
              <a:t>Lombalgie aigüe</a:t>
            </a:r>
            <a:endParaRPr lang="fr-FR" sz="3200" dirty="0">
              <a:solidFill>
                <a:schemeClr val="bg1"/>
              </a:solidFill>
              <a:latin typeface="Helvetica" pitchFamily="2" charset="0"/>
            </a:endParaRPr>
          </a:p>
        </p:txBody>
      </p:sp>
      <p:sp>
        <p:nvSpPr>
          <p:cNvPr id="6" name="ZoneTexte 5"/>
          <p:cNvSpPr txBox="1"/>
          <p:nvPr/>
        </p:nvSpPr>
        <p:spPr>
          <a:xfrm>
            <a:off x="14238" y="72940"/>
            <a:ext cx="4844955" cy="313932"/>
          </a:xfrm>
          <a:prstGeom prst="rect">
            <a:avLst/>
          </a:prstGeom>
          <a:noFill/>
        </p:spPr>
        <p:txBody>
          <a:bodyPr wrap="square" rtlCol="0">
            <a:spAutoFit/>
          </a:bodyPr>
          <a:lstStyle/>
          <a:p>
            <a:pPr algn="l">
              <a:lnSpc>
                <a:spcPct val="90000"/>
              </a:lnSpc>
            </a:pPr>
            <a:r>
              <a:rPr lang="fr-CH" sz="1600" b="1" spc="300" dirty="0" smtClean="0">
                <a:solidFill>
                  <a:schemeClr val="bg1"/>
                </a:solidFill>
                <a:latin typeface="Arial" panose="020B0604020202020204" pitchFamily="34" charset="0"/>
                <a:ea typeface="Montserrat" charset="0"/>
                <a:cs typeface="Arial" panose="020B0604020202020204" pitchFamily="34" charset="0"/>
              </a:rPr>
              <a:t>Département de médecine</a:t>
            </a:r>
            <a:endParaRPr lang="fr-CH" sz="1600" b="1" spc="300" dirty="0">
              <a:solidFill>
                <a:schemeClr val="bg1"/>
              </a:solidFill>
              <a:latin typeface="Arial" panose="020B0604020202020204" pitchFamily="34" charset="0"/>
              <a:ea typeface="Montserrat" charset="0"/>
              <a:cs typeface="Arial" panose="020B0604020202020204" pitchFamily="34" charset="0"/>
            </a:endParaRPr>
          </a:p>
        </p:txBody>
      </p:sp>
      <p:pic>
        <p:nvPicPr>
          <p:cNvPr id="9" name="Image 8">
            <a:extLst>
              <a:ext uri="{FF2B5EF4-FFF2-40B4-BE49-F238E27FC236}">
                <a16:creationId xmlns:a16="http://schemas.microsoft.com/office/drawing/2014/main" id="{42E9F137-6737-831F-FD3F-4552A71151CC}"/>
              </a:ext>
            </a:extLst>
          </p:cNvPr>
          <p:cNvPicPr>
            <a:picLocks noChangeAspect="1"/>
          </p:cNvPicPr>
          <p:nvPr/>
        </p:nvPicPr>
        <p:blipFill>
          <a:blip r:embed="rId4"/>
          <a:stretch>
            <a:fillRect/>
          </a:stretch>
        </p:blipFill>
        <p:spPr>
          <a:xfrm>
            <a:off x="10575623" y="386872"/>
            <a:ext cx="1451942" cy="751394"/>
          </a:xfrm>
          <a:prstGeom prst="rect">
            <a:avLst/>
          </a:prstGeom>
        </p:spPr>
      </p:pic>
      <p:pic>
        <p:nvPicPr>
          <p:cNvPr id="12" name="Picture 2" descr="Soins palliatifs BEJUNE – Annuaire - Réseau hospitalier neuchâtelois (RH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639" y="459812"/>
            <a:ext cx="1489442" cy="74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05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3535680" y="1869440"/>
            <a:ext cx="5344160" cy="35255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 name="Sous-titre 1"/>
          <p:cNvSpPr>
            <a:spLocks noGrp="1"/>
          </p:cNvSpPr>
          <p:nvPr>
            <p:ph type="subTitle" idx="1"/>
          </p:nvPr>
        </p:nvSpPr>
        <p:spPr/>
        <p:txBody>
          <a:bodyPr/>
          <a:lstStyle/>
          <a:p>
            <a:endParaRPr lang="fr-CH" dirty="0"/>
          </a:p>
        </p:txBody>
      </p:sp>
      <p:sp>
        <p:nvSpPr>
          <p:cNvPr id="3" name="Titre 2"/>
          <p:cNvSpPr>
            <a:spLocks noGrp="1"/>
          </p:cNvSpPr>
          <p:nvPr>
            <p:ph type="title"/>
          </p:nvPr>
        </p:nvSpPr>
        <p:spPr/>
        <p:txBody>
          <a:bodyPr/>
          <a:lstStyle/>
          <a:p>
            <a:r>
              <a:rPr lang="fr-CH" dirty="0" smtClean="0"/>
              <a:t>Questions clés </a:t>
            </a:r>
            <a:endParaRPr lang="fr-CH" dirty="0"/>
          </a:p>
        </p:txBody>
      </p:sp>
      <p:sp>
        <p:nvSpPr>
          <p:cNvPr id="4" name="Espace réservé du texte 3"/>
          <p:cNvSpPr>
            <a:spLocks noGrp="1"/>
          </p:cNvSpPr>
          <p:nvPr>
            <p:ph type="body" idx="11"/>
          </p:nvPr>
        </p:nvSpPr>
        <p:spPr>
          <a:xfrm>
            <a:off x="4332283" y="2618811"/>
            <a:ext cx="4720277" cy="2288469"/>
          </a:xfrm>
        </p:spPr>
        <p:txBody>
          <a:bodyPr>
            <a:normAutofit/>
          </a:bodyPr>
          <a:lstStyle/>
          <a:p>
            <a:pPr marL="0" indent="0">
              <a:buNone/>
            </a:pPr>
            <a:r>
              <a:rPr lang="fr-CH" sz="2000" dirty="0" smtClean="0">
                <a:solidFill>
                  <a:schemeClr val="bg1"/>
                </a:solidFill>
              </a:rPr>
              <a:t>Quand </a:t>
            </a:r>
            <a:r>
              <a:rPr lang="fr-CH" sz="2000" dirty="0" smtClean="0">
                <a:ln w="0"/>
                <a:solidFill>
                  <a:schemeClr val="bg1"/>
                </a:solidFill>
                <a:effectLst>
                  <a:outerShdw blurRad="38100" dist="25400" dir="5400000" algn="ctr" rotWithShape="0">
                    <a:srgbClr val="6E747A">
                      <a:alpha val="43000"/>
                    </a:srgbClr>
                  </a:outerShdw>
                </a:effectLst>
              </a:rPr>
              <a:t>référer</a:t>
            </a:r>
            <a:r>
              <a:rPr lang="fr-CH" sz="2000" dirty="0" smtClean="0">
                <a:solidFill>
                  <a:schemeClr val="bg1"/>
                </a:solidFill>
              </a:rPr>
              <a:t>? Dans quel délai? </a:t>
            </a:r>
            <a:endParaRPr lang="fr-CH" sz="2000" dirty="0">
              <a:solidFill>
                <a:schemeClr val="bg1"/>
              </a:solidFill>
            </a:endParaRPr>
          </a:p>
          <a:p>
            <a:pPr marL="0" indent="0">
              <a:buNone/>
            </a:pPr>
            <a:r>
              <a:rPr lang="fr-CH" sz="2000" dirty="0">
                <a:solidFill>
                  <a:schemeClr val="bg1"/>
                </a:solidFill>
              </a:rPr>
              <a:t>Quand faire </a:t>
            </a:r>
            <a:r>
              <a:rPr lang="fr-CH" sz="2000" dirty="0" smtClean="0">
                <a:solidFill>
                  <a:schemeClr val="bg1"/>
                </a:solidFill>
              </a:rPr>
              <a:t>un </a:t>
            </a:r>
            <a:r>
              <a:rPr lang="fr-CH" sz="2000" dirty="0">
                <a:solidFill>
                  <a:schemeClr val="bg1"/>
                </a:solidFill>
              </a:rPr>
              <a:t>examen d’imagerie? </a:t>
            </a:r>
          </a:p>
          <a:p>
            <a:pPr marL="0" indent="0">
              <a:buNone/>
            </a:pPr>
            <a:r>
              <a:rPr lang="fr-CH" sz="2000" dirty="0">
                <a:solidFill>
                  <a:schemeClr val="bg1"/>
                </a:solidFill>
              </a:rPr>
              <a:t>Bouger ou repos? </a:t>
            </a:r>
          </a:p>
          <a:p>
            <a:pPr marL="0" indent="0">
              <a:buNone/>
            </a:pPr>
            <a:r>
              <a:rPr lang="fr-CH" sz="2000" dirty="0">
                <a:solidFill>
                  <a:schemeClr val="bg1"/>
                </a:solidFill>
              </a:rPr>
              <a:t>Algorithme thérapeutique </a:t>
            </a:r>
          </a:p>
          <a:p>
            <a:endParaRPr lang="fr-CH" dirty="0"/>
          </a:p>
        </p:txBody>
      </p:sp>
    </p:spTree>
    <p:extLst>
      <p:ext uri="{BB962C8B-B14F-4D97-AF65-F5344CB8AC3E}">
        <p14:creationId xmlns:p14="http://schemas.microsoft.com/office/powerpoint/2010/main" val="1150988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CH" dirty="0" smtClean="0"/>
              <a:t>Mme. AGC </a:t>
            </a:r>
            <a:endParaRPr lang="fr-CH" dirty="0"/>
          </a:p>
        </p:txBody>
      </p:sp>
      <p:sp>
        <p:nvSpPr>
          <p:cNvPr id="3" name="Titre 2"/>
          <p:cNvSpPr>
            <a:spLocks noGrp="1"/>
          </p:cNvSpPr>
          <p:nvPr>
            <p:ph type="title"/>
          </p:nvPr>
        </p:nvSpPr>
        <p:spPr/>
        <p:txBody>
          <a:bodyPr/>
          <a:lstStyle/>
          <a:p>
            <a:r>
              <a:rPr lang="fr-CH" dirty="0" smtClean="0"/>
              <a:t>Vignette clinique </a:t>
            </a:r>
            <a:endParaRPr lang="fr-CH" dirty="0"/>
          </a:p>
        </p:txBody>
      </p:sp>
      <p:sp>
        <p:nvSpPr>
          <p:cNvPr id="4" name="Espace réservé du texte 3"/>
          <p:cNvSpPr>
            <a:spLocks noGrp="1"/>
          </p:cNvSpPr>
          <p:nvPr>
            <p:ph type="body" idx="11"/>
          </p:nvPr>
        </p:nvSpPr>
        <p:spPr/>
        <p:txBody>
          <a:bodyPr>
            <a:normAutofit/>
          </a:bodyPr>
          <a:lstStyle/>
          <a:p>
            <a:r>
              <a:rPr lang="fr-CH" sz="2000" dirty="0" smtClean="0"/>
              <a:t>Patiente de 78 ans </a:t>
            </a:r>
          </a:p>
          <a:p>
            <a:r>
              <a:rPr lang="fr-CH" sz="2000" dirty="0" smtClean="0"/>
              <a:t>Suivie en consultation de rhumatologie suite à une M de Horton classique</a:t>
            </a:r>
          </a:p>
          <a:p>
            <a:r>
              <a:rPr lang="fr-CH" sz="2000" dirty="0" smtClean="0"/>
              <a:t>Bonne évolution sous traitement de prednisone </a:t>
            </a:r>
          </a:p>
          <a:p>
            <a:r>
              <a:rPr lang="fr-CH" sz="2000" dirty="0" smtClean="0"/>
              <a:t>Présente en août une infection des VRB avec toux ++ </a:t>
            </a:r>
          </a:p>
          <a:p>
            <a:r>
              <a:rPr lang="fr-CH" sz="2000" dirty="0" smtClean="0"/>
              <a:t>Développement de douleurs lombaires basses, sans irradiation radiculaire</a:t>
            </a:r>
          </a:p>
          <a:p>
            <a:r>
              <a:rPr lang="fr-CH" sz="2000" dirty="0" smtClean="0"/>
              <a:t>Absence d’amélioration après trois semaines </a:t>
            </a:r>
            <a:endParaRPr lang="fr-CH" sz="2000" dirty="0"/>
          </a:p>
        </p:txBody>
      </p:sp>
    </p:spTree>
    <p:extLst>
      <p:ext uri="{BB962C8B-B14F-4D97-AF65-F5344CB8AC3E}">
        <p14:creationId xmlns:p14="http://schemas.microsoft.com/office/powerpoint/2010/main" val="408030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idx="12"/>
          </p:nvPr>
        </p:nvSpPr>
        <p:spPr>
          <a:xfrm>
            <a:off x="7589520" y="1333501"/>
            <a:ext cx="3892940" cy="4890090"/>
          </a:xfrm>
        </p:spPr>
        <p:txBody>
          <a:bodyPr>
            <a:normAutofit/>
          </a:bodyPr>
          <a:lstStyle/>
          <a:p>
            <a:r>
              <a:rPr lang="fr-CH" sz="1800" u="sng" dirty="0" smtClean="0">
                <a:solidFill>
                  <a:schemeClr val="bg1">
                    <a:lumMod val="50000"/>
                  </a:schemeClr>
                </a:solidFill>
                <a:latin typeface="+mj-lt"/>
              </a:rPr>
              <a:t>Drapeaux rouges</a:t>
            </a:r>
          </a:p>
          <a:p>
            <a:pPr lvl="1">
              <a:buFont typeface="Wingdings" panose="05000000000000000000" pitchFamily="2" charset="2"/>
              <a:buChar char="q"/>
            </a:pPr>
            <a:r>
              <a:rPr lang="fr-CH" sz="1800" dirty="0" smtClean="0">
                <a:solidFill>
                  <a:schemeClr val="bg1">
                    <a:lumMod val="50000"/>
                  </a:schemeClr>
                </a:solidFill>
                <a:latin typeface="+mj-lt"/>
              </a:rPr>
              <a:t>Âge </a:t>
            </a:r>
          </a:p>
          <a:p>
            <a:pPr lvl="1">
              <a:buFont typeface="Wingdings" panose="05000000000000000000" pitchFamily="2" charset="2"/>
              <a:buChar char="q"/>
            </a:pPr>
            <a:r>
              <a:rPr lang="fr-CH" sz="1800" dirty="0" smtClean="0">
                <a:solidFill>
                  <a:schemeClr val="bg1">
                    <a:lumMod val="50000"/>
                  </a:schemeClr>
                </a:solidFill>
                <a:latin typeface="+mj-lt"/>
              </a:rPr>
              <a:t>Corticoïdes</a:t>
            </a:r>
          </a:p>
          <a:p>
            <a:pPr lvl="1">
              <a:buFont typeface="Wingdings" panose="05000000000000000000" pitchFamily="2" charset="2"/>
              <a:buChar char="q"/>
            </a:pPr>
            <a:r>
              <a:rPr lang="fr-CH" sz="1800" dirty="0" smtClean="0">
                <a:solidFill>
                  <a:schemeClr val="bg1">
                    <a:lumMod val="50000"/>
                  </a:schemeClr>
                </a:solidFill>
                <a:latin typeface="+mj-lt"/>
              </a:rPr>
              <a:t>Infection récente</a:t>
            </a:r>
          </a:p>
          <a:p>
            <a:pPr lvl="1">
              <a:buFont typeface="Wingdings" panose="05000000000000000000" pitchFamily="2" charset="2"/>
              <a:buChar char="q"/>
            </a:pPr>
            <a:r>
              <a:rPr lang="fr-CH" sz="1800" dirty="0" smtClean="0">
                <a:solidFill>
                  <a:schemeClr val="bg1">
                    <a:lumMod val="50000"/>
                  </a:schemeClr>
                </a:solidFill>
                <a:latin typeface="+mj-lt"/>
              </a:rPr>
              <a:t>Mauvaise évolution </a:t>
            </a:r>
          </a:p>
          <a:p>
            <a:pPr marL="457200" lvl="1" indent="0">
              <a:buNone/>
            </a:pPr>
            <a:endParaRPr lang="fr-CH" sz="1800" dirty="0" smtClean="0">
              <a:solidFill>
                <a:schemeClr val="bg1">
                  <a:lumMod val="50000"/>
                </a:schemeClr>
              </a:solidFill>
              <a:latin typeface="+mj-lt"/>
            </a:endParaRPr>
          </a:p>
          <a:p>
            <a:pPr lvl="1">
              <a:buFont typeface="Wingdings" panose="05000000000000000000" pitchFamily="2" charset="2"/>
              <a:buChar char="Ø"/>
            </a:pPr>
            <a:r>
              <a:rPr lang="fr-CH" sz="1800" dirty="0" smtClean="0">
                <a:solidFill>
                  <a:schemeClr val="bg1">
                    <a:lumMod val="50000"/>
                  </a:schemeClr>
                </a:solidFill>
                <a:latin typeface="+mj-lt"/>
              </a:rPr>
              <a:t>Fracture/cause infectieuse</a:t>
            </a:r>
            <a:endParaRPr lang="fr-CH" sz="1800" dirty="0">
              <a:solidFill>
                <a:schemeClr val="bg1">
                  <a:lumMod val="50000"/>
                </a:schemeClr>
              </a:solidFill>
              <a:latin typeface="+mj-lt"/>
            </a:endParaRPr>
          </a:p>
        </p:txBody>
      </p:sp>
      <p:sp>
        <p:nvSpPr>
          <p:cNvPr id="4" name="Espace réservé du texte 3"/>
          <p:cNvSpPr>
            <a:spLocks noGrp="1"/>
          </p:cNvSpPr>
          <p:nvPr>
            <p:ph type="body" idx="11"/>
          </p:nvPr>
        </p:nvSpPr>
        <p:spPr>
          <a:xfrm>
            <a:off x="1081084" y="1333501"/>
            <a:ext cx="6152835" cy="4890090"/>
          </a:xfrm>
        </p:spPr>
        <p:txBody>
          <a:bodyPr/>
          <a:lstStyle/>
          <a:p>
            <a:pPr marL="342900" indent="-342900">
              <a:buAutoNum type="arabicPeriod"/>
            </a:pPr>
            <a:r>
              <a:rPr lang="fr-CH" sz="2000" dirty="0" smtClean="0"/>
              <a:t>Quel est le diagnostic de la patiente? </a:t>
            </a:r>
          </a:p>
          <a:p>
            <a:pPr marL="800100" lvl="1" indent="-342900" algn="just">
              <a:buFont typeface="+mj-lt"/>
              <a:buAutoNum type="alphaUcPeriod"/>
            </a:pPr>
            <a:r>
              <a:rPr lang="fr-CH" sz="1800" dirty="0" smtClean="0">
                <a:solidFill>
                  <a:schemeClr val="bg1">
                    <a:lumMod val="50000"/>
                  </a:schemeClr>
                </a:solidFill>
              </a:rPr>
              <a:t>Elle souffre d’une </a:t>
            </a:r>
            <a:r>
              <a:rPr lang="fr-CH" sz="1800" dirty="0" smtClean="0">
                <a:solidFill>
                  <a:schemeClr val="bg1">
                    <a:lumMod val="50000"/>
                  </a:schemeClr>
                </a:solidFill>
              </a:rPr>
              <a:t>lombalgie </a:t>
            </a:r>
            <a:r>
              <a:rPr lang="fr-CH" sz="1800" dirty="0" smtClean="0">
                <a:solidFill>
                  <a:schemeClr val="bg1">
                    <a:lumMod val="50000"/>
                  </a:schemeClr>
                </a:solidFill>
              </a:rPr>
              <a:t>commune</a:t>
            </a:r>
          </a:p>
          <a:p>
            <a:pPr marL="800100" lvl="1" indent="-342900" algn="just">
              <a:buFont typeface="+mj-lt"/>
              <a:buAutoNum type="alphaUcPeriod"/>
            </a:pPr>
            <a:r>
              <a:rPr lang="fr-CH" sz="1800" dirty="0" smtClean="0">
                <a:solidFill>
                  <a:schemeClr val="bg1">
                    <a:lumMod val="50000"/>
                  </a:schemeClr>
                </a:solidFill>
              </a:rPr>
              <a:t>Elle a plusieurs drapeaux rouges qui me font évoquer une lombalgie spécifique </a:t>
            </a:r>
          </a:p>
          <a:p>
            <a:pPr marL="800100" lvl="1" indent="-342900" algn="just">
              <a:buFont typeface="+mj-lt"/>
              <a:buAutoNum type="alphaUcPeriod"/>
            </a:pPr>
            <a:r>
              <a:rPr lang="fr-CH" sz="1800" dirty="0" smtClean="0">
                <a:solidFill>
                  <a:schemeClr val="bg1">
                    <a:lumMod val="50000"/>
                  </a:schemeClr>
                </a:solidFill>
              </a:rPr>
              <a:t>Elle a plusieurs drapeaux jaunes de chronicisation</a:t>
            </a:r>
          </a:p>
          <a:p>
            <a:pPr marL="800100" lvl="1" indent="-342900" algn="just">
              <a:buFont typeface="+mj-lt"/>
              <a:buAutoNum type="alphaUcPeriod"/>
            </a:pPr>
            <a:r>
              <a:rPr lang="fr-CH" sz="1800" dirty="0" smtClean="0">
                <a:solidFill>
                  <a:schemeClr val="bg1">
                    <a:lumMod val="50000"/>
                  </a:schemeClr>
                </a:solidFill>
              </a:rPr>
              <a:t>Elle présente des signes qui seraient évocateurs d’une atteinte </a:t>
            </a:r>
            <a:r>
              <a:rPr lang="fr-CH" sz="1800" dirty="0" err="1" smtClean="0">
                <a:solidFill>
                  <a:schemeClr val="bg1">
                    <a:lumMod val="50000"/>
                  </a:schemeClr>
                </a:solidFill>
              </a:rPr>
              <a:t>rétropéritonéal</a:t>
            </a:r>
            <a:r>
              <a:rPr lang="fr-CH" sz="1800" dirty="0" smtClean="0">
                <a:solidFill>
                  <a:schemeClr val="bg1">
                    <a:lumMod val="50000"/>
                  </a:schemeClr>
                </a:solidFill>
              </a:rPr>
              <a:t> de la maladie de fonds</a:t>
            </a:r>
          </a:p>
          <a:p>
            <a:pPr marL="800100" lvl="1" indent="-342900">
              <a:buFont typeface="+mj-lt"/>
              <a:buAutoNum type="alphaUcPeriod"/>
            </a:pPr>
            <a:endParaRPr lang="fr-CH" dirty="0"/>
          </a:p>
        </p:txBody>
      </p:sp>
      <p:sp>
        <p:nvSpPr>
          <p:cNvPr id="2" name="Sous-titre 1"/>
          <p:cNvSpPr>
            <a:spLocks noGrp="1"/>
          </p:cNvSpPr>
          <p:nvPr>
            <p:ph type="subTitle" idx="1"/>
          </p:nvPr>
        </p:nvSpPr>
        <p:spPr/>
        <p:txBody>
          <a:bodyPr/>
          <a:lstStyle/>
          <a:p>
            <a:r>
              <a:rPr lang="fr-CH" dirty="0"/>
              <a:t>Au sujet de Mme. ACG </a:t>
            </a:r>
            <a:br>
              <a:rPr lang="fr-CH" dirty="0"/>
            </a:br>
            <a:endParaRPr lang="fr-CH" dirty="0"/>
          </a:p>
        </p:txBody>
      </p:sp>
      <p:sp>
        <p:nvSpPr>
          <p:cNvPr id="3" name="Titre 2"/>
          <p:cNvSpPr>
            <a:spLocks noGrp="1"/>
          </p:cNvSpPr>
          <p:nvPr>
            <p:ph type="title"/>
          </p:nvPr>
        </p:nvSpPr>
        <p:spPr/>
        <p:txBody>
          <a:bodyPr/>
          <a:lstStyle/>
          <a:p>
            <a:r>
              <a:rPr lang="fr-CH" dirty="0" smtClean="0"/>
              <a:t>Questions</a:t>
            </a:r>
            <a:endParaRPr lang="fr-CH" dirty="0"/>
          </a:p>
        </p:txBody>
      </p:sp>
    </p:spTree>
    <p:extLst>
      <p:ext uri="{BB962C8B-B14F-4D97-AF65-F5344CB8AC3E}">
        <p14:creationId xmlns:p14="http://schemas.microsoft.com/office/powerpoint/2010/main" val="148577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randombar(horizontal)">
                                      <p:cBhvr>
                                        <p:cTn id="35"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build="p"/>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CH" dirty="0" smtClean="0"/>
              <a:t>Au sujet de Mme. ACG </a:t>
            </a:r>
            <a:endParaRPr lang="fr-CH" dirty="0"/>
          </a:p>
        </p:txBody>
      </p:sp>
      <p:sp>
        <p:nvSpPr>
          <p:cNvPr id="3" name="Titre 2"/>
          <p:cNvSpPr>
            <a:spLocks noGrp="1"/>
          </p:cNvSpPr>
          <p:nvPr>
            <p:ph type="title"/>
          </p:nvPr>
        </p:nvSpPr>
        <p:spPr/>
        <p:txBody>
          <a:bodyPr/>
          <a:lstStyle/>
          <a:p>
            <a:r>
              <a:rPr lang="fr-CH" dirty="0" smtClean="0"/>
              <a:t>Questions </a:t>
            </a:r>
            <a:endParaRPr lang="fr-CH" dirty="0"/>
          </a:p>
        </p:txBody>
      </p:sp>
      <p:sp>
        <p:nvSpPr>
          <p:cNvPr id="4" name="Espace réservé du texte 3"/>
          <p:cNvSpPr>
            <a:spLocks noGrp="1"/>
          </p:cNvSpPr>
          <p:nvPr>
            <p:ph type="body" idx="11"/>
          </p:nvPr>
        </p:nvSpPr>
        <p:spPr>
          <a:xfrm>
            <a:off x="1081083" y="1338651"/>
            <a:ext cx="7656833" cy="4884940"/>
          </a:xfrm>
        </p:spPr>
        <p:txBody>
          <a:bodyPr/>
          <a:lstStyle/>
          <a:p>
            <a:pPr marL="0" indent="0">
              <a:buNone/>
            </a:pPr>
            <a:r>
              <a:rPr lang="fr-CH" sz="2000" dirty="0" smtClean="0"/>
              <a:t>2. Feriez- vous un examen d’imagerie? </a:t>
            </a:r>
          </a:p>
          <a:p>
            <a:pPr marL="800100" lvl="1" indent="-342900">
              <a:buFont typeface="+mj-lt"/>
              <a:buAutoNum type="alphaUcPeriod"/>
            </a:pPr>
            <a:r>
              <a:rPr lang="fr-CH" sz="1800" dirty="0" smtClean="0"/>
              <a:t>Non, elle présente une lombalgie aigue et donc, il n’y a pas d’indication</a:t>
            </a:r>
          </a:p>
          <a:p>
            <a:pPr marL="800100" lvl="1" indent="-342900">
              <a:buFont typeface="+mj-lt"/>
              <a:buAutoNum type="alphaUcPeriod"/>
            </a:pPr>
            <a:r>
              <a:rPr lang="fr-CH" sz="1800" dirty="0" smtClean="0"/>
              <a:t>Oui, je ferais une </a:t>
            </a:r>
            <a:r>
              <a:rPr lang="fr-CH" sz="1800" dirty="0" err="1" smtClean="0"/>
              <a:t>Rx</a:t>
            </a:r>
            <a:r>
              <a:rPr lang="fr-CH" sz="1800" dirty="0" smtClean="0"/>
              <a:t> standard </a:t>
            </a:r>
            <a:endParaRPr lang="fr-CH" sz="1800" dirty="0" smtClean="0"/>
          </a:p>
          <a:p>
            <a:pPr marL="800100" lvl="1" indent="-342900">
              <a:buFont typeface="+mj-lt"/>
              <a:buAutoNum type="alphaUcPeriod"/>
            </a:pPr>
            <a:r>
              <a:rPr lang="fr-CH" sz="1800" dirty="0" smtClean="0"/>
              <a:t>Oui</a:t>
            </a:r>
            <a:r>
              <a:rPr lang="fr-CH" sz="1800" dirty="0" smtClean="0"/>
              <a:t>, je ferais un CT protocole aorte</a:t>
            </a:r>
          </a:p>
          <a:p>
            <a:pPr marL="800100" lvl="1" indent="-342900">
              <a:buFont typeface="+mj-lt"/>
              <a:buAutoNum type="alphaUcPeriod"/>
            </a:pPr>
            <a:r>
              <a:rPr lang="fr-CH" sz="1800" dirty="0" smtClean="0"/>
              <a:t>Oui, je l’enverrais aux urgence pour faire une IRM lombaire </a:t>
            </a:r>
          </a:p>
          <a:p>
            <a:pPr marL="800100" lvl="1" indent="-342900">
              <a:buFont typeface="+mj-lt"/>
              <a:buAutoNum type="alphaUcPeriod"/>
            </a:pPr>
            <a:endParaRPr lang="fr-CH" dirty="0"/>
          </a:p>
          <a:p>
            <a:pPr marL="342900" indent="-342900">
              <a:buFont typeface="+mj-lt"/>
              <a:buAutoNum type="arabicPeriod"/>
            </a:pPr>
            <a:endParaRPr lang="fr-CH" dirty="0" smtClean="0"/>
          </a:p>
          <a:p>
            <a:pPr marL="800100" lvl="1" indent="-342900">
              <a:buFont typeface="+mj-lt"/>
              <a:buAutoNum type="alphaUcPeriod"/>
            </a:pPr>
            <a:endParaRPr lang="fr-CH" dirty="0"/>
          </a:p>
        </p:txBody>
      </p:sp>
      <p:pic>
        <p:nvPicPr>
          <p:cNvPr id="5" name="Image 4"/>
          <p:cNvPicPr>
            <a:picLocks noChangeAspect="1"/>
          </p:cNvPicPr>
          <p:nvPr/>
        </p:nvPicPr>
        <p:blipFill>
          <a:blip r:embed="rId2"/>
          <a:stretch>
            <a:fillRect/>
          </a:stretch>
        </p:blipFill>
        <p:spPr>
          <a:xfrm>
            <a:off x="8504236" y="831996"/>
            <a:ext cx="2815875" cy="5176725"/>
          </a:xfrm>
          <a:prstGeom prst="rect">
            <a:avLst/>
          </a:prstGeom>
        </p:spPr>
      </p:pic>
    </p:spTree>
    <p:extLst>
      <p:ext uri="{BB962C8B-B14F-4D97-AF65-F5344CB8AC3E}">
        <p14:creationId xmlns:p14="http://schemas.microsoft.com/office/powerpoint/2010/main" val="202477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CH" dirty="0" smtClean="0"/>
              <a:t>Au sujet de Mme. ACG </a:t>
            </a:r>
            <a:endParaRPr lang="fr-CH" dirty="0"/>
          </a:p>
        </p:txBody>
      </p:sp>
      <p:sp>
        <p:nvSpPr>
          <p:cNvPr id="3" name="Titre 2"/>
          <p:cNvSpPr>
            <a:spLocks noGrp="1"/>
          </p:cNvSpPr>
          <p:nvPr>
            <p:ph type="title"/>
          </p:nvPr>
        </p:nvSpPr>
        <p:spPr/>
        <p:txBody>
          <a:bodyPr/>
          <a:lstStyle/>
          <a:p>
            <a:r>
              <a:rPr lang="fr-CH" dirty="0" smtClean="0"/>
              <a:t>Questions </a:t>
            </a:r>
            <a:endParaRPr lang="fr-CH" dirty="0"/>
          </a:p>
        </p:txBody>
      </p:sp>
      <p:sp>
        <p:nvSpPr>
          <p:cNvPr id="4" name="Espace réservé du texte 3"/>
          <p:cNvSpPr>
            <a:spLocks noGrp="1"/>
          </p:cNvSpPr>
          <p:nvPr>
            <p:ph type="body" idx="11"/>
          </p:nvPr>
        </p:nvSpPr>
        <p:spPr/>
        <p:txBody>
          <a:bodyPr>
            <a:normAutofit/>
          </a:bodyPr>
          <a:lstStyle/>
          <a:p>
            <a:pPr marL="0" indent="0">
              <a:buNone/>
            </a:pPr>
            <a:r>
              <a:rPr lang="fr-CH" sz="1800" dirty="0" smtClean="0"/>
              <a:t>3. Comment pourrait-on soulager la patiente? </a:t>
            </a:r>
          </a:p>
          <a:p>
            <a:pPr marL="800100" lvl="1" indent="-342900" algn="just">
              <a:buFont typeface="+mj-lt"/>
              <a:buAutoNum type="alphaUcPeriod"/>
            </a:pPr>
            <a:r>
              <a:rPr lang="fr-CH" sz="1800" dirty="0" smtClean="0"/>
              <a:t>Repos relatif et dans 6 semaines, débuter un traitement passif en physiothérapie</a:t>
            </a:r>
          </a:p>
          <a:p>
            <a:pPr marL="800100" lvl="1" indent="-342900" algn="just">
              <a:buFont typeface="+mj-lt"/>
              <a:buAutoNum type="alphaUcPeriod"/>
            </a:pPr>
            <a:r>
              <a:rPr lang="fr-CH" sz="1800" dirty="0" smtClean="0"/>
              <a:t>Repos relatif, traitement par Palier 3 et massages thérapeutiques </a:t>
            </a:r>
          </a:p>
          <a:p>
            <a:pPr marL="800100" lvl="1" indent="-342900" algn="just">
              <a:buFont typeface="+mj-lt"/>
              <a:buAutoNum type="alphaUcPeriod"/>
            </a:pPr>
            <a:r>
              <a:rPr lang="fr-CH" sz="1800" dirty="0" smtClean="0"/>
              <a:t>Mobilisation selon douleur, physiothérapie active et traitement de son ostéoporose </a:t>
            </a:r>
            <a:r>
              <a:rPr lang="fr-CH" sz="1800" dirty="0" err="1" smtClean="0"/>
              <a:t>fracturaire</a:t>
            </a:r>
            <a:endParaRPr lang="fr-CH" sz="1800" dirty="0"/>
          </a:p>
          <a:p>
            <a:pPr marL="800100" lvl="1" indent="-342900" algn="just">
              <a:buFont typeface="+mj-lt"/>
              <a:buAutoNum type="alphaUcPeriod"/>
            </a:pPr>
            <a:r>
              <a:rPr lang="fr-CH" sz="1800" dirty="0" smtClean="0"/>
              <a:t>Vie normale et physiothérapie active au plus vite pour éviter la </a:t>
            </a:r>
            <a:r>
              <a:rPr lang="fr-CH" sz="1800" dirty="0" err="1" smtClean="0"/>
              <a:t>sarcopénie</a:t>
            </a:r>
            <a:r>
              <a:rPr lang="fr-CH" sz="1800" dirty="0" smtClean="0"/>
              <a:t> et le déconditionnement physique </a:t>
            </a:r>
            <a:endParaRPr lang="fr-CH" sz="1800" dirty="0"/>
          </a:p>
        </p:txBody>
      </p:sp>
    </p:spTree>
    <p:extLst>
      <p:ext uri="{BB962C8B-B14F-4D97-AF65-F5344CB8AC3E}">
        <p14:creationId xmlns:p14="http://schemas.microsoft.com/office/powerpoint/2010/main" val="32382136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idx="1"/>
          </p:nvPr>
        </p:nvSpPr>
        <p:spPr/>
        <p:txBody>
          <a:bodyPr/>
          <a:lstStyle/>
          <a:p>
            <a:r>
              <a:rPr lang="fr-CH" dirty="0" smtClean="0"/>
              <a:t>Lombalgie aigüe</a:t>
            </a:r>
            <a:endParaRPr lang="fr-CH" dirty="0"/>
          </a:p>
        </p:txBody>
      </p:sp>
      <p:sp>
        <p:nvSpPr>
          <p:cNvPr id="4" name="Titre 3"/>
          <p:cNvSpPr>
            <a:spLocks noGrp="1"/>
          </p:cNvSpPr>
          <p:nvPr>
            <p:ph type="title"/>
          </p:nvPr>
        </p:nvSpPr>
        <p:spPr/>
        <p:txBody>
          <a:bodyPr/>
          <a:lstStyle/>
          <a:p>
            <a:r>
              <a:rPr lang="fr-CH" dirty="0" smtClean="0"/>
              <a:t>Définition</a:t>
            </a:r>
            <a:endParaRPr lang="fr-CH" dirty="0"/>
          </a:p>
        </p:txBody>
      </p:sp>
      <p:sp>
        <p:nvSpPr>
          <p:cNvPr id="6" name="Espace réservé du texte 5"/>
          <p:cNvSpPr>
            <a:spLocks noGrp="1"/>
          </p:cNvSpPr>
          <p:nvPr>
            <p:ph type="body" idx="11"/>
          </p:nvPr>
        </p:nvSpPr>
        <p:spPr/>
        <p:txBody>
          <a:bodyPr>
            <a:noAutofit/>
          </a:bodyPr>
          <a:lstStyle/>
          <a:p>
            <a:r>
              <a:rPr lang="fr-CH" sz="1800" dirty="0" smtClean="0"/>
              <a:t>Douleur localisée entre la 12° vertèbre et la </a:t>
            </a:r>
            <a:r>
              <a:rPr lang="fr-CH" sz="1800" dirty="0"/>
              <a:t>pli fessier, </a:t>
            </a:r>
            <a:r>
              <a:rPr lang="fr-CH" sz="1800" dirty="0" smtClean="0"/>
              <a:t>accompagnée </a:t>
            </a:r>
            <a:r>
              <a:rPr lang="fr-CH" sz="1800" dirty="0"/>
              <a:t>d’une limitation de la mobilité et </a:t>
            </a:r>
            <a:r>
              <a:rPr lang="fr-CH" sz="1800" dirty="0" smtClean="0"/>
              <a:t>d’une raideur au niveau du rachis</a:t>
            </a:r>
          </a:p>
          <a:p>
            <a:r>
              <a:rPr lang="fr-CH" sz="1800" b="1" u="sng" dirty="0" smtClean="0"/>
              <a:t>Classification</a:t>
            </a:r>
            <a:endParaRPr lang="fr-CH" sz="1800" b="1" u="sng" dirty="0"/>
          </a:p>
          <a:p>
            <a:pPr lvl="1" algn="just">
              <a:buFont typeface="Wingdings" panose="05000000000000000000" pitchFamily="2" charset="2"/>
              <a:buChar char="q"/>
            </a:pPr>
            <a:r>
              <a:rPr lang="fr-CH" sz="1800" b="1" dirty="0"/>
              <a:t>L</a:t>
            </a:r>
            <a:r>
              <a:rPr lang="fr-CH" sz="1800" b="1" dirty="0" smtClean="0"/>
              <a:t>ombalgie aiguë</a:t>
            </a:r>
            <a:r>
              <a:rPr lang="fr-CH" sz="1800" dirty="0" smtClean="0"/>
              <a:t>: &lt; 4 </a:t>
            </a:r>
            <a:r>
              <a:rPr lang="fr-CH" sz="1800" dirty="0"/>
              <a:t>semaines </a:t>
            </a:r>
            <a:endParaRPr lang="fr-CH" sz="1800" dirty="0" smtClean="0"/>
          </a:p>
          <a:p>
            <a:pPr lvl="1" algn="just">
              <a:buFont typeface="Wingdings" panose="05000000000000000000" pitchFamily="2" charset="2"/>
              <a:buChar char="q"/>
            </a:pPr>
            <a:r>
              <a:rPr lang="fr-CH" sz="1800" b="1" dirty="0" smtClean="0"/>
              <a:t>Lombalgie subaiguë </a:t>
            </a:r>
            <a:r>
              <a:rPr lang="fr-CH" sz="1800" dirty="0" smtClean="0"/>
              <a:t>: </a:t>
            </a:r>
            <a:r>
              <a:rPr lang="fr-CH" sz="1800" dirty="0"/>
              <a:t>4 et 12 semaines </a:t>
            </a:r>
            <a:r>
              <a:rPr lang="fr-CH" sz="1800" dirty="0" smtClean="0"/>
              <a:t>d’évolution</a:t>
            </a:r>
          </a:p>
          <a:p>
            <a:pPr lvl="1" algn="just">
              <a:buFont typeface="Wingdings" panose="05000000000000000000" pitchFamily="2" charset="2"/>
              <a:buChar char="q"/>
            </a:pPr>
            <a:r>
              <a:rPr lang="fr-CH" sz="1800" b="1" dirty="0"/>
              <a:t>L</a:t>
            </a:r>
            <a:r>
              <a:rPr lang="fr-CH" sz="1800" b="1" dirty="0" smtClean="0"/>
              <a:t>ombalgie chronique: </a:t>
            </a:r>
            <a:r>
              <a:rPr lang="fr-CH" sz="1800" dirty="0" smtClean="0"/>
              <a:t>douleurs </a:t>
            </a:r>
            <a:r>
              <a:rPr lang="fr-CH" sz="1800" dirty="0"/>
              <a:t>au-delà de 3 </a:t>
            </a:r>
            <a:r>
              <a:rPr lang="fr-CH" sz="1800" dirty="0" smtClean="0"/>
              <a:t>mois</a:t>
            </a:r>
            <a:endParaRPr lang="fr-CH" sz="1800" dirty="0"/>
          </a:p>
          <a:p>
            <a:r>
              <a:rPr lang="fr-CH" sz="1800" dirty="0" smtClean="0"/>
              <a:t>Evolution </a:t>
            </a:r>
            <a:r>
              <a:rPr lang="fr-CH" sz="1800" b="1" dirty="0"/>
              <a:t>récurrente</a:t>
            </a:r>
            <a:r>
              <a:rPr lang="fr-CH" sz="1800" dirty="0"/>
              <a:t> avec plus ou moins de symptômes entre les </a:t>
            </a:r>
            <a:r>
              <a:rPr lang="fr-CH" sz="1800" dirty="0" smtClean="0"/>
              <a:t>crises </a:t>
            </a:r>
            <a:endParaRPr lang="fr-CH" sz="1800" dirty="0"/>
          </a:p>
          <a:p>
            <a:r>
              <a:rPr lang="fr-CH" sz="1800" b="1" dirty="0" smtClean="0"/>
              <a:t>Lombo-sciatalgie</a:t>
            </a:r>
            <a:r>
              <a:rPr lang="fr-CH" sz="1800" dirty="0" smtClean="0"/>
              <a:t>: lombalgie </a:t>
            </a:r>
            <a:r>
              <a:rPr lang="fr-CH" sz="1800" dirty="0"/>
              <a:t>commune avec irradiation dans </a:t>
            </a:r>
            <a:r>
              <a:rPr lang="fr-CH" sz="1800" dirty="0" smtClean="0"/>
              <a:t>les </a:t>
            </a:r>
            <a:r>
              <a:rPr lang="fr-CH" sz="1800" dirty="0"/>
              <a:t>membres inférieurs, au-delà du pli </a:t>
            </a:r>
            <a:r>
              <a:rPr lang="fr-CH" sz="1800" dirty="0" smtClean="0"/>
              <a:t>fessier</a:t>
            </a:r>
          </a:p>
          <a:p>
            <a:pPr lvl="1" algn="just"/>
            <a:r>
              <a:rPr lang="fr-CH" sz="1800" dirty="0"/>
              <a:t>L</a:t>
            </a:r>
            <a:r>
              <a:rPr lang="fr-CH" sz="1800" dirty="0" smtClean="0"/>
              <a:t>orsqu’elle </a:t>
            </a:r>
            <a:r>
              <a:rPr lang="fr-CH" sz="1800" dirty="0"/>
              <a:t>est accompagnée de signes évocateurs d’un syndrome radiculaire </a:t>
            </a:r>
            <a:r>
              <a:rPr lang="fr-CH" sz="1800" u="sng" dirty="0"/>
              <a:t>L5 ou S1 </a:t>
            </a:r>
            <a:r>
              <a:rPr lang="fr-CH" sz="1800" dirty="0"/>
              <a:t>(douleur localisée au dermatome correspondant, accompagnée de signe irritatif, +/- déficit neurologique sensitif et/ou moteur), on parle </a:t>
            </a:r>
            <a:r>
              <a:rPr lang="fr-CH" sz="1800" dirty="0" smtClean="0"/>
              <a:t>de </a:t>
            </a:r>
            <a:r>
              <a:rPr lang="fr-CH" sz="1800" dirty="0"/>
              <a:t>“</a:t>
            </a:r>
            <a:r>
              <a:rPr lang="fr-CH" sz="1800" b="1" dirty="0"/>
              <a:t>lombo-sciatique</a:t>
            </a:r>
            <a:r>
              <a:rPr lang="fr-CH" sz="1800" b="1" dirty="0" smtClean="0"/>
              <a:t>” </a:t>
            </a:r>
          </a:p>
          <a:p>
            <a:pPr lvl="1" algn="just"/>
            <a:r>
              <a:rPr lang="fr-CH" sz="1800" dirty="0" smtClean="0"/>
              <a:t>La </a:t>
            </a:r>
            <a:r>
              <a:rPr lang="fr-CH" sz="1800" dirty="0"/>
              <a:t>“</a:t>
            </a:r>
            <a:r>
              <a:rPr lang="fr-CH" sz="1800" b="1" dirty="0"/>
              <a:t>lombo-cruralgie</a:t>
            </a:r>
            <a:r>
              <a:rPr lang="fr-CH" sz="1800" dirty="0"/>
              <a:t>” est définie comme une lombalgie avec irradiation dans la face antérieure de la </a:t>
            </a:r>
            <a:r>
              <a:rPr lang="fr-CH" sz="1800" dirty="0" smtClean="0"/>
              <a:t>cuisse (</a:t>
            </a:r>
            <a:r>
              <a:rPr lang="fr-CH" sz="1800" u="sng" dirty="0" smtClean="0"/>
              <a:t>L2</a:t>
            </a:r>
            <a:r>
              <a:rPr lang="fr-CH" sz="1800" u="sng" dirty="0"/>
              <a:t>, L3 ou </a:t>
            </a:r>
            <a:r>
              <a:rPr lang="fr-CH" sz="1800" u="sng" dirty="0" smtClean="0"/>
              <a:t>L4</a:t>
            </a:r>
            <a:r>
              <a:rPr lang="fr-CH" sz="1800" dirty="0" smtClean="0"/>
              <a:t>) </a:t>
            </a:r>
            <a:endParaRPr lang="fr-CH" sz="1800" dirty="0"/>
          </a:p>
        </p:txBody>
      </p:sp>
      <p:sp>
        <p:nvSpPr>
          <p:cNvPr id="7" name="TextBox 17">
            <a:extLst>
              <a:ext uri="{FF2B5EF4-FFF2-40B4-BE49-F238E27FC236}">
                <a16:creationId xmlns:a16="http://schemas.microsoft.com/office/drawing/2014/main" id="{46790A79-C95B-E84C-A80E-B93A64EE288E}"/>
              </a:ext>
            </a:extLst>
          </p:cNvPr>
          <p:cNvSpPr txBox="1"/>
          <p:nvPr/>
        </p:nvSpPr>
        <p:spPr>
          <a:xfrm>
            <a:off x="119868" y="721963"/>
            <a:ext cx="821059" cy="313932"/>
          </a:xfrm>
          <a:prstGeom prst="rect">
            <a:avLst/>
          </a:prstGeom>
          <a:noFill/>
        </p:spPr>
        <p:txBody>
          <a:bodyPr wrap="none" rtlCol="0">
            <a:spAutoFit/>
          </a:bodyPr>
          <a:lstStyle/>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Département</a:t>
            </a:r>
          </a:p>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de médecine</a:t>
            </a:r>
          </a:p>
        </p:txBody>
      </p:sp>
    </p:spTree>
    <p:extLst>
      <p:ext uri="{BB962C8B-B14F-4D97-AF65-F5344CB8AC3E}">
        <p14:creationId xmlns:p14="http://schemas.microsoft.com/office/powerpoint/2010/main" val="21396272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idx="1"/>
          </p:nvPr>
        </p:nvSpPr>
        <p:spPr/>
        <p:txBody>
          <a:bodyPr/>
          <a:lstStyle/>
          <a:p>
            <a:r>
              <a:rPr lang="fr-CH" dirty="0" smtClean="0"/>
              <a:t>Rapport sur le dos 2020-Rheumaliga</a:t>
            </a:r>
            <a:endParaRPr lang="fr-CH" dirty="0"/>
          </a:p>
        </p:txBody>
      </p:sp>
      <p:sp>
        <p:nvSpPr>
          <p:cNvPr id="4" name="Titre 3"/>
          <p:cNvSpPr>
            <a:spLocks noGrp="1"/>
          </p:cNvSpPr>
          <p:nvPr>
            <p:ph type="title"/>
          </p:nvPr>
        </p:nvSpPr>
        <p:spPr/>
        <p:txBody>
          <a:bodyPr/>
          <a:lstStyle/>
          <a:p>
            <a:r>
              <a:rPr lang="fr-CH" dirty="0" smtClean="0"/>
              <a:t>Epidémiologie de la lombalgie aigüe</a:t>
            </a:r>
            <a:endParaRPr lang="fr-CH" dirty="0"/>
          </a:p>
        </p:txBody>
      </p:sp>
      <p:sp>
        <p:nvSpPr>
          <p:cNvPr id="6" name="Espace réservé du texte 5"/>
          <p:cNvSpPr>
            <a:spLocks noGrp="1"/>
          </p:cNvSpPr>
          <p:nvPr>
            <p:ph type="body" idx="11"/>
          </p:nvPr>
        </p:nvSpPr>
        <p:spPr/>
        <p:txBody>
          <a:bodyPr>
            <a:noAutofit/>
          </a:bodyPr>
          <a:lstStyle/>
          <a:p>
            <a:r>
              <a:rPr lang="fr-CH" sz="1800" dirty="0"/>
              <a:t>Les douleurs </a:t>
            </a:r>
            <a:r>
              <a:rPr lang="fr-CH" sz="1800" dirty="0" smtClean="0"/>
              <a:t>lombaires </a:t>
            </a:r>
            <a:r>
              <a:rPr lang="fr-CH" sz="1800" dirty="0" smtClean="0"/>
              <a:t>comptent </a:t>
            </a:r>
            <a:r>
              <a:rPr lang="fr-CH" sz="1800" dirty="0"/>
              <a:t>parmi les problèmes de santé les plus fréquents dans notre société </a:t>
            </a:r>
            <a:r>
              <a:rPr lang="fr-CH" sz="1800" dirty="0" smtClean="0"/>
              <a:t>moderne</a:t>
            </a:r>
          </a:p>
          <a:p>
            <a:r>
              <a:rPr lang="fr-CH" sz="1800" dirty="0" smtClean="0"/>
              <a:t>Concerne </a:t>
            </a:r>
            <a:r>
              <a:rPr lang="fr-CH" sz="1800" dirty="0"/>
              <a:t>tous les groupes d’âge et constitue actuellement la principale cause de déficience physique dans le monde </a:t>
            </a:r>
            <a:endParaRPr lang="fr-CH" sz="1800" dirty="0" smtClean="0"/>
          </a:p>
          <a:p>
            <a:r>
              <a:rPr lang="fr-CH" sz="1800" b="1" dirty="0"/>
              <a:t>5% des causes de consultation ambulatoire </a:t>
            </a:r>
            <a:endParaRPr lang="fr-CH" sz="1800" b="1" dirty="0" smtClean="0"/>
          </a:p>
          <a:p>
            <a:r>
              <a:rPr lang="fr-CH" sz="1800" dirty="0"/>
              <a:t>Rapport sur le dos </a:t>
            </a:r>
            <a:r>
              <a:rPr lang="fr-CH" sz="1800" dirty="0" smtClean="0"/>
              <a:t>2020-Rheumaliga: Enquête </a:t>
            </a:r>
            <a:r>
              <a:rPr lang="fr-CH" sz="1800" dirty="0"/>
              <a:t>en ligne représentative sur le sujet du mal de dos en </a:t>
            </a:r>
            <a:r>
              <a:rPr lang="fr-CH" sz="1800" dirty="0" smtClean="0"/>
              <a:t>Suisse</a:t>
            </a:r>
          </a:p>
          <a:p>
            <a:pPr lvl="1" algn="just">
              <a:buFont typeface="Wingdings" panose="05000000000000000000" pitchFamily="2" charset="2"/>
              <a:buChar char="§"/>
            </a:pPr>
            <a:r>
              <a:rPr lang="fr-CH" sz="1800" dirty="0"/>
              <a:t>L’enquête montre que 88 % des personnes interrogées ont souffert de douleurs </a:t>
            </a:r>
            <a:r>
              <a:rPr lang="fr-CH" sz="1800" dirty="0" smtClean="0"/>
              <a:t>dorsales </a:t>
            </a:r>
            <a:r>
              <a:rPr lang="fr-CH" sz="1800" dirty="0"/>
              <a:t>au moins une fois dans leur vie. </a:t>
            </a:r>
            <a:endParaRPr lang="fr-CH" sz="1800" dirty="0" smtClean="0"/>
          </a:p>
          <a:p>
            <a:pPr lvl="1" algn="just">
              <a:buFont typeface="Wingdings" panose="05000000000000000000" pitchFamily="2" charset="2"/>
              <a:buChar char="§"/>
            </a:pPr>
            <a:r>
              <a:rPr lang="fr-CH" sz="1800" dirty="0" smtClean="0"/>
              <a:t>Les </a:t>
            </a:r>
            <a:r>
              <a:rPr lang="fr-CH" sz="1800" dirty="0"/>
              <a:t>femmes et les personnes défavorisées sur le plan </a:t>
            </a:r>
            <a:r>
              <a:rPr lang="fr-CH" sz="1800" dirty="0" smtClean="0"/>
              <a:t>socioéconomique </a:t>
            </a:r>
            <a:r>
              <a:rPr lang="fr-CH" sz="1800" dirty="0"/>
              <a:t>sont nettement plus souvent concernées par le mal de dos. </a:t>
            </a:r>
            <a:endParaRPr lang="fr-CH" sz="1800" dirty="0" smtClean="0"/>
          </a:p>
          <a:p>
            <a:pPr lvl="1" algn="just">
              <a:buFont typeface="Wingdings" panose="05000000000000000000" pitchFamily="2" charset="2"/>
              <a:buChar char="§"/>
            </a:pPr>
            <a:r>
              <a:rPr lang="fr-CH" sz="1800" dirty="0" smtClean="0"/>
              <a:t>FR: </a:t>
            </a:r>
            <a:r>
              <a:rPr lang="fr-CH" sz="1800" dirty="0"/>
              <a:t>tabagisme, le surpoids, la sédentarité, les troubles physiques et la pénibilité au travail </a:t>
            </a:r>
            <a:endParaRPr lang="fr-CH" sz="1800" dirty="0" smtClean="0"/>
          </a:p>
          <a:p>
            <a:r>
              <a:rPr lang="fr-CH" sz="1800" dirty="0"/>
              <a:t>Lorsque l’arrêt de travail dépasse 7 jours, le risque de handicap fonctionnel à long terme </a:t>
            </a:r>
            <a:r>
              <a:rPr lang="fr-CH" sz="1800" dirty="0" smtClean="0"/>
              <a:t>augmente</a:t>
            </a:r>
            <a:endParaRPr lang="fr-CH" sz="1800" dirty="0"/>
          </a:p>
        </p:txBody>
      </p:sp>
      <p:sp>
        <p:nvSpPr>
          <p:cNvPr id="7" name="TextBox 17">
            <a:extLst>
              <a:ext uri="{FF2B5EF4-FFF2-40B4-BE49-F238E27FC236}">
                <a16:creationId xmlns:a16="http://schemas.microsoft.com/office/drawing/2014/main" id="{46790A79-C95B-E84C-A80E-B93A64EE288E}"/>
              </a:ext>
            </a:extLst>
          </p:cNvPr>
          <p:cNvSpPr txBox="1"/>
          <p:nvPr/>
        </p:nvSpPr>
        <p:spPr>
          <a:xfrm>
            <a:off x="119868" y="721963"/>
            <a:ext cx="821059" cy="313932"/>
          </a:xfrm>
          <a:prstGeom prst="rect">
            <a:avLst/>
          </a:prstGeom>
          <a:noFill/>
        </p:spPr>
        <p:txBody>
          <a:bodyPr wrap="none" rtlCol="0">
            <a:spAutoFit/>
          </a:bodyPr>
          <a:lstStyle/>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Département</a:t>
            </a:r>
          </a:p>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de médecine</a:t>
            </a:r>
          </a:p>
        </p:txBody>
      </p:sp>
    </p:spTree>
    <p:extLst>
      <p:ext uri="{BB962C8B-B14F-4D97-AF65-F5344CB8AC3E}">
        <p14:creationId xmlns:p14="http://schemas.microsoft.com/office/powerpoint/2010/main" val="7651790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CH" dirty="0" smtClean="0"/>
              <a:t>Epidémiologie et aspect économique </a:t>
            </a:r>
            <a:endParaRPr lang="fr-CH" dirty="0"/>
          </a:p>
        </p:txBody>
      </p:sp>
      <p:sp>
        <p:nvSpPr>
          <p:cNvPr id="4" name="Espace réservé du texte 3"/>
          <p:cNvSpPr>
            <a:spLocks noGrp="1"/>
          </p:cNvSpPr>
          <p:nvPr>
            <p:ph type="body" idx="11"/>
          </p:nvPr>
        </p:nvSpPr>
        <p:spPr>
          <a:xfrm>
            <a:off x="975980" y="1034144"/>
            <a:ext cx="10664349" cy="4884940"/>
          </a:xfrm>
        </p:spPr>
        <p:txBody>
          <a:bodyPr>
            <a:noAutofit/>
          </a:bodyPr>
          <a:lstStyle/>
          <a:p>
            <a:r>
              <a:rPr lang="fr-CH" sz="1800" dirty="0" smtClean="0"/>
              <a:t>Sur </a:t>
            </a:r>
            <a:r>
              <a:rPr lang="fr-CH" sz="1800" dirty="0"/>
              <a:t>le plan </a:t>
            </a:r>
            <a:r>
              <a:rPr lang="fr-CH" sz="1800" dirty="0" smtClean="0"/>
              <a:t>économique, fort impact par la haute fréquence de la lombalgie aigüe</a:t>
            </a:r>
          </a:p>
          <a:p>
            <a:r>
              <a:rPr lang="fr-CH" sz="1800" dirty="0" smtClean="0"/>
              <a:t>Une </a:t>
            </a:r>
            <a:r>
              <a:rPr lang="fr-CH" sz="1800" dirty="0"/>
              <a:t>étude </a:t>
            </a:r>
            <a:r>
              <a:rPr lang="fr-CH" sz="1800" dirty="0" smtClean="0"/>
              <a:t>a </a:t>
            </a:r>
            <a:r>
              <a:rPr lang="fr-CH" sz="1800" dirty="0"/>
              <a:t>évalué les </a:t>
            </a:r>
            <a:r>
              <a:rPr lang="fr-CH" sz="1800" u="sng" dirty="0"/>
              <a:t>coûts directs </a:t>
            </a:r>
            <a:r>
              <a:rPr lang="fr-CH" sz="1800" dirty="0"/>
              <a:t>(médicaments et traitements ambulatoires) imputables au mal de dos </a:t>
            </a:r>
            <a:r>
              <a:rPr lang="fr-CH" sz="1800" b="1" dirty="0"/>
              <a:t>à CHF 2 447 par patient/e pour l’année</a:t>
            </a:r>
            <a:r>
              <a:rPr lang="fr-CH" sz="1800" dirty="0"/>
              <a:t> 2011 [</a:t>
            </a:r>
            <a:r>
              <a:rPr lang="fr-CH" sz="1800" dirty="0" smtClean="0"/>
              <a:t>1]</a:t>
            </a:r>
          </a:p>
          <a:p>
            <a:pPr lvl="1" algn="just"/>
            <a:r>
              <a:rPr lang="fr-CH" sz="1800" dirty="0"/>
              <a:t>L</a:t>
            </a:r>
            <a:r>
              <a:rPr lang="fr-CH" sz="1800" dirty="0" smtClean="0"/>
              <a:t>es </a:t>
            </a:r>
            <a:r>
              <a:rPr lang="fr-CH" sz="1800" dirty="0"/>
              <a:t>frais médicaux directs liés au mal de dos ont été évalués à </a:t>
            </a:r>
            <a:r>
              <a:rPr lang="fr-CH" sz="1800" b="1" dirty="0"/>
              <a:t>CHF 3 755 millions pour l’année 2011</a:t>
            </a:r>
            <a:r>
              <a:rPr lang="fr-CH" sz="1800" dirty="0"/>
              <a:t> [</a:t>
            </a:r>
            <a:r>
              <a:rPr lang="fr-CH" sz="1800" dirty="0" smtClean="0"/>
              <a:t>2].</a:t>
            </a:r>
          </a:p>
          <a:p>
            <a:r>
              <a:rPr lang="fr-CH" sz="1800" dirty="0" smtClean="0"/>
              <a:t>Les </a:t>
            </a:r>
            <a:r>
              <a:rPr lang="fr-CH" sz="1800" u="sng" dirty="0"/>
              <a:t>coûts </a:t>
            </a:r>
            <a:r>
              <a:rPr lang="fr-CH" sz="1800" u="sng" dirty="0" smtClean="0"/>
              <a:t>indirects (</a:t>
            </a:r>
            <a:r>
              <a:rPr lang="fr-CH" sz="1800" dirty="0" smtClean="0"/>
              <a:t>pertes </a:t>
            </a:r>
            <a:r>
              <a:rPr lang="fr-CH" sz="1800" dirty="0"/>
              <a:t>de </a:t>
            </a:r>
            <a:r>
              <a:rPr lang="fr-CH" sz="1800" dirty="0" smtClean="0"/>
              <a:t>production) </a:t>
            </a:r>
            <a:r>
              <a:rPr lang="fr-CH" sz="1800" dirty="0"/>
              <a:t>causés par les arrêts de travail, le présentéisme ou les départs anticipés à la </a:t>
            </a:r>
            <a:r>
              <a:rPr lang="fr-CH" sz="1800" dirty="0" smtClean="0"/>
              <a:t>retraite </a:t>
            </a:r>
          </a:p>
          <a:p>
            <a:pPr lvl="1" algn="just"/>
            <a:r>
              <a:rPr lang="fr-CH" sz="1800" dirty="0" smtClean="0"/>
              <a:t>En 2011, CHF </a:t>
            </a:r>
            <a:r>
              <a:rPr lang="fr-CH" sz="1800" dirty="0"/>
              <a:t>4 939 par patient/e et à CHF 7 460 millions dans l’ensemble du pays [</a:t>
            </a:r>
            <a:r>
              <a:rPr lang="fr-CH" sz="1800" dirty="0" smtClean="0"/>
              <a:t>2]</a:t>
            </a:r>
          </a:p>
          <a:p>
            <a:r>
              <a:rPr lang="fr-CH" sz="1800" dirty="0" smtClean="0"/>
              <a:t>+ frais </a:t>
            </a:r>
            <a:r>
              <a:rPr lang="fr-CH" sz="1800" dirty="0"/>
              <a:t>qui ne sont pas pris en charge par les caisses maladie (en raison de la quote-part ou de la franchise</a:t>
            </a:r>
            <a:r>
              <a:rPr lang="fr-CH" sz="1800" dirty="0" smtClean="0"/>
              <a:t>) </a:t>
            </a:r>
            <a:endParaRPr lang="fr-CH" sz="1800" dirty="0"/>
          </a:p>
          <a:p>
            <a:pPr lvl="1" algn="just"/>
            <a:r>
              <a:rPr lang="fr-CH" sz="1800" dirty="0"/>
              <a:t>Selon le rapport sur le dos 2020, ces frais supportés par les personnes concernées se sont élevés en moyenne à CHF 524 au cours des 12 derniers mois.</a:t>
            </a:r>
          </a:p>
          <a:p>
            <a:pPr lvl="1" algn="just"/>
            <a:r>
              <a:rPr lang="fr-CH" sz="1800" dirty="0"/>
              <a:t>Pour les personnes souffrant de douleurs dorsales chroniques, les frais se chiffrent en moyenne à CHF 836</a:t>
            </a:r>
          </a:p>
          <a:p>
            <a:endParaRPr lang="fr-CH" sz="2000" dirty="0" smtClean="0"/>
          </a:p>
        </p:txBody>
      </p:sp>
      <p:sp>
        <p:nvSpPr>
          <p:cNvPr id="5" name="Rectangle 4"/>
          <p:cNvSpPr/>
          <p:nvPr/>
        </p:nvSpPr>
        <p:spPr>
          <a:xfrm>
            <a:off x="767254" y="6223591"/>
            <a:ext cx="10678511" cy="461665"/>
          </a:xfrm>
          <a:prstGeom prst="rect">
            <a:avLst/>
          </a:prstGeom>
        </p:spPr>
        <p:txBody>
          <a:bodyPr wrap="square">
            <a:spAutoFit/>
          </a:bodyPr>
          <a:lstStyle/>
          <a:p>
            <a:r>
              <a:rPr lang="fr-CH" sz="1200" dirty="0">
                <a:solidFill>
                  <a:schemeClr val="bg1">
                    <a:lumMod val="50000"/>
                  </a:schemeClr>
                </a:solidFill>
                <a:latin typeface="+mj-lt"/>
              </a:rPr>
              <a:t>[</a:t>
            </a:r>
            <a:r>
              <a:rPr lang="fr-CH" sz="1200" dirty="0" smtClean="0">
                <a:solidFill>
                  <a:schemeClr val="bg1">
                    <a:lumMod val="50000"/>
                  </a:schemeClr>
                </a:solidFill>
                <a:latin typeface="+mj-lt"/>
              </a:rPr>
              <a:t>1] </a:t>
            </a:r>
            <a:r>
              <a:rPr lang="fr-CH" sz="1200" dirty="0" err="1" smtClean="0">
                <a:solidFill>
                  <a:schemeClr val="bg1">
                    <a:lumMod val="50000"/>
                  </a:schemeClr>
                </a:solidFill>
                <a:latin typeface="+mj-lt"/>
              </a:rPr>
              <a:t>Telser</a:t>
            </a:r>
            <a:r>
              <a:rPr lang="fr-CH" sz="1200" dirty="0">
                <a:solidFill>
                  <a:schemeClr val="bg1">
                    <a:lumMod val="50000"/>
                  </a:schemeClr>
                </a:solidFill>
                <a:latin typeface="+mj-lt"/>
              </a:rPr>
              <a:t>, H. et al. (2011). </a:t>
            </a:r>
            <a:r>
              <a:rPr lang="fr-CH" sz="1200" i="1" dirty="0">
                <a:solidFill>
                  <a:schemeClr val="bg1">
                    <a:lumMod val="50000"/>
                  </a:schemeClr>
                </a:solidFill>
                <a:latin typeface="+mj-lt"/>
              </a:rPr>
              <a:t>Étude réalisée pour le compte d’</a:t>
            </a:r>
            <a:r>
              <a:rPr lang="fr-CH" sz="1200" i="1" dirty="0" err="1">
                <a:solidFill>
                  <a:schemeClr val="bg1">
                    <a:lumMod val="50000"/>
                  </a:schemeClr>
                </a:solidFill>
                <a:latin typeface="+mj-lt"/>
              </a:rPr>
              <a:t>Interpharma</a:t>
            </a:r>
            <a:r>
              <a:rPr lang="fr-CH" sz="1200" i="1" dirty="0">
                <a:solidFill>
                  <a:schemeClr val="bg1">
                    <a:lumMod val="50000"/>
                  </a:schemeClr>
                </a:solidFill>
                <a:latin typeface="+mj-lt"/>
              </a:rPr>
              <a:t>. Dépenses de santé et frais de maladie. </a:t>
            </a:r>
            <a:r>
              <a:rPr lang="fr-CH" sz="1200" dirty="0" err="1">
                <a:solidFill>
                  <a:schemeClr val="bg1">
                    <a:lumMod val="50000"/>
                  </a:schemeClr>
                </a:solidFill>
                <a:latin typeface="+mj-lt"/>
              </a:rPr>
              <a:t>Polynomics</a:t>
            </a:r>
            <a:r>
              <a:rPr lang="fr-CH" sz="1200" dirty="0">
                <a:solidFill>
                  <a:schemeClr val="bg1">
                    <a:lumMod val="50000"/>
                  </a:schemeClr>
                </a:solidFill>
                <a:latin typeface="+mj-lt"/>
              </a:rPr>
              <a:t>. Bâle, p. 50-53. </a:t>
            </a:r>
          </a:p>
          <a:p>
            <a:r>
              <a:rPr lang="de-DE" sz="1200" dirty="0">
                <a:solidFill>
                  <a:schemeClr val="bg1">
                    <a:lumMod val="50000"/>
                  </a:schemeClr>
                </a:solidFill>
                <a:latin typeface="+mj-lt"/>
              </a:rPr>
              <a:t>[</a:t>
            </a:r>
            <a:r>
              <a:rPr lang="de-DE" sz="1200" dirty="0" smtClean="0">
                <a:solidFill>
                  <a:schemeClr val="bg1">
                    <a:lumMod val="50000"/>
                  </a:schemeClr>
                </a:solidFill>
                <a:latin typeface="+mj-lt"/>
              </a:rPr>
              <a:t>2] </a:t>
            </a:r>
            <a:r>
              <a:rPr lang="de-DE" sz="1200" dirty="0">
                <a:solidFill>
                  <a:schemeClr val="bg1">
                    <a:lumMod val="50000"/>
                  </a:schemeClr>
                </a:solidFill>
                <a:latin typeface="+mj-lt"/>
              </a:rPr>
              <a:t>Wieser, S. et al. (</a:t>
            </a:r>
            <a:r>
              <a:rPr lang="de-DE" sz="1200" dirty="0" err="1">
                <a:solidFill>
                  <a:schemeClr val="bg1">
                    <a:lumMod val="50000"/>
                  </a:schemeClr>
                </a:solidFill>
                <a:latin typeface="+mj-lt"/>
              </a:rPr>
              <a:t>décembre</a:t>
            </a:r>
            <a:r>
              <a:rPr lang="de-DE" sz="1200" dirty="0">
                <a:solidFill>
                  <a:schemeClr val="bg1">
                    <a:lumMod val="50000"/>
                  </a:schemeClr>
                </a:solidFill>
                <a:latin typeface="+mj-lt"/>
              </a:rPr>
              <a:t> 2014). </a:t>
            </a:r>
            <a:r>
              <a:rPr lang="de-DE" sz="1200" i="1" dirty="0">
                <a:solidFill>
                  <a:schemeClr val="bg1">
                    <a:lumMod val="50000"/>
                  </a:schemeClr>
                </a:solidFill>
                <a:latin typeface="+mj-lt"/>
              </a:rPr>
              <a:t>Die Kosten der nichtübertragbaren Krankheiten in der Schweiz. </a:t>
            </a:r>
            <a:endParaRPr lang="fr-CH" sz="1200" dirty="0">
              <a:solidFill>
                <a:schemeClr val="bg1">
                  <a:lumMod val="50000"/>
                </a:schemeClr>
              </a:solidFill>
              <a:latin typeface="+mj-lt"/>
            </a:endParaRPr>
          </a:p>
        </p:txBody>
      </p:sp>
    </p:spTree>
    <p:extLst>
      <p:ext uri="{BB962C8B-B14F-4D97-AF65-F5344CB8AC3E}">
        <p14:creationId xmlns:p14="http://schemas.microsoft.com/office/powerpoint/2010/main" val="1018902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smtClean="0"/>
              <a:t>Anamnèse et présentation clinique </a:t>
            </a:r>
            <a:endParaRPr lang="fr-CH" dirty="0"/>
          </a:p>
        </p:txBody>
      </p:sp>
      <p:sp>
        <p:nvSpPr>
          <p:cNvPr id="4" name="Espace réservé du texte 3"/>
          <p:cNvSpPr>
            <a:spLocks noGrp="1"/>
          </p:cNvSpPr>
          <p:nvPr>
            <p:ph type="body" idx="11"/>
          </p:nvPr>
        </p:nvSpPr>
        <p:spPr/>
        <p:txBody>
          <a:bodyPr>
            <a:normAutofit lnSpcReduction="10000"/>
          </a:bodyPr>
          <a:lstStyle/>
          <a:p>
            <a:r>
              <a:rPr lang="fr-CH" sz="2000" dirty="0" smtClean="0"/>
              <a:t>Anamnèse riche avec comme premier objectif </a:t>
            </a:r>
            <a:r>
              <a:rPr lang="fr-CH" sz="2000" dirty="0"/>
              <a:t>rechercher les points suivants </a:t>
            </a:r>
            <a:r>
              <a:rPr lang="fr-CH" sz="2000" dirty="0" smtClean="0"/>
              <a:t>:</a:t>
            </a:r>
          </a:p>
          <a:p>
            <a:pPr lvl="1" algn="just">
              <a:buFont typeface="Courier New" panose="02070309020205020404" pitchFamily="49" charset="0"/>
              <a:buChar char="o"/>
            </a:pPr>
            <a:r>
              <a:rPr lang="fr-CH" sz="2000" dirty="0" smtClean="0"/>
              <a:t>Localisation</a:t>
            </a:r>
            <a:r>
              <a:rPr lang="fr-CH" sz="2000" dirty="0"/>
              <a:t>, irradiation, intensité, durée, circonstances, évolution, facteurs aggravants et </a:t>
            </a:r>
            <a:r>
              <a:rPr lang="fr-CH" sz="2000" dirty="0" smtClean="0"/>
              <a:t>soulageant</a:t>
            </a:r>
          </a:p>
          <a:p>
            <a:pPr lvl="1" algn="just">
              <a:buFont typeface="Courier New" panose="02070309020205020404" pitchFamily="49" charset="0"/>
              <a:buChar char="o"/>
            </a:pPr>
            <a:r>
              <a:rPr lang="fr-CH" sz="2000" dirty="0"/>
              <a:t>Caractéristique de la douleur (mécanique versus inflammatoire</a:t>
            </a:r>
            <a:r>
              <a:rPr lang="fr-CH" sz="2000" dirty="0" smtClean="0"/>
              <a:t>)</a:t>
            </a:r>
          </a:p>
          <a:p>
            <a:pPr lvl="1" algn="just">
              <a:buFont typeface="Courier New" panose="02070309020205020404" pitchFamily="49" charset="0"/>
              <a:buChar char="o"/>
            </a:pPr>
            <a:r>
              <a:rPr lang="fr-CH" sz="2000" dirty="0"/>
              <a:t>Antécédents épisodes similaires</a:t>
            </a:r>
          </a:p>
          <a:p>
            <a:pPr marL="457200" lvl="1" indent="0" algn="just">
              <a:buNone/>
            </a:pPr>
            <a:endParaRPr lang="fr-CH" sz="2000" dirty="0"/>
          </a:p>
          <a:p>
            <a:r>
              <a:rPr lang="fr-CH" sz="2200" dirty="0" smtClean="0"/>
              <a:t>Lombalgie </a:t>
            </a:r>
            <a:r>
              <a:rPr lang="fr-CH" sz="2200" dirty="0" smtClean="0"/>
              <a:t>commune </a:t>
            </a:r>
            <a:r>
              <a:rPr lang="fr-CH" sz="2200" dirty="0" smtClean="0"/>
              <a:t>ou spécifique? </a:t>
            </a:r>
            <a:endParaRPr lang="fr-CH" sz="2200" dirty="0"/>
          </a:p>
          <a:p>
            <a:pPr lvl="1" algn="just">
              <a:buFont typeface="Wingdings" panose="05000000000000000000" pitchFamily="2" charset="2"/>
              <a:buChar char="Ø"/>
            </a:pPr>
            <a:r>
              <a:rPr lang="fr-CH" sz="2200" dirty="0" smtClean="0"/>
              <a:t>Recherche </a:t>
            </a:r>
            <a:r>
              <a:rPr lang="fr-CH" sz="2200" dirty="0"/>
              <a:t>les facteurs de risque ou </a:t>
            </a:r>
            <a:r>
              <a:rPr lang="fr-CH" sz="2200" b="1" dirty="0" err="1"/>
              <a:t>red</a:t>
            </a:r>
            <a:r>
              <a:rPr lang="fr-CH" sz="2200" b="1" dirty="0"/>
              <a:t> flags </a:t>
            </a:r>
            <a:r>
              <a:rPr lang="fr-CH" sz="2200" dirty="0"/>
              <a:t> </a:t>
            </a:r>
            <a:endParaRPr lang="fr-CH" sz="2200" dirty="0" smtClean="0"/>
          </a:p>
          <a:p>
            <a:pPr lvl="1" algn="just"/>
            <a:endParaRPr lang="fr-CH" sz="2200" dirty="0" smtClean="0"/>
          </a:p>
          <a:p>
            <a:r>
              <a:rPr lang="fr-CH" sz="2200" dirty="0" smtClean="0"/>
              <a:t>Obésité</a:t>
            </a:r>
            <a:r>
              <a:rPr lang="fr-CH" sz="2200" dirty="0"/>
              <a:t>, âge, sexe féminin, travail de force, travail sédentaire, bas niveau socio-économique, insatisfaction et stress au travail et des </a:t>
            </a:r>
            <a:r>
              <a:rPr lang="fr-CH" sz="2200" dirty="0" smtClean="0"/>
              <a:t>troubles psychologiques </a:t>
            </a:r>
            <a:r>
              <a:rPr lang="fr-CH" sz="2200" dirty="0" smtClean="0"/>
              <a:t>ou dépression</a:t>
            </a:r>
            <a:endParaRPr lang="fr-CH" sz="2200" dirty="0" smtClean="0"/>
          </a:p>
          <a:p>
            <a:pPr lvl="1" algn="just">
              <a:buFont typeface="Wingdings" panose="05000000000000000000" pitchFamily="2" charset="2"/>
              <a:buChar char="Ø"/>
            </a:pPr>
            <a:r>
              <a:rPr lang="fr-CH" sz="2200" dirty="0"/>
              <a:t>Facteurs de chronicisation</a:t>
            </a:r>
          </a:p>
        </p:txBody>
      </p:sp>
    </p:spTree>
    <p:extLst>
      <p:ext uri="{BB962C8B-B14F-4D97-AF65-F5344CB8AC3E}">
        <p14:creationId xmlns:p14="http://schemas.microsoft.com/office/powerpoint/2010/main" val="493540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smtClean="0"/>
              <a:t>Examen clinique </a:t>
            </a:r>
            <a:endParaRPr lang="fr-CH" dirty="0"/>
          </a:p>
        </p:txBody>
      </p:sp>
      <p:sp>
        <p:nvSpPr>
          <p:cNvPr id="4" name="Espace réservé du texte 3"/>
          <p:cNvSpPr>
            <a:spLocks noGrp="1"/>
          </p:cNvSpPr>
          <p:nvPr>
            <p:ph type="body" idx="11"/>
          </p:nvPr>
        </p:nvSpPr>
        <p:spPr>
          <a:xfrm>
            <a:off x="1081082" y="1338650"/>
            <a:ext cx="6749125" cy="5114701"/>
          </a:xfrm>
        </p:spPr>
        <p:txBody>
          <a:bodyPr>
            <a:normAutofit/>
          </a:bodyPr>
          <a:lstStyle/>
          <a:p>
            <a:r>
              <a:rPr lang="fr-CH" b="1" dirty="0" smtClean="0"/>
              <a:t>CONSTANTES ET TEMPÉRATURE</a:t>
            </a:r>
          </a:p>
          <a:p>
            <a:r>
              <a:rPr lang="fr-CH" b="1" dirty="0" smtClean="0"/>
              <a:t>INSPECTION</a:t>
            </a:r>
            <a:endParaRPr lang="fr-CH" b="1" dirty="0"/>
          </a:p>
          <a:p>
            <a:pPr lvl="1" algn="just"/>
            <a:r>
              <a:rPr lang="fr-CH" dirty="0"/>
              <a:t>Faire un examen de la posture (lordose, cyphose) et la recherche de trouble statique majeur (scoliose, déséquilibre antérieur) en position debout</a:t>
            </a:r>
          </a:p>
          <a:p>
            <a:r>
              <a:rPr lang="fr-CH" b="1" dirty="0" smtClean="0"/>
              <a:t>PALPATION</a:t>
            </a:r>
            <a:endParaRPr lang="fr-CH" b="1" dirty="0"/>
          </a:p>
          <a:p>
            <a:pPr lvl="1" algn="just"/>
            <a:r>
              <a:rPr lang="fr-CH" dirty="0" smtClean="0"/>
              <a:t>Recherche de </a:t>
            </a:r>
            <a:r>
              <a:rPr lang="fr-CH" dirty="0"/>
              <a:t>contracture musculaire </a:t>
            </a:r>
            <a:r>
              <a:rPr lang="fr-CH" dirty="0" smtClean="0"/>
              <a:t>(en décubitus et </a:t>
            </a:r>
            <a:r>
              <a:rPr lang="fr-CH" dirty="0"/>
              <a:t>jamais en position </a:t>
            </a:r>
            <a:r>
              <a:rPr lang="fr-CH" dirty="0" smtClean="0"/>
              <a:t>debout). </a:t>
            </a:r>
            <a:r>
              <a:rPr lang="fr-CH" dirty="0"/>
              <a:t>Il est important de palper toutes les vertèbres </a:t>
            </a:r>
            <a:endParaRPr lang="fr-CH" dirty="0" smtClean="0"/>
          </a:p>
          <a:p>
            <a:r>
              <a:rPr lang="fr-CH" b="1" dirty="0" smtClean="0"/>
              <a:t>EXAMEN </a:t>
            </a:r>
            <a:r>
              <a:rPr lang="fr-CH" b="1" dirty="0"/>
              <a:t>DYNAMIQUE</a:t>
            </a:r>
          </a:p>
          <a:p>
            <a:pPr lvl="1" algn="just"/>
            <a:r>
              <a:rPr lang="fr-CH" dirty="0"/>
              <a:t>Examen dynamique </a:t>
            </a:r>
            <a:r>
              <a:rPr lang="fr-CH" dirty="0" smtClean="0"/>
              <a:t>avec </a:t>
            </a:r>
            <a:r>
              <a:rPr lang="fr-CH" dirty="0"/>
              <a:t>la flexion antérieure pour </a:t>
            </a:r>
            <a:r>
              <a:rPr lang="fr-CH" dirty="0" smtClean="0"/>
              <a:t>recherche </a:t>
            </a:r>
            <a:r>
              <a:rPr lang="fr-CH" dirty="0"/>
              <a:t>d'un syndrome lombo </a:t>
            </a:r>
            <a:r>
              <a:rPr lang="fr-CH" dirty="0" smtClean="0"/>
              <a:t>rachidien</a:t>
            </a:r>
          </a:p>
          <a:p>
            <a:pPr lvl="1" algn="just"/>
            <a:r>
              <a:rPr lang="fr-CH" dirty="0" smtClean="0"/>
              <a:t>Indice </a:t>
            </a:r>
            <a:r>
              <a:rPr lang="fr-CH" dirty="0"/>
              <a:t>de </a:t>
            </a:r>
            <a:r>
              <a:rPr lang="fr-CH" dirty="0" err="1"/>
              <a:t>Schöber</a:t>
            </a:r>
            <a:r>
              <a:rPr lang="fr-CH" dirty="0"/>
              <a:t> modifié (Mobilisation </a:t>
            </a:r>
            <a:r>
              <a:rPr lang="fr-CH" dirty="0" smtClean="0"/>
              <a:t>lombo-sacrée) et </a:t>
            </a:r>
            <a:r>
              <a:rPr lang="fr-CH" dirty="0"/>
              <a:t>distance doigt-sol (Mobilisation </a:t>
            </a:r>
            <a:r>
              <a:rPr lang="fr-CH" dirty="0" smtClean="0"/>
              <a:t>globale)</a:t>
            </a:r>
            <a:endParaRPr lang="fr-CH" dirty="0"/>
          </a:p>
        </p:txBody>
      </p:sp>
      <p:pic>
        <p:nvPicPr>
          <p:cNvPr id="6" name="Image 5"/>
          <p:cNvPicPr>
            <a:picLocks noChangeAspect="1"/>
          </p:cNvPicPr>
          <p:nvPr/>
        </p:nvPicPr>
        <p:blipFill>
          <a:blip r:embed="rId2"/>
          <a:stretch>
            <a:fillRect/>
          </a:stretch>
        </p:blipFill>
        <p:spPr>
          <a:xfrm>
            <a:off x="8006029" y="1747863"/>
            <a:ext cx="3820058" cy="3667637"/>
          </a:xfrm>
          <a:prstGeom prst="rect">
            <a:avLst/>
          </a:prstGeom>
        </p:spPr>
      </p:pic>
    </p:spTree>
    <p:extLst>
      <p:ext uri="{BB962C8B-B14F-4D97-AF65-F5344CB8AC3E}">
        <p14:creationId xmlns:p14="http://schemas.microsoft.com/office/powerpoint/2010/main" val="36479346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idx="11"/>
          </p:nvPr>
        </p:nvSpPr>
        <p:spPr>
          <a:xfrm>
            <a:off x="1081085" y="1315722"/>
            <a:ext cx="5756596" cy="5170944"/>
          </a:xfrm>
        </p:spPr>
        <p:txBody>
          <a:bodyPr>
            <a:normAutofit/>
          </a:bodyPr>
          <a:lstStyle/>
          <a:p>
            <a:r>
              <a:rPr lang="fr-CH" sz="2200" dirty="0" smtClean="0">
                <a:solidFill>
                  <a:schemeClr val="bg1">
                    <a:lumMod val="50000"/>
                  </a:schemeClr>
                </a:solidFill>
                <a:latin typeface="+mj-lt"/>
              </a:rPr>
              <a:t>Atteinte </a:t>
            </a:r>
            <a:r>
              <a:rPr lang="fr-CH" sz="2200" dirty="0">
                <a:solidFill>
                  <a:schemeClr val="bg1">
                    <a:lumMod val="50000"/>
                  </a:schemeClr>
                </a:solidFill>
                <a:latin typeface="+mj-lt"/>
              </a:rPr>
              <a:t>radiculaire de L4, L5 ou </a:t>
            </a:r>
            <a:r>
              <a:rPr lang="fr-CH" sz="2200" dirty="0" smtClean="0">
                <a:solidFill>
                  <a:schemeClr val="bg1">
                    <a:lumMod val="50000"/>
                  </a:schemeClr>
                </a:solidFill>
                <a:latin typeface="+mj-lt"/>
              </a:rPr>
              <a:t>S1: </a:t>
            </a:r>
            <a:r>
              <a:rPr lang="fr-CH" sz="2200" b="1" dirty="0" smtClean="0">
                <a:solidFill>
                  <a:schemeClr val="bg1">
                    <a:lumMod val="50000"/>
                  </a:schemeClr>
                </a:solidFill>
                <a:latin typeface="+mj-lt"/>
              </a:rPr>
              <a:t>Test de Lasègue</a:t>
            </a:r>
            <a:endParaRPr lang="fr-CH" sz="2200" dirty="0">
              <a:solidFill>
                <a:schemeClr val="bg1">
                  <a:lumMod val="50000"/>
                </a:schemeClr>
              </a:solidFill>
              <a:latin typeface="+mj-lt"/>
            </a:endParaRPr>
          </a:p>
          <a:p>
            <a:pPr lvl="1" algn="just"/>
            <a:r>
              <a:rPr lang="fr-CH" sz="2200" dirty="0">
                <a:solidFill>
                  <a:schemeClr val="bg1">
                    <a:lumMod val="50000"/>
                  </a:schemeClr>
                </a:solidFill>
                <a:latin typeface="+mj-lt"/>
              </a:rPr>
              <a:t>Le test est positif reproduit une douleur dans le trajet radiculaire, et non dans le bas du dos, entre 30° et 70° de la </a:t>
            </a:r>
            <a:r>
              <a:rPr lang="fr-CH" sz="2200" dirty="0" smtClean="0">
                <a:solidFill>
                  <a:schemeClr val="bg1">
                    <a:lumMod val="50000"/>
                  </a:schemeClr>
                </a:solidFill>
                <a:latin typeface="+mj-lt"/>
              </a:rPr>
              <a:t>jambe</a:t>
            </a:r>
            <a:endParaRPr lang="fr-CH" sz="2200" dirty="0">
              <a:solidFill>
                <a:schemeClr val="bg1">
                  <a:lumMod val="50000"/>
                </a:schemeClr>
              </a:solidFill>
              <a:latin typeface="+mj-lt"/>
            </a:endParaRPr>
          </a:p>
          <a:p>
            <a:r>
              <a:rPr lang="fr-CH" sz="2200" dirty="0" smtClean="0">
                <a:solidFill>
                  <a:schemeClr val="bg1">
                    <a:lumMod val="50000"/>
                  </a:schemeClr>
                </a:solidFill>
                <a:latin typeface="+mj-lt"/>
              </a:rPr>
              <a:t>Atteinte </a:t>
            </a:r>
            <a:r>
              <a:rPr lang="fr-CH" sz="2200" dirty="0">
                <a:solidFill>
                  <a:schemeClr val="bg1">
                    <a:lumMod val="50000"/>
                  </a:schemeClr>
                </a:solidFill>
                <a:latin typeface="+mj-lt"/>
              </a:rPr>
              <a:t>radiculaire de L2, L3 ou </a:t>
            </a:r>
            <a:r>
              <a:rPr lang="fr-CH" sz="2200" dirty="0" smtClean="0">
                <a:solidFill>
                  <a:schemeClr val="bg1">
                    <a:lumMod val="50000"/>
                  </a:schemeClr>
                </a:solidFill>
                <a:latin typeface="+mj-lt"/>
              </a:rPr>
              <a:t>L4: </a:t>
            </a:r>
            <a:r>
              <a:rPr lang="fr-CH" sz="2200" b="1" dirty="0">
                <a:solidFill>
                  <a:schemeClr val="bg1">
                    <a:lumMod val="50000"/>
                  </a:schemeClr>
                </a:solidFill>
                <a:latin typeface="+mj-lt"/>
              </a:rPr>
              <a:t>l</a:t>
            </a:r>
            <a:r>
              <a:rPr lang="fr-CH" sz="2200" b="1" dirty="0" smtClean="0">
                <a:solidFill>
                  <a:schemeClr val="bg1">
                    <a:lumMod val="50000"/>
                  </a:schemeClr>
                </a:solidFill>
                <a:latin typeface="+mj-lt"/>
              </a:rPr>
              <a:t>e </a:t>
            </a:r>
            <a:r>
              <a:rPr lang="fr-CH" sz="2200" b="1" dirty="0">
                <a:solidFill>
                  <a:schemeClr val="bg1">
                    <a:lumMod val="50000"/>
                  </a:schemeClr>
                </a:solidFill>
                <a:latin typeface="+mj-lt"/>
              </a:rPr>
              <a:t>rétro-Lasègue ou </a:t>
            </a:r>
            <a:r>
              <a:rPr lang="fr-CH" sz="2200" b="1" dirty="0" err="1" smtClean="0">
                <a:solidFill>
                  <a:schemeClr val="bg1">
                    <a:lumMod val="50000"/>
                  </a:schemeClr>
                </a:solidFill>
                <a:latin typeface="+mj-lt"/>
              </a:rPr>
              <a:t>Léri</a:t>
            </a:r>
            <a:r>
              <a:rPr lang="fr-CH" sz="2200" dirty="0" smtClean="0">
                <a:solidFill>
                  <a:schemeClr val="bg1">
                    <a:lumMod val="50000"/>
                  </a:schemeClr>
                </a:solidFill>
                <a:latin typeface="+mj-lt"/>
              </a:rPr>
              <a:t>, </a:t>
            </a:r>
          </a:p>
          <a:p>
            <a:pPr lvl="1" algn="just"/>
            <a:r>
              <a:rPr lang="fr-CH" sz="2200" dirty="0" smtClean="0">
                <a:solidFill>
                  <a:schemeClr val="bg1">
                    <a:lumMod val="50000"/>
                  </a:schemeClr>
                </a:solidFill>
                <a:latin typeface="+mj-lt"/>
              </a:rPr>
              <a:t>Reproduction d’une </a:t>
            </a:r>
            <a:r>
              <a:rPr lang="fr-CH" sz="2200" dirty="0">
                <a:solidFill>
                  <a:schemeClr val="bg1">
                    <a:lumMod val="50000"/>
                  </a:schemeClr>
                </a:solidFill>
                <a:latin typeface="+mj-lt"/>
              </a:rPr>
              <a:t>douleur sur la face antérieure de la </a:t>
            </a:r>
            <a:r>
              <a:rPr lang="fr-CH" sz="2200" dirty="0" smtClean="0">
                <a:solidFill>
                  <a:schemeClr val="bg1">
                    <a:lumMod val="50000"/>
                  </a:schemeClr>
                </a:solidFill>
                <a:latin typeface="+mj-lt"/>
              </a:rPr>
              <a:t>cuisse lors </a:t>
            </a:r>
            <a:r>
              <a:rPr lang="fr-CH" sz="2200" dirty="0">
                <a:solidFill>
                  <a:schemeClr val="bg1">
                    <a:lumMod val="50000"/>
                  </a:schemeClr>
                </a:solidFill>
                <a:latin typeface="+mj-lt"/>
              </a:rPr>
              <a:t>d’une extension passive de l’articulation </a:t>
            </a:r>
            <a:r>
              <a:rPr lang="fr-CH" sz="2200" dirty="0" smtClean="0">
                <a:solidFill>
                  <a:schemeClr val="bg1">
                    <a:lumMod val="50000"/>
                  </a:schemeClr>
                </a:solidFill>
                <a:latin typeface="+mj-lt"/>
              </a:rPr>
              <a:t>coxo-fémorale</a:t>
            </a:r>
            <a:r>
              <a:rPr lang="fr-CH" sz="2200" dirty="0">
                <a:solidFill>
                  <a:schemeClr val="bg1">
                    <a:lumMod val="50000"/>
                  </a:schemeClr>
                </a:solidFill>
                <a:latin typeface="+mj-lt"/>
              </a:rPr>
              <a:t> </a:t>
            </a:r>
            <a:r>
              <a:rPr lang="fr-CH" sz="2200" dirty="0" smtClean="0">
                <a:solidFill>
                  <a:schemeClr val="bg1">
                    <a:lumMod val="50000"/>
                  </a:schemeClr>
                </a:solidFill>
                <a:latin typeface="+mj-lt"/>
              </a:rPr>
              <a:t>avec le patient en décubitus latéral</a:t>
            </a:r>
          </a:p>
          <a:p>
            <a:r>
              <a:rPr lang="fr-CH" sz="2200" dirty="0" smtClean="0">
                <a:solidFill>
                  <a:schemeClr val="bg1">
                    <a:lumMod val="50000"/>
                  </a:schemeClr>
                </a:solidFill>
                <a:latin typeface="+mj-lt"/>
              </a:rPr>
              <a:t>Force et réflexes</a:t>
            </a:r>
          </a:p>
        </p:txBody>
      </p:sp>
      <p:sp>
        <p:nvSpPr>
          <p:cNvPr id="6" name="Sous-titre 5"/>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smtClean="0"/>
              <a:t>Examen neurologique </a:t>
            </a:r>
            <a:endParaRPr lang="fr-CH" dirty="0"/>
          </a:p>
        </p:txBody>
      </p:sp>
      <p:pic>
        <p:nvPicPr>
          <p:cNvPr id="2" name="Image 1"/>
          <p:cNvPicPr>
            <a:picLocks noChangeAspect="1"/>
          </p:cNvPicPr>
          <p:nvPr/>
        </p:nvPicPr>
        <p:blipFill>
          <a:blip r:embed="rId3"/>
          <a:stretch>
            <a:fillRect/>
          </a:stretch>
        </p:blipFill>
        <p:spPr>
          <a:xfrm>
            <a:off x="7777771" y="975291"/>
            <a:ext cx="3637907" cy="2570550"/>
          </a:xfrm>
          <a:prstGeom prst="rect">
            <a:avLst/>
          </a:prstGeom>
        </p:spPr>
      </p:pic>
      <p:pic>
        <p:nvPicPr>
          <p:cNvPr id="5" name="Image 4"/>
          <p:cNvPicPr>
            <a:picLocks noChangeAspect="1"/>
          </p:cNvPicPr>
          <p:nvPr/>
        </p:nvPicPr>
        <p:blipFill>
          <a:blip r:embed="rId4"/>
          <a:stretch>
            <a:fillRect/>
          </a:stretch>
        </p:blipFill>
        <p:spPr>
          <a:xfrm>
            <a:off x="7373451" y="3697569"/>
            <a:ext cx="4446549" cy="2909215"/>
          </a:xfrm>
          <a:prstGeom prst="rect">
            <a:avLst/>
          </a:prstGeom>
        </p:spPr>
      </p:pic>
    </p:spTree>
    <p:extLst>
      <p:ext uri="{BB962C8B-B14F-4D97-AF65-F5344CB8AC3E}">
        <p14:creationId xmlns:p14="http://schemas.microsoft.com/office/powerpoint/2010/main" val="1235470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1"/>
          </p:nvPr>
        </p:nvSpPr>
        <p:spPr/>
        <p:txBody>
          <a:bodyPr/>
          <a:lstStyle/>
          <a:p>
            <a:endParaRPr lang="fr-CH" dirty="0"/>
          </a:p>
          <a:p>
            <a:endParaRPr lang="fr-CH" dirty="0"/>
          </a:p>
        </p:txBody>
      </p:sp>
      <p:sp>
        <p:nvSpPr>
          <p:cNvPr id="4" name="Sous-titre 3"/>
          <p:cNvSpPr>
            <a:spLocks noGrp="1"/>
          </p:cNvSpPr>
          <p:nvPr>
            <p:ph type="subTitle" idx="1"/>
          </p:nvPr>
        </p:nvSpPr>
        <p:spPr/>
        <p:txBody>
          <a:bodyPr/>
          <a:lstStyle/>
          <a:p>
            <a:endParaRPr lang="fr-CH"/>
          </a:p>
        </p:txBody>
      </p:sp>
      <p:sp>
        <p:nvSpPr>
          <p:cNvPr id="5" name="Titre 4"/>
          <p:cNvSpPr>
            <a:spLocks noGrp="1"/>
          </p:cNvSpPr>
          <p:nvPr>
            <p:ph type="title"/>
          </p:nvPr>
        </p:nvSpPr>
        <p:spPr/>
        <p:txBody>
          <a:bodyPr/>
          <a:lstStyle/>
          <a:p>
            <a:r>
              <a:rPr lang="fr-CH" dirty="0" smtClean="0"/>
              <a:t>Examen neurologique</a:t>
            </a:r>
            <a:endParaRPr lang="fr-CH" dirty="0"/>
          </a:p>
        </p:txBody>
      </p:sp>
      <p:pic>
        <p:nvPicPr>
          <p:cNvPr id="7" name="Image 6"/>
          <p:cNvPicPr>
            <a:picLocks noChangeAspect="1"/>
          </p:cNvPicPr>
          <p:nvPr/>
        </p:nvPicPr>
        <p:blipFill>
          <a:blip r:embed="rId2"/>
          <a:stretch>
            <a:fillRect/>
          </a:stretch>
        </p:blipFill>
        <p:spPr>
          <a:xfrm>
            <a:off x="1828800" y="868878"/>
            <a:ext cx="8371840" cy="5479323"/>
          </a:xfrm>
          <a:prstGeom prst="rect">
            <a:avLst/>
          </a:prstGeom>
        </p:spPr>
      </p:pic>
      <p:sp>
        <p:nvSpPr>
          <p:cNvPr id="8" name="Rectangle 7"/>
          <p:cNvSpPr/>
          <p:nvPr/>
        </p:nvSpPr>
        <p:spPr>
          <a:xfrm>
            <a:off x="7949260" y="6464728"/>
            <a:ext cx="4933619" cy="261610"/>
          </a:xfrm>
          <a:prstGeom prst="rect">
            <a:avLst/>
          </a:prstGeom>
        </p:spPr>
        <p:txBody>
          <a:bodyPr wrap="square">
            <a:spAutoFit/>
          </a:bodyPr>
          <a:lstStyle/>
          <a:p>
            <a:r>
              <a:rPr lang="fr-CH" sz="1100" dirty="0" err="1">
                <a:solidFill>
                  <a:schemeClr val="bg1">
                    <a:lumMod val="50000"/>
                  </a:schemeClr>
                </a:solidFill>
                <a:latin typeface="Arial" panose="020B0604020202020204" pitchFamily="34" charset="0"/>
                <a:cs typeface="Arial" panose="020B0604020202020204" pitchFamily="34" charset="0"/>
              </a:rPr>
              <a:t>Rev</a:t>
            </a:r>
            <a:r>
              <a:rPr lang="fr-CH" sz="1100" dirty="0">
                <a:solidFill>
                  <a:schemeClr val="bg1">
                    <a:lumMod val="50000"/>
                  </a:schemeClr>
                </a:solidFill>
                <a:latin typeface="Arial" panose="020B0604020202020204" pitchFamily="34" charset="0"/>
                <a:cs typeface="Arial" panose="020B0604020202020204" pitchFamily="34" charset="0"/>
              </a:rPr>
              <a:t> Med Suisse 2010; 6 : 1540-5</a:t>
            </a:r>
          </a:p>
        </p:txBody>
      </p:sp>
    </p:spTree>
    <p:extLst>
      <p:ext uri="{BB962C8B-B14F-4D97-AF65-F5344CB8AC3E}">
        <p14:creationId xmlns:p14="http://schemas.microsoft.com/office/powerpoint/2010/main" val="29559545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H" dirty="0" smtClean="0"/>
              <a:t>Stratégie lombalgie commune </a:t>
            </a:r>
            <a:endParaRPr lang="fr-CH" dirty="0"/>
          </a:p>
        </p:txBody>
      </p:sp>
      <p:sp>
        <p:nvSpPr>
          <p:cNvPr id="7" name="TextBox 17">
            <a:extLst>
              <a:ext uri="{FF2B5EF4-FFF2-40B4-BE49-F238E27FC236}">
                <a16:creationId xmlns:a16="http://schemas.microsoft.com/office/drawing/2014/main" id="{46790A79-C95B-E84C-A80E-B93A64EE288E}"/>
              </a:ext>
            </a:extLst>
          </p:cNvPr>
          <p:cNvSpPr txBox="1"/>
          <p:nvPr/>
        </p:nvSpPr>
        <p:spPr>
          <a:xfrm>
            <a:off x="119868" y="721963"/>
            <a:ext cx="821059" cy="313932"/>
          </a:xfrm>
          <a:prstGeom prst="rect">
            <a:avLst/>
          </a:prstGeom>
          <a:noFill/>
        </p:spPr>
        <p:txBody>
          <a:bodyPr wrap="none" rtlCol="0">
            <a:spAutoFit/>
          </a:bodyPr>
          <a:lstStyle/>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Département</a:t>
            </a:r>
          </a:p>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de médecine</a:t>
            </a:r>
          </a:p>
        </p:txBody>
      </p:sp>
      <p:pic>
        <p:nvPicPr>
          <p:cNvPr id="2" name="Image 1"/>
          <p:cNvPicPr>
            <a:picLocks noChangeAspect="1"/>
          </p:cNvPicPr>
          <p:nvPr/>
        </p:nvPicPr>
        <p:blipFill rotWithShape="1">
          <a:blip r:embed="rId2"/>
          <a:srcRect l="13348" t="4209" r="335"/>
          <a:stretch/>
        </p:blipFill>
        <p:spPr>
          <a:xfrm>
            <a:off x="244011" y="1191238"/>
            <a:ext cx="11947989" cy="3168224"/>
          </a:xfrm>
          <a:prstGeom prst="rect">
            <a:avLst/>
          </a:prstGeom>
        </p:spPr>
      </p:pic>
      <p:sp>
        <p:nvSpPr>
          <p:cNvPr id="8" name="Rectangle 7"/>
          <p:cNvSpPr/>
          <p:nvPr/>
        </p:nvSpPr>
        <p:spPr>
          <a:xfrm>
            <a:off x="5330948" y="6572480"/>
            <a:ext cx="9059272" cy="261610"/>
          </a:xfrm>
          <a:prstGeom prst="rect">
            <a:avLst/>
          </a:prstGeom>
        </p:spPr>
        <p:txBody>
          <a:bodyPr wrap="square">
            <a:spAutoFit/>
          </a:bodyPr>
          <a:lstStyle/>
          <a:p>
            <a:r>
              <a:rPr lang="fr-CH" sz="1100" dirty="0" smtClean="0">
                <a:solidFill>
                  <a:schemeClr val="bg1">
                    <a:lumMod val="50000"/>
                  </a:schemeClr>
                </a:solidFill>
              </a:rPr>
              <a:t>Revue </a:t>
            </a:r>
            <a:r>
              <a:rPr lang="fr-CH" sz="1100" dirty="0">
                <a:solidFill>
                  <a:schemeClr val="bg1">
                    <a:lumMod val="50000"/>
                  </a:schemeClr>
                </a:solidFill>
              </a:rPr>
              <a:t>Médicale Suisse, Numéro du Service de Médecine de Premier Recours, N 797</a:t>
            </a:r>
          </a:p>
        </p:txBody>
      </p:sp>
      <p:sp>
        <p:nvSpPr>
          <p:cNvPr id="9" name="Rectangle 8"/>
          <p:cNvSpPr/>
          <p:nvPr/>
        </p:nvSpPr>
        <p:spPr>
          <a:xfrm>
            <a:off x="119868" y="1296994"/>
            <a:ext cx="3365329" cy="19702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1" name="Image 10"/>
          <p:cNvPicPr>
            <a:picLocks noChangeAspect="1"/>
          </p:cNvPicPr>
          <p:nvPr/>
        </p:nvPicPr>
        <p:blipFill>
          <a:blip r:embed="rId3"/>
          <a:stretch>
            <a:fillRect/>
          </a:stretch>
        </p:blipFill>
        <p:spPr>
          <a:xfrm>
            <a:off x="3999461" y="3848819"/>
            <a:ext cx="1021286" cy="1021286"/>
          </a:xfrm>
          <a:prstGeom prst="rect">
            <a:avLst/>
          </a:prstGeom>
        </p:spPr>
      </p:pic>
    </p:spTree>
    <p:extLst>
      <p:ext uri="{BB962C8B-B14F-4D97-AF65-F5344CB8AC3E}">
        <p14:creationId xmlns:p14="http://schemas.microsoft.com/office/powerpoint/2010/main" val="3563653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76282" y="262017"/>
            <a:ext cx="10664349" cy="519245"/>
          </a:xfrm>
        </p:spPr>
        <p:txBody>
          <a:bodyPr/>
          <a:lstStyle/>
          <a:p>
            <a:r>
              <a:rPr lang="fr-CH" dirty="0" smtClean="0"/>
              <a:t>Drapeaux rouges</a:t>
            </a:r>
            <a:endParaRPr lang="fr-CH" dirty="0"/>
          </a:p>
        </p:txBody>
      </p:sp>
      <p:pic>
        <p:nvPicPr>
          <p:cNvPr id="5" name="Image 4"/>
          <p:cNvPicPr>
            <a:picLocks noChangeAspect="1"/>
          </p:cNvPicPr>
          <p:nvPr/>
        </p:nvPicPr>
        <p:blipFill>
          <a:blip r:embed="rId2"/>
          <a:stretch>
            <a:fillRect/>
          </a:stretch>
        </p:blipFill>
        <p:spPr>
          <a:xfrm>
            <a:off x="945931" y="912228"/>
            <a:ext cx="6935168" cy="5506218"/>
          </a:xfrm>
          <a:prstGeom prst="rect">
            <a:avLst/>
          </a:prstGeom>
        </p:spPr>
      </p:pic>
      <p:sp>
        <p:nvSpPr>
          <p:cNvPr id="6" name="ZoneTexte 5"/>
          <p:cNvSpPr txBox="1"/>
          <p:nvPr/>
        </p:nvSpPr>
        <p:spPr>
          <a:xfrm>
            <a:off x="8713075" y="1965436"/>
            <a:ext cx="2322787" cy="5355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l">
              <a:lnSpc>
                <a:spcPct val="90000"/>
              </a:lnSpc>
            </a:pPr>
            <a:r>
              <a:rPr lang="fr-CH" sz="1600" b="1" spc="300" dirty="0" smtClean="0">
                <a:solidFill>
                  <a:schemeClr val="tx1">
                    <a:alpha val="50000"/>
                  </a:schemeClr>
                </a:solidFill>
                <a:latin typeface="Arial" panose="020B0604020202020204" pitchFamily="34" charset="0"/>
                <a:ea typeface="Montserrat" charset="0"/>
                <a:cs typeface="Arial" panose="020B0604020202020204" pitchFamily="34" charset="0"/>
              </a:rPr>
              <a:t>Pathologie inflammatoire</a:t>
            </a:r>
            <a:endParaRPr lang="fr-CH" sz="1600" b="1" spc="300" dirty="0">
              <a:solidFill>
                <a:schemeClr val="tx1">
                  <a:alpha val="50000"/>
                </a:schemeClr>
              </a:solidFill>
              <a:latin typeface="Arial" panose="020B0604020202020204" pitchFamily="34" charset="0"/>
              <a:ea typeface="Montserrat" charset="0"/>
              <a:cs typeface="Arial" panose="020B0604020202020204" pitchFamily="34" charset="0"/>
            </a:endParaRPr>
          </a:p>
        </p:txBody>
      </p:sp>
      <p:sp>
        <p:nvSpPr>
          <p:cNvPr id="7" name="ZoneTexte 6"/>
          <p:cNvSpPr txBox="1"/>
          <p:nvPr/>
        </p:nvSpPr>
        <p:spPr>
          <a:xfrm>
            <a:off x="8713076" y="3925615"/>
            <a:ext cx="2322787" cy="5355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l">
              <a:lnSpc>
                <a:spcPct val="90000"/>
              </a:lnSpc>
            </a:pPr>
            <a:r>
              <a:rPr lang="fr-CH" sz="1600" b="1" spc="300" dirty="0" smtClean="0">
                <a:solidFill>
                  <a:schemeClr val="tx1">
                    <a:alpha val="50000"/>
                  </a:schemeClr>
                </a:solidFill>
                <a:latin typeface="Arial" panose="020B0604020202020204" pitchFamily="34" charset="0"/>
                <a:ea typeface="Montserrat" charset="0"/>
                <a:cs typeface="Arial" panose="020B0604020202020204" pitchFamily="34" charset="0"/>
              </a:rPr>
              <a:t>Pathologie rachidienne</a:t>
            </a:r>
            <a:endParaRPr lang="fr-CH" sz="1600" b="1" spc="300" dirty="0">
              <a:solidFill>
                <a:schemeClr val="tx1">
                  <a:alpha val="50000"/>
                </a:schemeClr>
              </a:solidFill>
              <a:latin typeface="Arial" panose="020B0604020202020204" pitchFamily="34" charset="0"/>
              <a:ea typeface="Montserrat" charset="0"/>
              <a:cs typeface="Arial" panose="020B0604020202020204" pitchFamily="34" charset="0"/>
            </a:endParaRPr>
          </a:p>
        </p:txBody>
      </p:sp>
      <p:sp>
        <p:nvSpPr>
          <p:cNvPr id="8" name="ZoneTexte 7"/>
          <p:cNvSpPr txBox="1"/>
          <p:nvPr/>
        </p:nvSpPr>
        <p:spPr>
          <a:xfrm>
            <a:off x="8713076" y="2866384"/>
            <a:ext cx="2322787" cy="5355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l">
              <a:lnSpc>
                <a:spcPct val="90000"/>
              </a:lnSpc>
            </a:pPr>
            <a:r>
              <a:rPr lang="fr-CH" sz="1600" b="1" spc="300" dirty="0" smtClean="0">
                <a:solidFill>
                  <a:schemeClr val="tx1">
                    <a:alpha val="50000"/>
                  </a:schemeClr>
                </a:solidFill>
                <a:latin typeface="Arial" panose="020B0604020202020204" pitchFamily="34" charset="0"/>
                <a:ea typeface="Montserrat" charset="0"/>
                <a:cs typeface="Arial" panose="020B0604020202020204" pitchFamily="34" charset="0"/>
              </a:rPr>
              <a:t>Pathologie</a:t>
            </a:r>
          </a:p>
          <a:p>
            <a:pPr algn="l">
              <a:lnSpc>
                <a:spcPct val="90000"/>
              </a:lnSpc>
            </a:pPr>
            <a:r>
              <a:rPr lang="fr-CH" sz="1600" b="1" spc="300" dirty="0" smtClean="0">
                <a:solidFill>
                  <a:schemeClr val="tx1">
                    <a:alpha val="50000"/>
                  </a:schemeClr>
                </a:solidFill>
                <a:latin typeface="Arial" panose="020B0604020202020204" pitchFamily="34" charset="0"/>
                <a:ea typeface="Montserrat" charset="0"/>
                <a:cs typeface="Arial" panose="020B0604020202020204" pitchFamily="34" charset="0"/>
              </a:rPr>
              <a:t>infectieuse</a:t>
            </a:r>
            <a:endParaRPr lang="fr-CH" sz="1600" b="1" spc="300" dirty="0">
              <a:solidFill>
                <a:schemeClr val="tx1">
                  <a:alpha val="50000"/>
                </a:schemeClr>
              </a:solidFill>
              <a:latin typeface="Arial" panose="020B0604020202020204" pitchFamily="34" charset="0"/>
              <a:ea typeface="Montserrat" charset="0"/>
              <a:cs typeface="Arial" panose="020B0604020202020204" pitchFamily="34" charset="0"/>
            </a:endParaRPr>
          </a:p>
        </p:txBody>
      </p:sp>
      <p:sp>
        <p:nvSpPr>
          <p:cNvPr id="9" name="ZoneTexte 8"/>
          <p:cNvSpPr txBox="1"/>
          <p:nvPr/>
        </p:nvSpPr>
        <p:spPr>
          <a:xfrm>
            <a:off x="8713076" y="4826563"/>
            <a:ext cx="2322787" cy="75713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l">
              <a:lnSpc>
                <a:spcPct val="90000"/>
              </a:lnSpc>
            </a:pPr>
            <a:r>
              <a:rPr lang="fr-CH" sz="1600" b="1" spc="300" dirty="0" smtClean="0">
                <a:solidFill>
                  <a:schemeClr val="tx1">
                    <a:alpha val="50000"/>
                  </a:schemeClr>
                </a:solidFill>
                <a:latin typeface="Arial" panose="020B0604020202020204" pitchFamily="34" charset="0"/>
                <a:ea typeface="Montserrat" charset="0"/>
                <a:cs typeface="Arial" panose="020B0604020202020204" pitchFamily="34" charset="0"/>
              </a:rPr>
              <a:t>Pathologie extra- rachidienne</a:t>
            </a:r>
            <a:endParaRPr lang="fr-CH" sz="1600" b="1" spc="300" dirty="0">
              <a:solidFill>
                <a:schemeClr val="tx1">
                  <a:alpha val="50000"/>
                </a:schemeClr>
              </a:solidFill>
              <a:latin typeface="Arial" panose="020B0604020202020204" pitchFamily="34" charset="0"/>
              <a:ea typeface="Montserrat" charset="0"/>
              <a:cs typeface="Arial" panose="020B0604020202020204" pitchFamily="34" charset="0"/>
            </a:endParaRPr>
          </a:p>
        </p:txBody>
      </p:sp>
    </p:spTree>
    <p:extLst>
      <p:ext uri="{BB962C8B-B14F-4D97-AF65-F5344CB8AC3E}">
        <p14:creationId xmlns:p14="http://schemas.microsoft.com/office/powerpoint/2010/main" val="35263779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918875" y="202718"/>
            <a:ext cx="10664349" cy="519245"/>
          </a:xfrm>
        </p:spPr>
        <p:txBody>
          <a:bodyPr/>
          <a:lstStyle/>
          <a:p>
            <a:r>
              <a:rPr lang="fr-CH" dirty="0"/>
              <a:t>Lombalgies spécifiques</a:t>
            </a:r>
          </a:p>
        </p:txBody>
      </p:sp>
      <p:pic>
        <p:nvPicPr>
          <p:cNvPr id="5" name="Image 4"/>
          <p:cNvPicPr>
            <a:picLocks noChangeAspect="1"/>
          </p:cNvPicPr>
          <p:nvPr/>
        </p:nvPicPr>
        <p:blipFill>
          <a:blip r:embed="rId3"/>
          <a:stretch>
            <a:fillRect/>
          </a:stretch>
        </p:blipFill>
        <p:spPr>
          <a:xfrm>
            <a:off x="2926081" y="721963"/>
            <a:ext cx="6704180" cy="5969475"/>
          </a:xfrm>
          <a:prstGeom prst="rect">
            <a:avLst/>
          </a:prstGeom>
        </p:spPr>
      </p:pic>
      <p:pic>
        <p:nvPicPr>
          <p:cNvPr id="3074" name="Picture 2" descr="URGENC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8000" y="4494710"/>
            <a:ext cx="1148081" cy="9840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URGENC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8080" y="5478779"/>
            <a:ext cx="1148081" cy="984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20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err="1" smtClean="0"/>
              <a:t>Sd</a:t>
            </a:r>
            <a:r>
              <a:rPr lang="fr-CH" dirty="0" smtClean="0"/>
              <a:t> queue de cheval </a:t>
            </a:r>
            <a:endParaRPr lang="fr-CH" dirty="0"/>
          </a:p>
        </p:txBody>
      </p:sp>
      <p:sp>
        <p:nvSpPr>
          <p:cNvPr id="4" name="Espace réservé du texte 3"/>
          <p:cNvSpPr>
            <a:spLocks noGrp="1"/>
          </p:cNvSpPr>
          <p:nvPr>
            <p:ph type="body" idx="11"/>
          </p:nvPr>
        </p:nvSpPr>
        <p:spPr>
          <a:xfrm>
            <a:off x="1081083" y="1338651"/>
            <a:ext cx="7312089" cy="4884940"/>
          </a:xfrm>
        </p:spPr>
        <p:txBody>
          <a:bodyPr>
            <a:normAutofit/>
          </a:bodyPr>
          <a:lstStyle/>
          <a:p>
            <a:r>
              <a:rPr lang="fr-CH" sz="2000" dirty="0" smtClean="0"/>
              <a:t>Compression </a:t>
            </a:r>
            <a:r>
              <a:rPr lang="fr-CH" sz="2000" dirty="0"/>
              <a:t>des racines nerveuses </a:t>
            </a:r>
            <a:r>
              <a:rPr lang="fr-CH" sz="2000" dirty="0" smtClean="0"/>
              <a:t>sacrées qui entraine une symptomatologie d’apparition rapide (&lt;24h) avec: </a:t>
            </a:r>
          </a:p>
          <a:p>
            <a:pPr lvl="1" algn="just">
              <a:buFont typeface="Wingdings" panose="05000000000000000000" pitchFamily="2" charset="2"/>
              <a:buChar char="Ø"/>
            </a:pPr>
            <a:r>
              <a:rPr lang="fr-CH" sz="2000" dirty="0"/>
              <a:t>U</a:t>
            </a:r>
            <a:r>
              <a:rPr lang="fr-CH" sz="2000" dirty="0" smtClean="0"/>
              <a:t>ne </a:t>
            </a:r>
            <a:r>
              <a:rPr lang="fr-CH" sz="2000" dirty="0"/>
              <a:t>rétention urinaire ou une incontinence par </a:t>
            </a:r>
            <a:r>
              <a:rPr lang="fr-CH" sz="2000" dirty="0" smtClean="0"/>
              <a:t>regorgement (sensibilité </a:t>
            </a:r>
            <a:r>
              <a:rPr lang="fr-CH" sz="2000" dirty="0"/>
              <a:t>de près de 90</a:t>
            </a:r>
            <a:r>
              <a:rPr lang="fr-CH" sz="2000" dirty="0" smtClean="0"/>
              <a:t>%)</a:t>
            </a:r>
          </a:p>
          <a:p>
            <a:pPr lvl="2" algn="just">
              <a:buFont typeface="Wingdings" panose="05000000000000000000" pitchFamily="2" charset="2"/>
              <a:buChar char="Ø"/>
            </a:pPr>
            <a:r>
              <a:rPr lang="fr-CH" sz="2000" dirty="0" smtClean="0"/>
              <a:t>En </a:t>
            </a:r>
            <a:r>
              <a:rPr lang="fr-CH" sz="2000" dirty="0"/>
              <a:t>son absence, la probabilité de se trouver en présence d’un syndrome de la queue-de-cheval est de 1 sur 10 </a:t>
            </a:r>
            <a:r>
              <a:rPr lang="fr-CH" sz="2000" dirty="0" smtClean="0"/>
              <a:t>000</a:t>
            </a:r>
            <a:endParaRPr lang="fr-CH" sz="2000" dirty="0"/>
          </a:p>
          <a:p>
            <a:pPr lvl="1" algn="just">
              <a:buFont typeface="Wingdings" panose="05000000000000000000" pitchFamily="2" charset="2"/>
              <a:buChar char="Ø"/>
            </a:pPr>
            <a:r>
              <a:rPr lang="fr-CH" sz="2000" dirty="0"/>
              <a:t>P</a:t>
            </a:r>
            <a:r>
              <a:rPr lang="fr-CH" sz="2000" dirty="0" smtClean="0"/>
              <a:t>arésie </a:t>
            </a:r>
            <a:r>
              <a:rPr lang="fr-CH" sz="2000" dirty="0"/>
              <a:t>des membres inférieurs de degré divers </a:t>
            </a:r>
            <a:endParaRPr lang="fr-CH" sz="2000" dirty="0" smtClean="0"/>
          </a:p>
          <a:p>
            <a:pPr lvl="1" algn="just">
              <a:buFont typeface="Wingdings" panose="05000000000000000000" pitchFamily="2" charset="2"/>
              <a:buChar char="Ø"/>
            </a:pPr>
            <a:r>
              <a:rPr lang="fr-CH" sz="2000" dirty="0" smtClean="0"/>
              <a:t>Anesthésie </a:t>
            </a:r>
            <a:r>
              <a:rPr lang="fr-CH" sz="2000" dirty="0"/>
              <a:t>en </a:t>
            </a:r>
            <a:r>
              <a:rPr lang="fr-CH" sz="2000" dirty="0" smtClean="0"/>
              <a:t>selle</a:t>
            </a:r>
          </a:p>
          <a:p>
            <a:r>
              <a:rPr lang="fr-CH" sz="2000" dirty="0" smtClean="0"/>
              <a:t>Pathologie </a:t>
            </a:r>
            <a:r>
              <a:rPr lang="fr-CH" sz="2000" dirty="0"/>
              <a:t>grave, mais </a:t>
            </a:r>
            <a:r>
              <a:rPr lang="fr-CH" sz="2000" dirty="0" smtClean="0"/>
              <a:t>rare: </a:t>
            </a:r>
            <a:r>
              <a:rPr lang="fr-CH" sz="2000" dirty="0"/>
              <a:t>sa prévalence parmi les patients se plaignant de lombalgies </a:t>
            </a:r>
            <a:r>
              <a:rPr lang="fr-CH" sz="2000" dirty="0" smtClean="0"/>
              <a:t>est </a:t>
            </a:r>
            <a:r>
              <a:rPr lang="fr-CH" sz="2000" dirty="0"/>
              <a:t>estimée à </a:t>
            </a:r>
            <a:r>
              <a:rPr lang="fr-CH" sz="2000" dirty="0" smtClean="0"/>
              <a:t>0,04%</a:t>
            </a:r>
          </a:p>
          <a:p>
            <a:r>
              <a:rPr lang="fr-CH" sz="2000" dirty="0" smtClean="0"/>
              <a:t>Étiologie: hernie discale, </a:t>
            </a:r>
            <a:r>
              <a:rPr lang="fr-CH" sz="2000" dirty="0" err="1" smtClean="0"/>
              <a:t>CLE</a:t>
            </a:r>
            <a:r>
              <a:rPr lang="fr-CH" sz="2000" dirty="0" smtClean="0"/>
              <a:t>, </a:t>
            </a:r>
            <a:r>
              <a:rPr lang="fr-CH" sz="2000" dirty="0" err="1" smtClean="0"/>
              <a:t>arachnoïdite</a:t>
            </a:r>
            <a:r>
              <a:rPr lang="fr-CH" sz="2000" dirty="0" smtClean="0"/>
              <a:t>, tumeurs du sac dural</a:t>
            </a:r>
          </a:p>
        </p:txBody>
      </p:sp>
      <p:pic>
        <p:nvPicPr>
          <p:cNvPr id="5" name="Picture 2" descr="URGEN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9920" y="1419163"/>
            <a:ext cx="1148081" cy="98406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a:blip r:embed="rId3"/>
          <a:stretch>
            <a:fillRect/>
          </a:stretch>
        </p:blipFill>
        <p:spPr>
          <a:xfrm>
            <a:off x="8393172" y="2593777"/>
            <a:ext cx="3696216" cy="3696216"/>
          </a:xfrm>
          <a:prstGeom prst="rect">
            <a:avLst/>
          </a:prstGeom>
        </p:spPr>
      </p:pic>
    </p:spTree>
    <p:extLst>
      <p:ext uri="{BB962C8B-B14F-4D97-AF65-F5344CB8AC3E}">
        <p14:creationId xmlns:p14="http://schemas.microsoft.com/office/powerpoint/2010/main" val="172202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498436" y="373404"/>
            <a:ext cx="10664349" cy="519245"/>
          </a:xfrm>
        </p:spPr>
        <p:txBody>
          <a:bodyPr/>
          <a:lstStyle/>
          <a:p>
            <a:r>
              <a:rPr lang="fr-CH" dirty="0" smtClean="0"/>
              <a:t>Lombalgies spécifiques</a:t>
            </a:r>
            <a:endParaRPr lang="fr-CH" dirty="0"/>
          </a:p>
        </p:txBody>
      </p:sp>
      <p:pic>
        <p:nvPicPr>
          <p:cNvPr id="2" name="Image 1"/>
          <p:cNvPicPr>
            <a:picLocks noChangeAspect="1"/>
          </p:cNvPicPr>
          <p:nvPr/>
        </p:nvPicPr>
        <p:blipFill>
          <a:blip r:embed="rId3"/>
          <a:stretch>
            <a:fillRect/>
          </a:stretch>
        </p:blipFill>
        <p:spPr>
          <a:xfrm>
            <a:off x="388883" y="1541623"/>
            <a:ext cx="11531411" cy="4852661"/>
          </a:xfrm>
          <a:prstGeom prst="rect">
            <a:avLst/>
          </a:prstGeom>
        </p:spPr>
      </p:pic>
      <p:pic>
        <p:nvPicPr>
          <p:cNvPr id="1026" name="Picture 2" descr="Baignade : que risque-t-on à se baigner alors que le drapeau rouge est  hissé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9627" y="127521"/>
            <a:ext cx="1905532" cy="1270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4462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H" dirty="0" smtClean="0"/>
              <a:t>Stratégie lombalgie commune </a:t>
            </a:r>
            <a:endParaRPr lang="fr-CH" dirty="0"/>
          </a:p>
        </p:txBody>
      </p:sp>
      <p:sp>
        <p:nvSpPr>
          <p:cNvPr id="7" name="TextBox 17">
            <a:extLst>
              <a:ext uri="{FF2B5EF4-FFF2-40B4-BE49-F238E27FC236}">
                <a16:creationId xmlns:a16="http://schemas.microsoft.com/office/drawing/2014/main" id="{46790A79-C95B-E84C-A80E-B93A64EE288E}"/>
              </a:ext>
            </a:extLst>
          </p:cNvPr>
          <p:cNvSpPr txBox="1"/>
          <p:nvPr/>
        </p:nvSpPr>
        <p:spPr>
          <a:xfrm>
            <a:off x="119868" y="721963"/>
            <a:ext cx="821059" cy="313932"/>
          </a:xfrm>
          <a:prstGeom prst="rect">
            <a:avLst/>
          </a:prstGeom>
          <a:noFill/>
        </p:spPr>
        <p:txBody>
          <a:bodyPr wrap="none" rtlCol="0">
            <a:spAutoFit/>
          </a:bodyPr>
          <a:lstStyle/>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Département</a:t>
            </a:r>
          </a:p>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de médecine</a:t>
            </a:r>
          </a:p>
        </p:txBody>
      </p:sp>
      <p:pic>
        <p:nvPicPr>
          <p:cNvPr id="2" name="Image 1"/>
          <p:cNvPicPr>
            <a:picLocks noChangeAspect="1"/>
          </p:cNvPicPr>
          <p:nvPr/>
        </p:nvPicPr>
        <p:blipFill rotWithShape="1">
          <a:blip r:embed="rId2"/>
          <a:srcRect l="13348" t="4209" r="335"/>
          <a:stretch/>
        </p:blipFill>
        <p:spPr>
          <a:xfrm>
            <a:off x="244011" y="1191238"/>
            <a:ext cx="11947989" cy="3168224"/>
          </a:xfrm>
          <a:prstGeom prst="rect">
            <a:avLst/>
          </a:prstGeom>
        </p:spPr>
      </p:pic>
      <p:sp>
        <p:nvSpPr>
          <p:cNvPr id="8" name="Rectangle 7"/>
          <p:cNvSpPr/>
          <p:nvPr/>
        </p:nvSpPr>
        <p:spPr>
          <a:xfrm>
            <a:off x="5330948" y="6572480"/>
            <a:ext cx="9059272" cy="261610"/>
          </a:xfrm>
          <a:prstGeom prst="rect">
            <a:avLst/>
          </a:prstGeom>
        </p:spPr>
        <p:txBody>
          <a:bodyPr wrap="square">
            <a:spAutoFit/>
          </a:bodyPr>
          <a:lstStyle/>
          <a:p>
            <a:r>
              <a:rPr lang="fr-CH" sz="1100" dirty="0" smtClean="0">
                <a:solidFill>
                  <a:schemeClr val="bg1">
                    <a:lumMod val="50000"/>
                  </a:schemeClr>
                </a:solidFill>
              </a:rPr>
              <a:t>Revue </a:t>
            </a:r>
            <a:r>
              <a:rPr lang="fr-CH" sz="1100" dirty="0">
                <a:solidFill>
                  <a:schemeClr val="bg1">
                    <a:lumMod val="50000"/>
                  </a:schemeClr>
                </a:solidFill>
              </a:rPr>
              <a:t>Médicale Suisse, Numéro du Service de Médecine de Premier Recours, N 797</a:t>
            </a:r>
          </a:p>
        </p:txBody>
      </p:sp>
      <p:sp>
        <p:nvSpPr>
          <p:cNvPr id="9" name="Rectangle 8"/>
          <p:cNvSpPr/>
          <p:nvPr/>
        </p:nvSpPr>
        <p:spPr>
          <a:xfrm>
            <a:off x="119868" y="1296994"/>
            <a:ext cx="3365329" cy="19702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3" name="Image 2"/>
          <p:cNvPicPr>
            <a:picLocks noChangeAspect="1"/>
          </p:cNvPicPr>
          <p:nvPr/>
        </p:nvPicPr>
        <p:blipFill>
          <a:blip r:embed="rId3"/>
          <a:stretch>
            <a:fillRect/>
          </a:stretch>
        </p:blipFill>
        <p:spPr>
          <a:xfrm>
            <a:off x="6650654" y="3883820"/>
            <a:ext cx="2217507" cy="944917"/>
          </a:xfrm>
          <a:prstGeom prst="rect">
            <a:avLst/>
          </a:prstGeom>
        </p:spPr>
      </p:pic>
    </p:spTree>
    <p:extLst>
      <p:ext uri="{BB962C8B-B14F-4D97-AF65-F5344CB8AC3E}">
        <p14:creationId xmlns:p14="http://schemas.microsoft.com/office/powerpoint/2010/main" val="109823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CH" dirty="0" smtClean="0"/>
              <a:t>Une historie de drapeaux</a:t>
            </a:r>
            <a:endParaRPr lang="fr-CH" dirty="0"/>
          </a:p>
        </p:txBody>
      </p:sp>
      <p:sp>
        <p:nvSpPr>
          <p:cNvPr id="3" name="Titre 2"/>
          <p:cNvSpPr>
            <a:spLocks noGrp="1"/>
          </p:cNvSpPr>
          <p:nvPr>
            <p:ph type="title"/>
          </p:nvPr>
        </p:nvSpPr>
        <p:spPr/>
        <p:txBody>
          <a:bodyPr/>
          <a:lstStyle/>
          <a:p>
            <a:r>
              <a:rPr lang="fr-CH" dirty="0" smtClean="0"/>
              <a:t>Lombalgie commune </a:t>
            </a:r>
            <a:endParaRPr lang="fr-CH" dirty="0"/>
          </a:p>
        </p:txBody>
      </p:sp>
      <p:sp>
        <p:nvSpPr>
          <p:cNvPr id="4" name="Espace réservé du texte 3"/>
          <p:cNvSpPr>
            <a:spLocks noGrp="1"/>
          </p:cNvSpPr>
          <p:nvPr>
            <p:ph type="body" idx="11"/>
          </p:nvPr>
        </p:nvSpPr>
        <p:spPr>
          <a:xfrm>
            <a:off x="1081084" y="1338651"/>
            <a:ext cx="11110916" cy="4884940"/>
          </a:xfrm>
        </p:spPr>
        <p:txBody>
          <a:bodyPr>
            <a:noAutofit/>
          </a:bodyPr>
          <a:lstStyle/>
          <a:p>
            <a:r>
              <a:rPr lang="fr-CH" sz="1800" dirty="0"/>
              <a:t>Pas d’examen d’imagerie puisqu’il n’existe pas systématiquement de concordance entre symptômes et signes radiologiques,</a:t>
            </a:r>
          </a:p>
          <a:p>
            <a:pPr lvl="1" algn="just">
              <a:buFont typeface="Wingdings" panose="05000000000000000000" pitchFamily="2" charset="2"/>
              <a:buChar char="Ø"/>
            </a:pPr>
            <a:r>
              <a:rPr lang="fr-CH" sz="1800" dirty="0"/>
              <a:t>Piège: discopathies. Présente sur ¾ de la population générale!</a:t>
            </a:r>
          </a:p>
          <a:p>
            <a:r>
              <a:rPr lang="fr-CH" sz="1800" dirty="0" smtClean="0"/>
              <a:t>Dès </a:t>
            </a:r>
            <a:r>
              <a:rPr lang="fr-CH" sz="1800" dirty="0"/>
              <a:t>la première consultation, il est important d’identifier des facteurs de pronostic moyen à mauvais dont la </a:t>
            </a:r>
            <a:r>
              <a:rPr lang="fr-CH" sz="1800" dirty="0" err="1"/>
              <a:t>kinésiophobie</a:t>
            </a:r>
            <a:r>
              <a:rPr lang="fr-CH" sz="1800" dirty="0"/>
              <a:t> et la recherche de fausses croyances </a:t>
            </a:r>
          </a:p>
          <a:p>
            <a:endParaRPr lang="fr-CH" sz="1800" dirty="0"/>
          </a:p>
        </p:txBody>
      </p:sp>
      <p:pic>
        <p:nvPicPr>
          <p:cNvPr id="5" name="Image 4"/>
          <p:cNvPicPr>
            <a:picLocks noChangeAspect="1"/>
          </p:cNvPicPr>
          <p:nvPr/>
        </p:nvPicPr>
        <p:blipFill>
          <a:blip r:embed="rId3"/>
          <a:stretch>
            <a:fillRect/>
          </a:stretch>
        </p:blipFill>
        <p:spPr>
          <a:xfrm>
            <a:off x="2930036" y="3225387"/>
            <a:ext cx="6463520" cy="3614892"/>
          </a:xfrm>
          <a:prstGeom prst="rect">
            <a:avLst/>
          </a:prstGeom>
        </p:spPr>
      </p:pic>
    </p:spTree>
    <p:extLst>
      <p:ext uri="{BB962C8B-B14F-4D97-AF65-F5344CB8AC3E}">
        <p14:creationId xmlns:p14="http://schemas.microsoft.com/office/powerpoint/2010/main" val="2375342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226169" y="202718"/>
            <a:ext cx="10374173" cy="6335009"/>
          </a:xfrm>
          <a:prstGeom prst="rect">
            <a:avLst/>
          </a:prstGeom>
        </p:spPr>
      </p:pic>
    </p:spTree>
    <p:extLst>
      <p:ext uri="{BB962C8B-B14F-4D97-AF65-F5344CB8AC3E}">
        <p14:creationId xmlns:p14="http://schemas.microsoft.com/office/powerpoint/2010/main" val="17926739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CH" dirty="0" err="1" smtClean="0"/>
              <a:t>Keel</a:t>
            </a:r>
            <a:r>
              <a:rPr lang="fr-CH" dirty="0" smtClean="0"/>
              <a:t> </a:t>
            </a:r>
            <a:r>
              <a:rPr lang="fr-CH" dirty="0" err="1" smtClean="0"/>
              <a:t>STarT</a:t>
            </a:r>
            <a:r>
              <a:rPr lang="fr-CH" dirty="0" smtClean="0"/>
              <a:t> </a:t>
            </a:r>
            <a:r>
              <a:rPr lang="fr-CH" dirty="0"/>
              <a:t>Back </a:t>
            </a:r>
            <a:r>
              <a:rPr lang="fr-CH" dirty="0" err="1"/>
              <a:t>Tool</a:t>
            </a:r>
            <a:r>
              <a:rPr lang="fr-CH" dirty="0"/>
              <a:t> </a:t>
            </a:r>
            <a:br>
              <a:rPr lang="fr-CH" dirty="0"/>
            </a:br>
            <a:endParaRPr lang="fr-CH" dirty="0"/>
          </a:p>
        </p:txBody>
      </p:sp>
      <p:pic>
        <p:nvPicPr>
          <p:cNvPr id="5" name="Image 4"/>
          <p:cNvPicPr>
            <a:picLocks noChangeAspect="1"/>
          </p:cNvPicPr>
          <p:nvPr/>
        </p:nvPicPr>
        <p:blipFill>
          <a:blip r:embed="rId2"/>
          <a:stretch>
            <a:fillRect/>
          </a:stretch>
        </p:blipFill>
        <p:spPr>
          <a:xfrm>
            <a:off x="2868327" y="880795"/>
            <a:ext cx="7026443" cy="5644972"/>
          </a:xfrm>
          <a:prstGeom prst="rect">
            <a:avLst/>
          </a:prstGeom>
        </p:spPr>
      </p:pic>
    </p:spTree>
    <p:extLst>
      <p:ext uri="{BB962C8B-B14F-4D97-AF65-F5344CB8AC3E}">
        <p14:creationId xmlns:p14="http://schemas.microsoft.com/office/powerpoint/2010/main" val="3255038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smtClean="0"/>
              <a:t>Lombalgie commune</a:t>
            </a:r>
            <a:endParaRPr lang="fr-CH" dirty="0"/>
          </a:p>
        </p:txBody>
      </p:sp>
      <p:sp>
        <p:nvSpPr>
          <p:cNvPr id="4" name="Espace réservé du texte 3"/>
          <p:cNvSpPr>
            <a:spLocks noGrp="1"/>
          </p:cNvSpPr>
          <p:nvPr>
            <p:ph type="body" idx="11"/>
          </p:nvPr>
        </p:nvSpPr>
        <p:spPr/>
        <p:txBody>
          <a:bodyPr/>
          <a:lstStyle/>
          <a:p>
            <a:r>
              <a:rPr lang="fr-CH" sz="1800" dirty="0"/>
              <a:t>Questionnaire </a:t>
            </a:r>
            <a:r>
              <a:rPr lang="fr-CH" sz="1800" dirty="0" err="1"/>
              <a:t>Keel</a:t>
            </a:r>
            <a:r>
              <a:rPr lang="fr-CH" sz="1800" dirty="0"/>
              <a:t> </a:t>
            </a:r>
            <a:r>
              <a:rPr lang="fr-CH" sz="1800" dirty="0" err="1"/>
              <a:t>STarT</a:t>
            </a:r>
            <a:r>
              <a:rPr lang="fr-CH" sz="1800" dirty="0"/>
              <a:t> Back </a:t>
            </a:r>
            <a:r>
              <a:rPr lang="fr-CH" sz="1800" dirty="0" err="1"/>
              <a:t>Tool</a:t>
            </a:r>
            <a:r>
              <a:rPr lang="fr-CH" sz="1800" dirty="0"/>
              <a:t> </a:t>
            </a:r>
          </a:p>
          <a:p>
            <a:pPr lvl="1" algn="just"/>
            <a:r>
              <a:rPr lang="fr-CH" sz="1800" dirty="0"/>
              <a:t>Un score inférieur favorisera une prise en charge axée sur la réassurance, l’enseignement thérapeutique et l’autogestion par le patient de ses activités</a:t>
            </a:r>
          </a:p>
          <a:p>
            <a:pPr lvl="1" algn="just"/>
            <a:r>
              <a:rPr lang="fr-CH" sz="1800" dirty="0"/>
              <a:t>Un score moyen ou de mauvais pronostic (≥ 4 points) orientera vers une prise en charge multidisciplinaire avec un soutien plus important, et notamment des programmes d’exercices (médecine manuelle, physiothérapie), combinée à une thérapie psychologique</a:t>
            </a:r>
          </a:p>
          <a:p>
            <a:endParaRPr lang="fr-CH" dirty="0"/>
          </a:p>
        </p:txBody>
      </p:sp>
    </p:spTree>
    <p:extLst>
      <p:ext uri="{BB962C8B-B14F-4D97-AF65-F5344CB8AC3E}">
        <p14:creationId xmlns:p14="http://schemas.microsoft.com/office/powerpoint/2010/main" val="1204653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70983" y="182294"/>
            <a:ext cx="10664349" cy="519245"/>
          </a:xfrm>
        </p:spPr>
        <p:txBody>
          <a:bodyPr/>
          <a:lstStyle/>
          <a:p>
            <a:r>
              <a:rPr lang="fr-CH" dirty="0" smtClean="0"/>
              <a:t>Lombalgie commune: prise en charge</a:t>
            </a:r>
            <a:endParaRPr lang="fr-CH" dirty="0"/>
          </a:p>
        </p:txBody>
      </p:sp>
      <p:pic>
        <p:nvPicPr>
          <p:cNvPr id="2" name="Image 1"/>
          <p:cNvPicPr>
            <a:picLocks noChangeAspect="1"/>
          </p:cNvPicPr>
          <p:nvPr/>
        </p:nvPicPr>
        <p:blipFill>
          <a:blip r:embed="rId3"/>
          <a:stretch>
            <a:fillRect/>
          </a:stretch>
        </p:blipFill>
        <p:spPr>
          <a:xfrm>
            <a:off x="2596055" y="709028"/>
            <a:ext cx="7672551" cy="6090734"/>
          </a:xfrm>
          <a:prstGeom prst="rect">
            <a:avLst/>
          </a:prstGeom>
        </p:spPr>
      </p:pic>
    </p:spTree>
    <p:extLst>
      <p:ext uri="{BB962C8B-B14F-4D97-AF65-F5344CB8AC3E}">
        <p14:creationId xmlns:p14="http://schemas.microsoft.com/office/powerpoint/2010/main" val="29494194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144345" y="137160"/>
            <a:ext cx="9457983" cy="6276266"/>
          </a:xfrm>
          <a:prstGeom prst="rect">
            <a:avLst/>
          </a:prstGeom>
        </p:spPr>
      </p:pic>
    </p:spTree>
    <p:extLst>
      <p:ext uri="{BB962C8B-B14F-4D97-AF65-F5344CB8AC3E}">
        <p14:creationId xmlns:p14="http://schemas.microsoft.com/office/powerpoint/2010/main" val="3382023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smtClean="0"/>
              <a:t>Traitement du </a:t>
            </a:r>
            <a:r>
              <a:rPr lang="fr-CH" dirty="0" err="1" smtClean="0"/>
              <a:t>sd</a:t>
            </a:r>
            <a:r>
              <a:rPr lang="fr-CH" dirty="0" smtClean="0"/>
              <a:t> radiculaire aigüe</a:t>
            </a:r>
            <a:endParaRPr lang="fr-CH" dirty="0"/>
          </a:p>
        </p:txBody>
      </p:sp>
      <p:sp>
        <p:nvSpPr>
          <p:cNvPr id="4" name="Espace réservé du texte 3"/>
          <p:cNvSpPr>
            <a:spLocks noGrp="1"/>
          </p:cNvSpPr>
          <p:nvPr>
            <p:ph type="body" idx="11"/>
          </p:nvPr>
        </p:nvSpPr>
        <p:spPr/>
        <p:txBody>
          <a:bodyPr>
            <a:normAutofit/>
          </a:bodyPr>
          <a:lstStyle/>
          <a:p>
            <a:r>
              <a:rPr lang="fr-CH" sz="1800" dirty="0"/>
              <a:t>Le traitement de </a:t>
            </a:r>
            <a:r>
              <a:rPr lang="fr-CH" sz="1800" dirty="0" smtClean="0"/>
              <a:t>1ère </a:t>
            </a:r>
            <a:r>
              <a:rPr lang="fr-CH" sz="1800" dirty="0"/>
              <a:t>intention est similaire si ce n’est que, guidé par l’intensité des symptômes, on recourra </a:t>
            </a:r>
            <a:r>
              <a:rPr lang="fr-CH" sz="1800" dirty="0" smtClean="0"/>
              <a:t>plus facilement </a:t>
            </a:r>
            <a:r>
              <a:rPr lang="fr-CH" sz="1800" dirty="0"/>
              <a:t>aux dérivés morphiniques (palier II voire III de </a:t>
            </a:r>
            <a:r>
              <a:rPr lang="fr-CH" sz="1800" dirty="0" smtClean="0"/>
              <a:t>l’OMS)</a:t>
            </a:r>
          </a:p>
          <a:p>
            <a:r>
              <a:rPr lang="fr-CH" sz="1800" dirty="0" smtClean="0"/>
              <a:t>Les relaxants </a:t>
            </a:r>
            <a:r>
              <a:rPr lang="fr-CH" sz="1800" dirty="0"/>
              <a:t>musculaires ne </a:t>
            </a:r>
            <a:r>
              <a:rPr lang="fr-CH" sz="1800" dirty="0" smtClean="0"/>
              <a:t>sont pas conseillés par son manque d’efficacité prouvée</a:t>
            </a:r>
          </a:p>
          <a:p>
            <a:r>
              <a:rPr lang="fr-CH" sz="1800" dirty="0"/>
              <a:t>Les corticoïdes per os n’ont pas d’effet supérieur au </a:t>
            </a:r>
            <a:r>
              <a:rPr lang="fr-CH" sz="1800" dirty="0" smtClean="0"/>
              <a:t>placebo</a:t>
            </a:r>
          </a:p>
          <a:p>
            <a:pPr lvl="1"/>
            <a:r>
              <a:rPr lang="fr-CH" sz="1600" dirty="0" smtClean="0"/>
              <a:t>Un </a:t>
            </a:r>
            <a:r>
              <a:rPr lang="fr-CH" sz="1600" dirty="0"/>
              <a:t>bolus iv (ex. : </a:t>
            </a:r>
            <a:r>
              <a:rPr lang="fr-CH" sz="1600" dirty="0" err="1"/>
              <a:t>solumédrol</a:t>
            </a:r>
            <a:r>
              <a:rPr lang="fr-CH" sz="1600" dirty="0"/>
              <a:t> 250 à 500 mg iv) a peut-être un effet de courte durée et peut être utilisé lors de syndromes radiculaires particulièrement algiques après 2-3 </a:t>
            </a:r>
            <a:r>
              <a:rPr lang="fr-CH" sz="1600" dirty="0" smtClean="0"/>
              <a:t>semaines</a:t>
            </a:r>
          </a:p>
          <a:p>
            <a:pPr lvl="1"/>
            <a:r>
              <a:rPr lang="fr-CH" sz="1600" dirty="0" smtClean="0"/>
              <a:t>Il </a:t>
            </a:r>
            <a:r>
              <a:rPr lang="fr-CH" sz="1600" dirty="0"/>
              <a:t>n’y a pas de place pour une infiltration en </a:t>
            </a:r>
            <a:r>
              <a:rPr lang="fr-CH" sz="1600" dirty="0" smtClean="0"/>
              <a:t>urgence</a:t>
            </a:r>
          </a:p>
          <a:p>
            <a:pPr lvl="1"/>
            <a:r>
              <a:rPr lang="fr-CH" sz="1600" dirty="0" smtClean="0"/>
              <a:t>Lorsque </a:t>
            </a:r>
            <a:r>
              <a:rPr lang="fr-CH" sz="1600" dirty="0"/>
              <a:t>l’évolution est défavorable sous antalgiques </a:t>
            </a:r>
            <a:r>
              <a:rPr lang="fr-CH" sz="1600" dirty="0" smtClean="0"/>
              <a:t>classiques: une </a:t>
            </a:r>
            <a:r>
              <a:rPr lang="fr-CH" sz="1600" dirty="0"/>
              <a:t>infiltration </a:t>
            </a:r>
            <a:r>
              <a:rPr lang="fr-CH" sz="1600" dirty="0" smtClean="0"/>
              <a:t>rachidienne? PLUS </a:t>
            </a:r>
            <a:r>
              <a:rPr lang="fr-CH" sz="1600" dirty="0"/>
              <a:t>avis spécialisé rhumatologique. </a:t>
            </a:r>
            <a:endParaRPr lang="fr-CH" sz="1600" dirty="0" smtClean="0"/>
          </a:p>
          <a:p>
            <a:pPr lvl="1"/>
            <a:r>
              <a:rPr lang="fr-CH" sz="1600" dirty="0" smtClean="0"/>
              <a:t>Après </a:t>
            </a:r>
            <a:r>
              <a:rPr lang="fr-CH" sz="1600" dirty="0"/>
              <a:t>4 à 6 semaines un avis neurochirurgical est recommandé en cas de persistance de douleurs </a:t>
            </a:r>
            <a:r>
              <a:rPr lang="fr-CH" sz="1600" dirty="0" err="1"/>
              <a:t>intenses.nt</a:t>
            </a:r>
            <a:r>
              <a:rPr lang="fr-CH" sz="1600" dirty="0"/>
              <a:t> pas </a:t>
            </a:r>
            <a:r>
              <a:rPr lang="fr-CH" sz="1600" dirty="0" smtClean="0"/>
              <a:t>recommandés car absence d’efficacité démontrée</a:t>
            </a:r>
          </a:p>
          <a:p>
            <a:r>
              <a:rPr lang="fr-CH" sz="1800" dirty="0"/>
              <a:t>Les antalgiques contre les douleurs neurogènes (tricycliques, SNRI (</a:t>
            </a:r>
            <a:r>
              <a:rPr lang="fr-CH" sz="1800" dirty="0" err="1"/>
              <a:t>duloxétine</a:t>
            </a:r>
            <a:r>
              <a:rPr lang="fr-CH" sz="1800" dirty="0"/>
              <a:t>), </a:t>
            </a:r>
            <a:r>
              <a:rPr lang="fr-CH" sz="1800" dirty="0" err="1"/>
              <a:t>gabapentine</a:t>
            </a:r>
            <a:r>
              <a:rPr lang="fr-CH" sz="1800" dirty="0"/>
              <a:t> ou </a:t>
            </a:r>
            <a:r>
              <a:rPr lang="fr-CH" sz="1800" dirty="0" err="1"/>
              <a:t>prégabaline</a:t>
            </a:r>
            <a:r>
              <a:rPr lang="fr-CH" sz="1800" dirty="0"/>
              <a:t>) peuvent également être considérés en 2nde intention, après l’échec de la prise en charge initiale, bien que pour la plupart d’entre eux, l’efficacité réelle soit mal </a:t>
            </a:r>
            <a:r>
              <a:rPr lang="fr-CH" sz="1800" dirty="0" smtClean="0"/>
              <a:t>documentée</a:t>
            </a:r>
            <a:endParaRPr lang="fr-CH" sz="1800" dirty="0"/>
          </a:p>
        </p:txBody>
      </p:sp>
    </p:spTree>
    <p:extLst>
      <p:ext uri="{BB962C8B-B14F-4D97-AF65-F5344CB8AC3E}">
        <p14:creationId xmlns:p14="http://schemas.microsoft.com/office/powerpoint/2010/main" val="4539379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smtClean="0"/>
              <a:t>Les opioïdes dans la lombalgie aigüe</a:t>
            </a:r>
            <a:endParaRPr lang="fr-CH" dirty="0"/>
          </a:p>
        </p:txBody>
      </p:sp>
      <p:sp>
        <p:nvSpPr>
          <p:cNvPr id="4" name="Espace réservé du texte 3"/>
          <p:cNvSpPr>
            <a:spLocks noGrp="1"/>
          </p:cNvSpPr>
          <p:nvPr>
            <p:ph type="body" idx="11"/>
          </p:nvPr>
        </p:nvSpPr>
        <p:spPr/>
        <p:txBody>
          <a:bodyPr/>
          <a:lstStyle/>
          <a:p>
            <a:endParaRPr lang="fr-CH" dirty="0"/>
          </a:p>
        </p:txBody>
      </p:sp>
      <p:pic>
        <p:nvPicPr>
          <p:cNvPr id="5" name="Image 4"/>
          <p:cNvPicPr>
            <a:picLocks noChangeAspect="1"/>
          </p:cNvPicPr>
          <p:nvPr/>
        </p:nvPicPr>
        <p:blipFill>
          <a:blip r:embed="rId3"/>
          <a:stretch>
            <a:fillRect/>
          </a:stretch>
        </p:blipFill>
        <p:spPr>
          <a:xfrm>
            <a:off x="1585358" y="1338651"/>
            <a:ext cx="9052765" cy="4994973"/>
          </a:xfrm>
          <a:prstGeom prst="rect">
            <a:avLst/>
          </a:prstGeom>
        </p:spPr>
      </p:pic>
    </p:spTree>
    <p:extLst>
      <p:ext uri="{BB962C8B-B14F-4D97-AF65-F5344CB8AC3E}">
        <p14:creationId xmlns:p14="http://schemas.microsoft.com/office/powerpoint/2010/main" val="38183361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CH" dirty="0" err="1" smtClean="0"/>
              <a:t>Métodologie</a:t>
            </a:r>
            <a:endParaRPr lang="fr-CH" dirty="0"/>
          </a:p>
        </p:txBody>
      </p:sp>
      <p:sp>
        <p:nvSpPr>
          <p:cNvPr id="3" name="Titre 2"/>
          <p:cNvSpPr>
            <a:spLocks noGrp="1"/>
          </p:cNvSpPr>
          <p:nvPr>
            <p:ph type="title"/>
          </p:nvPr>
        </p:nvSpPr>
        <p:spPr/>
        <p:txBody>
          <a:bodyPr/>
          <a:lstStyle/>
          <a:p>
            <a:r>
              <a:rPr lang="fr-CH" dirty="0" err="1" smtClean="0"/>
              <a:t>Opiod</a:t>
            </a:r>
            <a:r>
              <a:rPr lang="fr-CH" dirty="0" smtClean="0"/>
              <a:t> </a:t>
            </a:r>
            <a:r>
              <a:rPr lang="fr-CH" dirty="0" err="1" smtClean="0"/>
              <a:t>analgesia</a:t>
            </a:r>
            <a:r>
              <a:rPr lang="fr-CH" dirty="0" smtClean="0"/>
              <a:t> for acute </a:t>
            </a:r>
            <a:r>
              <a:rPr lang="fr-CH" dirty="0" err="1" smtClean="0"/>
              <a:t>low</a:t>
            </a:r>
            <a:r>
              <a:rPr lang="fr-CH" dirty="0" smtClean="0"/>
              <a:t> back pain and neck pain </a:t>
            </a:r>
            <a:endParaRPr lang="fr-CH" dirty="0"/>
          </a:p>
        </p:txBody>
      </p:sp>
      <p:sp>
        <p:nvSpPr>
          <p:cNvPr id="4" name="Espace réservé du texte 3"/>
          <p:cNvSpPr>
            <a:spLocks noGrp="1"/>
          </p:cNvSpPr>
          <p:nvPr>
            <p:ph type="body" idx="11"/>
          </p:nvPr>
        </p:nvSpPr>
        <p:spPr/>
        <p:txBody>
          <a:bodyPr/>
          <a:lstStyle/>
          <a:p>
            <a:endParaRPr lang="fr-CH" dirty="0"/>
          </a:p>
        </p:txBody>
      </p:sp>
      <p:pic>
        <p:nvPicPr>
          <p:cNvPr id="5" name="Image 4"/>
          <p:cNvPicPr>
            <a:picLocks noChangeAspect="1"/>
          </p:cNvPicPr>
          <p:nvPr/>
        </p:nvPicPr>
        <p:blipFill>
          <a:blip r:embed="rId3"/>
          <a:stretch>
            <a:fillRect/>
          </a:stretch>
        </p:blipFill>
        <p:spPr>
          <a:xfrm>
            <a:off x="1275413" y="1338651"/>
            <a:ext cx="9566587" cy="4507145"/>
          </a:xfrm>
          <a:prstGeom prst="rect">
            <a:avLst/>
          </a:prstGeom>
        </p:spPr>
      </p:pic>
      <p:pic>
        <p:nvPicPr>
          <p:cNvPr id="6" name="Image 5"/>
          <p:cNvPicPr>
            <a:picLocks noChangeAspect="1"/>
          </p:cNvPicPr>
          <p:nvPr/>
        </p:nvPicPr>
        <p:blipFill>
          <a:blip r:embed="rId4"/>
          <a:stretch>
            <a:fillRect/>
          </a:stretch>
        </p:blipFill>
        <p:spPr>
          <a:xfrm>
            <a:off x="1081083" y="6346405"/>
            <a:ext cx="9525957" cy="485843"/>
          </a:xfrm>
          <a:prstGeom prst="rect">
            <a:avLst/>
          </a:prstGeom>
        </p:spPr>
      </p:pic>
    </p:spTree>
    <p:extLst>
      <p:ext uri="{BB962C8B-B14F-4D97-AF65-F5344CB8AC3E}">
        <p14:creationId xmlns:p14="http://schemas.microsoft.com/office/powerpoint/2010/main" val="2328475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CH" dirty="0" smtClean="0"/>
              <a:t>Résultats</a:t>
            </a:r>
            <a:endParaRPr lang="fr-CH" dirty="0"/>
          </a:p>
        </p:txBody>
      </p:sp>
      <p:sp>
        <p:nvSpPr>
          <p:cNvPr id="3" name="Titre 2"/>
          <p:cNvSpPr>
            <a:spLocks noGrp="1"/>
          </p:cNvSpPr>
          <p:nvPr>
            <p:ph type="title"/>
          </p:nvPr>
        </p:nvSpPr>
        <p:spPr/>
        <p:txBody>
          <a:bodyPr/>
          <a:lstStyle/>
          <a:p>
            <a:endParaRPr lang="fr-CH"/>
          </a:p>
        </p:txBody>
      </p:sp>
      <p:sp>
        <p:nvSpPr>
          <p:cNvPr id="4" name="Espace réservé du texte 3"/>
          <p:cNvSpPr>
            <a:spLocks noGrp="1"/>
          </p:cNvSpPr>
          <p:nvPr>
            <p:ph type="body" idx="11"/>
          </p:nvPr>
        </p:nvSpPr>
        <p:spPr>
          <a:xfrm>
            <a:off x="1081083" y="5629381"/>
            <a:ext cx="10664349" cy="594210"/>
          </a:xfrm>
        </p:spPr>
        <p:style>
          <a:lnRef idx="2">
            <a:schemeClr val="accent1"/>
          </a:lnRef>
          <a:fillRef idx="1">
            <a:schemeClr val="lt1"/>
          </a:fillRef>
          <a:effectRef idx="0">
            <a:schemeClr val="accent1"/>
          </a:effectRef>
          <a:fontRef idx="minor">
            <a:schemeClr val="dk1"/>
          </a:fontRef>
        </p:style>
        <p:txBody>
          <a:bodyPr/>
          <a:lstStyle/>
          <a:p>
            <a:pPr marL="0" indent="0">
              <a:buNone/>
            </a:pPr>
            <a:r>
              <a:rPr lang="fr-CH" dirty="0" smtClean="0"/>
              <a:t>Conclusion: même une utilisation de courte durée n’a pas permis d’apporté de bénéfices sur la douleur et a conduit à une légère augmentation de la douleur à moyen et long terme et une péjoration de la qualité de vie </a:t>
            </a:r>
            <a:endParaRPr lang="fr-CH" dirty="0"/>
          </a:p>
        </p:txBody>
      </p:sp>
      <p:pic>
        <p:nvPicPr>
          <p:cNvPr id="5" name="Image 4"/>
          <p:cNvPicPr>
            <a:picLocks noChangeAspect="1"/>
          </p:cNvPicPr>
          <p:nvPr/>
        </p:nvPicPr>
        <p:blipFill>
          <a:blip r:embed="rId2"/>
          <a:stretch>
            <a:fillRect/>
          </a:stretch>
        </p:blipFill>
        <p:spPr>
          <a:xfrm>
            <a:off x="1081082" y="1203080"/>
            <a:ext cx="10006018" cy="4259791"/>
          </a:xfrm>
          <a:prstGeom prst="rect">
            <a:avLst/>
          </a:prstGeom>
        </p:spPr>
      </p:pic>
      <p:pic>
        <p:nvPicPr>
          <p:cNvPr id="6" name="Image 5"/>
          <p:cNvPicPr>
            <a:picLocks noChangeAspect="1"/>
          </p:cNvPicPr>
          <p:nvPr/>
        </p:nvPicPr>
        <p:blipFill>
          <a:blip r:embed="rId3"/>
          <a:stretch>
            <a:fillRect/>
          </a:stretch>
        </p:blipFill>
        <p:spPr>
          <a:xfrm>
            <a:off x="1081083" y="6312115"/>
            <a:ext cx="9525957" cy="485843"/>
          </a:xfrm>
          <a:prstGeom prst="rect">
            <a:avLst/>
          </a:prstGeom>
        </p:spPr>
      </p:pic>
    </p:spTree>
    <p:extLst>
      <p:ext uri="{BB962C8B-B14F-4D97-AF65-F5344CB8AC3E}">
        <p14:creationId xmlns:p14="http://schemas.microsoft.com/office/powerpoint/2010/main" val="24711732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a:p>
        </p:txBody>
      </p:sp>
      <p:sp>
        <p:nvSpPr>
          <p:cNvPr id="3" name="Titre 2"/>
          <p:cNvSpPr>
            <a:spLocks noGrp="1"/>
          </p:cNvSpPr>
          <p:nvPr>
            <p:ph type="title"/>
          </p:nvPr>
        </p:nvSpPr>
        <p:spPr/>
        <p:txBody>
          <a:bodyPr/>
          <a:lstStyle/>
          <a:p>
            <a:r>
              <a:rPr lang="fr-CH" dirty="0" smtClean="0"/>
              <a:t>Pronostic et prévention des rechutes</a:t>
            </a:r>
            <a:endParaRPr lang="fr-CH" dirty="0"/>
          </a:p>
        </p:txBody>
      </p:sp>
      <p:sp>
        <p:nvSpPr>
          <p:cNvPr id="4" name="Espace réservé du texte 3"/>
          <p:cNvSpPr>
            <a:spLocks noGrp="1"/>
          </p:cNvSpPr>
          <p:nvPr>
            <p:ph type="body" idx="11"/>
          </p:nvPr>
        </p:nvSpPr>
        <p:spPr/>
        <p:txBody>
          <a:bodyPr>
            <a:normAutofit/>
          </a:bodyPr>
          <a:lstStyle/>
          <a:p>
            <a:r>
              <a:rPr lang="fr-CH" sz="1800" dirty="0" smtClean="0"/>
              <a:t>Résolution 90% à 6 semaines </a:t>
            </a:r>
          </a:p>
          <a:p>
            <a:r>
              <a:rPr lang="fr-CH" sz="1800" dirty="0"/>
              <a:t>En l’absence d’évolution favorable après 4 semaines de prise en charge adéquate, il est nécessaire de reconsidérer la présence de signes d’alerte ("drapeaux rouges") </a:t>
            </a:r>
            <a:endParaRPr lang="fr-CH" sz="1800" dirty="0" smtClean="0"/>
          </a:p>
          <a:p>
            <a:pPr lvl="1" algn="just"/>
            <a:r>
              <a:rPr lang="fr-CH" sz="1800" dirty="0" smtClean="0"/>
              <a:t>Une </a:t>
            </a:r>
            <a:r>
              <a:rPr lang="fr-CH" sz="1800" dirty="0"/>
              <a:t>augmentation de l’intensité des douleurs lors du suivi</a:t>
            </a:r>
            <a:r>
              <a:rPr lang="fr-CH" sz="1800" dirty="0" smtClean="0"/>
              <a:t>, doit </a:t>
            </a:r>
            <a:r>
              <a:rPr lang="fr-CH" sz="1800" dirty="0"/>
              <a:t>également être considérée comme un signal d’alarme. A ce stade, </a:t>
            </a:r>
            <a:r>
              <a:rPr lang="fr-CH" sz="1800" dirty="0" smtClean="0"/>
              <a:t>un avis spécialisé peut </a:t>
            </a:r>
            <a:r>
              <a:rPr lang="fr-CH" sz="1800" dirty="0"/>
              <a:t>s’avérer </a:t>
            </a:r>
            <a:r>
              <a:rPr lang="fr-CH" sz="1800" dirty="0" smtClean="0"/>
              <a:t>nécessaire</a:t>
            </a:r>
          </a:p>
          <a:p>
            <a:r>
              <a:rPr lang="fr-CH" sz="1800" dirty="0" smtClean="0"/>
              <a:t>La promotion </a:t>
            </a:r>
            <a:r>
              <a:rPr lang="fr-CH" sz="1800" dirty="0"/>
              <a:t>de l’activité physique est considérée comme un facteur qui permet de diminuer le nombre et la durée des </a:t>
            </a:r>
            <a:r>
              <a:rPr lang="fr-CH" sz="1800" dirty="0" smtClean="0"/>
              <a:t>récidives</a:t>
            </a:r>
            <a:r>
              <a:rPr lang="fr-CH" sz="1800" dirty="0"/>
              <a:t> </a:t>
            </a:r>
            <a:r>
              <a:rPr lang="fr-CH" sz="1800" dirty="0" smtClean="0"/>
              <a:t>+ l’éduction thérapeutique du patient</a:t>
            </a:r>
          </a:p>
          <a:p>
            <a:pPr lvl="1" algn="just">
              <a:buFont typeface="Wingdings" panose="05000000000000000000" pitchFamily="2" charset="2"/>
              <a:buChar char="Ø"/>
            </a:pPr>
            <a:r>
              <a:rPr lang="fr-CH" sz="1800" dirty="0" smtClean="0"/>
              <a:t>Ecole du dos</a:t>
            </a:r>
            <a:endParaRPr lang="fr-CH" sz="1800" dirty="0"/>
          </a:p>
        </p:txBody>
      </p:sp>
    </p:spTree>
    <p:extLst>
      <p:ext uri="{BB962C8B-B14F-4D97-AF65-F5344CB8AC3E}">
        <p14:creationId xmlns:p14="http://schemas.microsoft.com/office/powerpoint/2010/main" val="38305219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endParaRPr lang="fr-CH" dirty="0"/>
          </a:p>
        </p:txBody>
      </p:sp>
      <p:sp>
        <p:nvSpPr>
          <p:cNvPr id="3" name="Titre 2"/>
          <p:cNvSpPr>
            <a:spLocks noGrp="1"/>
          </p:cNvSpPr>
          <p:nvPr>
            <p:ph type="title"/>
          </p:nvPr>
        </p:nvSpPr>
        <p:spPr/>
        <p:txBody>
          <a:bodyPr/>
          <a:lstStyle/>
          <a:p>
            <a:r>
              <a:rPr lang="fr-CH" dirty="0" smtClean="0"/>
              <a:t>Itinéraire interactif </a:t>
            </a:r>
            <a:endParaRPr lang="fr-CH" dirty="0"/>
          </a:p>
        </p:txBody>
      </p:sp>
      <p:sp>
        <p:nvSpPr>
          <p:cNvPr id="4" name="Espace réservé du texte 3"/>
          <p:cNvSpPr>
            <a:spLocks noGrp="1"/>
          </p:cNvSpPr>
          <p:nvPr>
            <p:ph type="body" idx="11"/>
          </p:nvPr>
        </p:nvSpPr>
        <p:spPr>
          <a:xfrm>
            <a:off x="4038601" y="2038350"/>
            <a:ext cx="7071360" cy="1605209"/>
          </a:xfrm>
        </p:spPr>
        <p:txBody>
          <a:bodyPr>
            <a:normAutofit/>
          </a:bodyPr>
          <a:lstStyle/>
          <a:p>
            <a:pPr marL="0" indent="0">
              <a:buNone/>
            </a:pPr>
            <a:r>
              <a:rPr lang="fr-CH" sz="2800" dirty="0" smtClean="0">
                <a:hlinkClick r:id="rId2"/>
              </a:rPr>
              <a:t>https://lombalgie.kce.be/</a:t>
            </a:r>
            <a:endParaRPr lang="fr-CH" sz="2800" dirty="0"/>
          </a:p>
        </p:txBody>
      </p:sp>
      <p:pic>
        <p:nvPicPr>
          <p:cNvPr id="4098" name="Picture 2" descr="Will You Press the Button? (TV Series 2015– ) - IMD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7123" y="2892425"/>
            <a:ext cx="4527237" cy="2546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8035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idx="1"/>
          </p:nvPr>
        </p:nvSpPr>
        <p:spPr/>
        <p:txBody>
          <a:bodyPr/>
          <a:lstStyle/>
          <a:p>
            <a:endParaRPr lang="fr-CH" dirty="0"/>
          </a:p>
        </p:txBody>
      </p:sp>
      <p:sp>
        <p:nvSpPr>
          <p:cNvPr id="4" name="Titre 3"/>
          <p:cNvSpPr>
            <a:spLocks noGrp="1"/>
          </p:cNvSpPr>
          <p:nvPr>
            <p:ph type="title"/>
          </p:nvPr>
        </p:nvSpPr>
        <p:spPr/>
        <p:txBody>
          <a:bodyPr/>
          <a:lstStyle/>
          <a:p>
            <a:r>
              <a:rPr lang="fr-CH" dirty="0" err="1"/>
              <a:t>Take</a:t>
            </a:r>
            <a:r>
              <a:rPr lang="fr-CH" dirty="0"/>
              <a:t> Home Messages</a:t>
            </a:r>
            <a:br>
              <a:rPr lang="fr-CH" dirty="0"/>
            </a:br>
            <a:endParaRPr lang="fr-CH" dirty="0"/>
          </a:p>
        </p:txBody>
      </p:sp>
      <p:sp>
        <p:nvSpPr>
          <p:cNvPr id="6" name="Espace réservé du texte 5"/>
          <p:cNvSpPr>
            <a:spLocks noGrp="1"/>
          </p:cNvSpPr>
          <p:nvPr>
            <p:ph type="body" idx="11"/>
          </p:nvPr>
        </p:nvSpPr>
        <p:spPr/>
        <p:txBody>
          <a:bodyPr>
            <a:normAutofit/>
          </a:bodyPr>
          <a:lstStyle/>
          <a:p>
            <a:pPr marL="342900" indent="-342900">
              <a:buFont typeface="+mj-lt"/>
              <a:buAutoNum type="arabicPeriod"/>
            </a:pPr>
            <a:r>
              <a:rPr lang="fr-CH" sz="2000" dirty="0" smtClean="0"/>
              <a:t>Une </a:t>
            </a:r>
            <a:r>
              <a:rPr lang="fr-CH" sz="2000" dirty="0"/>
              <a:t>anamnèse précise et la recherche de signaux d’alerte doivent être effectuées ainsi que les facteurs de risque identifiés dès la première consultation afin d’orienter la prise en charge la plus adaptée propre à chaque patient </a:t>
            </a:r>
            <a:endParaRPr lang="fr-CH" sz="2000" dirty="0" smtClean="0"/>
          </a:p>
          <a:p>
            <a:pPr marL="342900" indent="-342900">
              <a:buFont typeface="+mj-lt"/>
              <a:buAutoNum type="arabicPeriod"/>
            </a:pPr>
            <a:r>
              <a:rPr lang="fr-CH" sz="2000" dirty="0" smtClean="0"/>
              <a:t>La suspicion d’une </a:t>
            </a:r>
            <a:r>
              <a:rPr lang="fr-CH" sz="2000" dirty="0" err="1" smtClean="0"/>
              <a:t>sd</a:t>
            </a:r>
            <a:r>
              <a:rPr lang="fr-CH" sz="2000" dirty="0" smtClean="0"/>
              <a:t> de </a:t>
            </a:r>
            <a:r>
              <a:rPr lang="fr-CH" sz="2000" dirty="0" err="1" smtClean="0"/>
              <a:t>queu</a:t>
            </a:r>
            <a:r>
              <a:rPr lang="fr-CH" sz="2000" dirty="0" smtClean="0"/>
              <a:t> de cheval, une </a:t>
            </a:r>
            <a:r>
              <a:rPr lang="fr-CH" sz="2000" dirty="0" err="1" smtClean="0"/>
              <a:t>spondylodiscite</a:t>
            </a:r>
            <a:r>
              <a:rPr lang="fr-CH" sz="2000" dirty="0" smtClean="0"/>
              <a:t> et une </a:t>
            </a:r>
            <a:r>
              <a:rPr lang="fr-CH" sz="2000" dirty="0" err="1" smtClean="0"/>
              <a:t>lomboradiculalgie</a:t>
            </a:r>
            <a:r>
              <a:rPr lang="fr-CH" sz="2000" dirty="0" smtClean="0"/>
              <a:t> déficitaire justifient une dérivation urgente pour IRM lombaire et évaluation par un neurochirurgien</a:t>
            </a:r>
          </a:p>
          <a:p>
            <a:pPr marL="342900" indent="-342900">
              <a:buFont typeface="+mj-lt"/>
              <a:buAutoNum type="arabicPeriod"/>
            </a:pPr>
            <a:r>
              <a:rPr lang="fr-CH" sz="2000" dirty="0" smtClean="0"/>
              <a:t>Au </a:t>
            </a:r>
            <a:r>
              <a:rPr lang="fr-CH" sz="2000" dirty="0"/>
              <a:t>fil des années, un changement de perspectives s’est confirmé, privilégiant une approche non pharmacologique, encourageant des mesures intégratives, avec la promotion de l’activité physique, du mouvement et la poursuite des activités </a:t>
            </a:r>
            <a:r>
              <a:rPr lang="fr-CH" sz="2000" dirty="0" smtClean="0"/>
              <a:t>quotidiennes</a:t>
            </a:r>
          </a:p>
        </p:txBody>
      </p:sp>
      <p:sp>
        <p:nvSpPr>
          <p:cNvPr id="7" name="TextBox 17">
            <a:extLst>
              <a:ext uri="{FF2B5EF4-FFF2-40B4-BE49-F238E27FC236}">
                <a16:creationId xmlns:a16="http://schemas.microsoft.com/office/drawing/2014/main" id="{46790A79-C95B-E84C-A80E-B93A64EE288E}"/>
              </a:ext>
            </a:extLst>
          </p:cNvPr>
          <p:cNvSpPr txBox="1"/>
          <p:nvPr/>
        </p:nvSpPr>
        <p:spPr>
          <a:xfrm>
            <a:off x="119868" y="721963"/>
            <a:ext cx="821059" cy="313932"/>
          </a:xfrm>
          <a:prstGeom prst="rect">
            <a:avLst/>
          </a:prstGeom>
          <a:noFill/>
        </p:spPr>
        <p:txBody>
          <a:bodyPr wrap="none" rtlCol="0">
            <a:spAutoFit/>
          </a:bodyPr>
          <a:lstStyle/>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Département</a:t>
            </a:r>
          </a:p>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de médecine</a:t>
            </a:r>
          </a:p>
        </p:txBody>
      </p:sp>
    </p:spTree>
    <p:extLst>
      <p:ext uri="{BB962C8B-B14F-4D97-AF65-F5344CB8AC3E}">
        <p14:creationId xmlns:p14="http://schemas.microsoft.com/office/powerpoint/2010/main" val="24425942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idx="1"/>
          </p:nvPr>
        </p:nvSpPr>
        <p:spPr/>
        <p:txBody>
          <a:bodyPr/>
          <a:lstStyle/>
          <a:p>
            <a:endParaRPr lang="fr-CH" dirty="0"/>
          </a:p>
        </p:txBody>
      </p:sp>
      <p:sp>
        <p:nvSpPr>
          <p:cNvPr id="4" name="Titre 3"/>
          <p:cNvSpPr>
            <a:spLocks noGrp="1"/>
          </p:cNvSpPr>
          <p:nvPr>
            <p:ph type="title"/>
          </p:nvPr>
        </p:nvSpPr>
        <p:spPr/>
        <p:txBody>
          <a:bodyPr/>
          <a:lstStyle/>
          <a:p>
            <a:r>
              <a:rPr lang="fr-CH" dirty="0" smtClean="0"/>
              <a:t>Références ou ressources supplémentaires</a:t>
            </a:r>
            <a:endParaRPr lang="fr-CH" dirty="0"/>
          </a:p>
        </p:txBody>
      </p:sp>
      <p:sp>
        <p:nvSpPr>
          <p:cNvPr id="6" name="Espace réservé du texte 5"/>
          <p:cNvSpPr>
            <a:spLocks noGrp="1"/>
          </p:cNvSpPr>
          <p:nvPr>
            <p:ph type="body" idx="11"/>
          </p:nvPr>
        </p:nvSpPr>
        <p:spPr/>
        <p:txBody>
          <a:bodyPr>
            <a:normAutofit/>
          </a:bodyPr>
          <a:lstStyle/>
          <a:p>
            <a:endParaRPr lang="fr-CH" dirty="0"/>
          </a:p>
          <a:p>
            <a:r>
              <a:rPr lang="fr-CH" dirty="0" err="1"/>
              <a:t>Rev</a:t>
            </a:r>
            <a:r>
              <a:rPr lang="fr-CH" dirty="0"/>
              <a:t> Med Suisse 2011; 7: 2343-6</a:t>
            </a:r>
          </a:p>
          <a:p>
            <a:r>
              <a:rPr lang="fr-CH" dirty="0"/>
              <a:t>Lombalgie aiguë – Service de médecine de premier recours – </a:t>
            </a:r>
            <a:r>
              <a:rPr lang="fr-CH" dirty="0" err="1"/>
              <a:t>HUG</a:t>
            </a:r>
            <a:r>
              <a:rPr lang="fr-CH" dirty="0"/>
              <a:t> ‐‐ 2022</a:t>
            </a:r>
            <a:endParaRPr lang="fr-CH" dirty="0" smtClean="0"/>
          </a:p>
          <a:p>
            <a:r>
              <a:rPr lang="fr-CH" dirty="0" smtClean="0"/>
              <a:t> </a:t>
            </a:r>
            <a:r>
              <a:rPr lang="fr-CH" dirty="0"/>
              <a:t>Nouvelles recommandations de prise en charge des lombalgies communes en cabinet « Stop pain </a:t>
            </a:r>
            <a:r>
              <a:rPr lang="fr-CH" dirty="0" err="1"/>
              <a:t>without</a:t>
            </a:r>
            <a:r>
              <a:rPr lang="fr-CH" dirty="0"/>
              <a:t> </a:t>
            </a:r>
            <a:r>
              <a:rPr lang="fr-CH" dirty="0" err="1"/>
              <a:t>drugs</a:t>
            </a:r>
            <a:r>
              <a:rPr lang="fr-CH" dirty="0"/>
              <a:t> » </a:t>
            </a:r>
            <a:r>
              <a:rPr lang="fr-CH" dirty="0" smtClean="0"/>
              <a:t> </a:t>
            </a:r>
            <a:r>
              <a:rPr lang="fr-CH" i="1" dirty="0" err="1"/>
              <a:t>Rev</a:t>
            </a:r>
            <a:r>
              <a:rPr lang="fr-CH" i="1" dirty="0"/>
              <a:t> Med Suisse 2022 ; 18 : 1779-83 | </a:t>
            </a:r>
            <a:endParaRPr lang="fr-CH" sz="2000" dirty="0"/>
          </a:p>
        </p:txBody>
      </p:sp>
      <p:sp>
        <p:nvSpPr>
          <p:cNvPr id="7" name="TextBox 17">
            <a:extLst>
              <a:ext uri="{FF2B5EF4-FFF2-40B4-BE49-F238E27FC236}">
                <a16:creationId xmlns:a16="http://schemas.microsoft.com/office/drawing/2014/main" id="{46790A79-C95B-E84C-A80E-B93A64EE288E}"/>
              </a:ext>
            </a:extLst>
          </p:cNvPr>
          <p:cNvSpPr txBox="1"/>
          <p:nvPr/>
        </p:nvSpPr>
        <p:spPr>
          <a:xfrm>
            <a:off x="119868" y="721963"/>
            <a:ext cx="821059" cy="313932"/>
          </a:xfrm>
          <a:prstGeom prst="rect">
            <a:avLst/>
          </a:prstGeom>
          <a:noFill/>
        </p:spPr>
        <p:txBody>
          <a:bodyPr wrap="none" rtlCol="0">
            <a:spAutoFit/>
          </a:bodyPr>
          <a:lstStyle/>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Département</a:t>
            </a:r>
          </a:p>
          <a:p>
            <a:pPr>
              <a:lnSpc>
                <a:spcPct val="90000"/>
              </a:lnSpc>
            </a:pPr>
            <a:r>
              <a:rPr lang="en-US" sz="800" b="1" dirty="0">
                <a:solidFill>
                  <a:schemeClr val="tx1">
                    <a:alpha val="40000"/>
                  </a:schemeClr>
                </a:solidFill>
                <a:latin typeface="Arial" panose="020B0604020202020204" pitchFamily="34" charset="0"/>
                <a:ea typeface="Montserrat" charset="0"/>
                <a:cs typeface="Arial" panose="020B0604020202020204" pitchFamily="34" charset="0"/>
              </a:rPr>
              <a:t>de médecine</a:t>
            </a:r>
          </a:p>
        </p:txBody>
      </p:sp>
    </p:spTree>
    <p:extLst>
      <p:ext uri="{BB962C8B-B14F-4D97-AF65-F5344CB8AC3E}">
        <p14:creationId xmlns:p14="http://schemas.microsoft.com/office/powerpoint/2010/main" val="30705602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p 12 Places to Visit in the Bahamas – The Lowdown U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1230" y="257492"/>
            <a:ext cx="10000770" cy="660050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14">
            <a:extLst>
              <a:ext uri="{FF2B5EF4-FFF2-40B4-BE49-F238E27FC236}">
                <a16:creationId xmlns:a16="http://schemas.microsoft.com/office/drawing/2014/main" id="{77A01E7D-B7A8-6B48-A10A-7B40A461CA14}"/>
              </a:ext>
            </a:extLst>
          </p:cNvPr>
          <p:cNvCxnSpPr/>
          <p:nvPr/>
        </p:nvCxnSpPr>
        <p:spPr>
          <a:xfrm>
            <a:off x="5966346" y="6252137"/>
            <a:ext cx="771911" cy="0"/>
          </a:xfrm>
          <a:prstGeom prst="line">
            <a:avLst/>
          </a:prstGeom>
          <a:ln w="38100">
            <a:solidFill>
              <a:srgbClr val="019A96"/>
            </a:solidFill>
          </a:ln>
        </p:spPr>
        <p:style>
          <a:lnRef idx="1">
            <a:schemeClr val="accent1"/>
          </a:lnRef>
          <a:fillRef idx="0">
            <a:schemeClr val="accent1"/>
          </a:fillRef>
          <a:effectRef idx="0">
            <a:schemeClr val="accent1"/>
          </a:effectRef>
          <a:fontRef idx="minor">
            <a:schemeClr val="tx1"/>
          </a:fontRef>
        </p:style>
      </p:cxnSp>
      <p:sp>
        <p:nvSpPr>
          <p:cNvPr id="6" name="TextBox 22">
            <a:extLst>
              <a:ext uri="{FF2B5EF4-FFF2-40B4-BE49-F238E27FC236}">
                <a16:creationId xmlns:a16="http://schemas.microsoft.com/office/drawing/2014/main" id="{56BE9F53-F8B9-5D43-96DB-8271F5D7D585}"/>
              </a:ext>
            </a:extLst>
          </p:cNvPr>
          <p:cNvSpPr txBox="1"/>
          <p:nvPr/>
        </p:nvSpPr>
        <p:spPr>
          <a:xfrm>
            <a:off x="814138" y="1485763"/>
            <a:ext cx="5416868" cy="590931"/>
          </a:xfrm>
          <a:prstGeom prst="rect">
            <a:avLst/>
          </a:prstGeom>
          <a:noFill/>
        </p:spPr>
        <p:txBody>
          <a:bodyPr wrap="none" rtlCol="0">
            <a:spAutoFit/>
          </a:bodyPr>
          <a:lstStyle/>
          <a:p>
            <a:pPr>
              <a:lnSpc>
                <a:spcPct val="90000"/>
              </a:lnSpc>
            </a:pPr>
            <a:r>
              <a:rPr lang="fr-CH" sz="3600" dirty="0" smtClean="0">
                <a:solidFill>
                  <a:schemeClr val="bg1"/>
                </a:solidFill>
                <a:latin typeface="Arial" panose="020B0604020202020204" pitchFamily="34" charset="0"/>
                <a:ea typeface="Montserrat" charset="0"/>
                <a:cs typeface="Arial" panose="020B0604020202020204" pitchFamily="34" charset="0"/>
              </a:rPr>
              <a:t>Merci pour votre attention</a:t>
            </a:r>
          </a:p>
        </p:txBody>
      </p:sp>
      <p:cxnSp>
        <p:nvCxnSpPr>
          <p:cNvPr id="10" name="Straight Connector 13">
            <a:extLst>
              <a:ext uri="{FF2B5EF4-FFF2-40B4-BE49-F238E27FC236}">
                <a16:creationId xmlns:a16="http://schemas.microsoft.com/office/drawing/2014/main" id="{50F8C695-2B2E-EA4E-A52D-E55FD8C2C89E}"/>
              </a:ext>
            </a:extLst>
          </p:cNvPr>
          <p:cNvCxnSpPr>
            <a:cxnSpLocks/>
          </p:cNvCxnSpPr>
          <p:nvPr/>
        </p:nvCxnSpPr>
        <p:spPr>
          <a:xfrm>
            <a:off x="1067912" y="6252137"/>
            <a:ext cx="4909320" cy="0"/>
          </a:xfrm>
          <a:prstGeom prst="line">
            <a:avLst/>
          </a:prstGeom>
          <a:ln w="381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8261439" y="5633243"/>
            <a:ext cx="4503868" cy="723275"/>
          </a:xfrm>
          <a:prstGeom prst="rect">
            <a:avLst/>
          </a:prstGeom>
          <a:noFill/>
        </p:spPr>
        <p:txBody>
          <a:bodyPr wrap="square" rtlCol="0">
            <a:spAutoFit/>
          </a:bodyPr>
          <a:lstStyle/>
          <a:p>
            <a:pPr algn="l">
              <a:lnSpc>
                <a:spcPct val="90000"/>
              </a:lnSpc>
              <a:spcAft>
                <a:spcPts val="600"/>
              </a:spcAft>
            </a:pPr>
            <a:r>
              <a:rPr lang="fr-CH" sz="2000" b="1" dirty="0" smtClean="0">
                <a:solidFill>
                  <a:schemeClr val="bg1"/>
                </a:solidFill>
                <a:latin typeface="Helvetica" pitchFamily="2" charset="0"/>
                <a:ea typeface="Montserrat" charset="0"/>
                <a:cs typeface="Arial" panose="020B0604020202020204" pitchFamily="34" charset="0"/>
              </a:rPr>
              <a:t>Amara Pieren</a:t>
            </a:r>
            <a:endParaRPr lang="fr-CH" sz="2000" b="1" dirty="0" smtClean="0">
              <a:solidFill>
                <a:schemeClr val="bg1"/>
              </a:solidFill>
              <a:latin typeface="Helvetica" pitchFamily="2" charset="0"/>
              <a:ea typeface="Montserrat" charset="0"/>
              <a:cs typeface="Arial" panose="020B0604020202020204" pitchFamily="34" charset="0"/>
            </a:endParaRPr>
          </a:p>
          <a:p>
            <a:pPr algn="l">
              <a:lnSpc>
                <a:spcPct val="90000"/>
              </a:lnSpc>
              <a:spcAft>
                <a:spcPts val="600"/>
              </a:spcAft>
            </a:pPr>
            <a:r>
              <a:rPr lang="fr-CH" sz="2000" b="1" dirty="0">
                <a:solidFill>
                  <a:schemeClr val="bg1"/>
                </a:solidFill>
                <a:latin typeface="Helvetica" pitchFamily="2" charset="0"/>
                <a:ea typeface="Montserrat" charset="0"/>
                <a:cs typeface="Arial" panose="020B0604020202020204" pitchFamily="34" charset="0"/>
              </a:rPr>
              <a:t>a</a:t>
            </a:r>
            <a:r>
              <a:rPr lang="fr-CH" sz="2000" b="1" dirty="0" smtClean="0">
                <a:solidFill>
                  <a:schemeClr val="bg1"/>
                </a:solidFill>
                <a:latin typeface="Helvetica" pitchFamily="2" charset="0"/>
                <a:ea typeface="Montserrat" charset="0"/>
                <a:cs typeface="Arial" panose="020B0604020202020204" pitchFamily="34" charset="0"/>
              </a:rPr>
              <a:t>mara.pieren-salazar@rhne.ch</a:t>
            </a:r>
            <a:endParaRPr lang="fr-CH" dirty="0">
              <a:solidFill>
                <a:schemeClr val="bg1"/>
              </a:solidFill>
              <a:latin typeface="Helvetica" pitchFamily="2" charset="0"/>
              <a:ea typeface="Montserrat" charset="0"/>
              <a:cs typeface="Arial" panose="020B0604020202020204" pitchFamily="34" charset="0"/>
            </a:endParaRPr>
          </a:p>
        </p:txBody>
      </p:sp>
      <p:pic>
        <p:nvPicPr>
          <p:cNvPr id="2" name="Image 1"/>
          <p:cNvPicPr>
            <a:picLocks noChangeAspect="1"/>
          </p:cNvPicPr>
          <p:nvPr/>
        </p:nvPicPr>
        <p:blipFill>
          <a:blip r:embed="rId3"/>
          <a:stretch>
            <a:fillRect/>
          </a:stretch>
        </p:blipFill>
        <p:spPr>
          <a:xfrm>
            <a:off x="10513373" y="666435"/>
            <a:ext cx="1381852" cy="819328"/>
          </a:xfrm>
          <a:prstGeom prst="rect">
            <a:avLst/>
          </a:prstGeom>
        </p:spPr>
      </p:pic>
    </p:spTree>
    <p:extLst>
      <p:ext uri="{BB962C8B-B14F-4D97-AF65-F5344CB8AC3E}">
        <p14:creationId xmlns:p14="http://schemas.microsoft.com/office/powerpoint/2010/main" val="2392155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RHNe">
      <a:dk1>
        <a:srgbClr val="000000"/>
      </a:dk1>
      <a:lt1>
        <a:srgbClr val="FFFFFF"/>
      </a:lt1>
      <a:dk2>
        <a:srgbClr val="44546A"/>
      </a:dk2>
      <a:lt2>
        <a:srgbClr val="E7E6E6"/>
      </a:lt2>
      <a:accent1>
        <a:srgbClr val="009A96"/>
      </a:accent1>
      <a:accent2>
        <a:srgbClr val="99D9D9"/>
      </a:accent2>
      <a:accent3>
        <a:srgbClr val="656969"/>
      </a:accent3>
      <a:accent4>
        <a:srgbClr val="6E9FC3"/>
      </a:accent4>
      <a:accent5>
        <a:srgbClr val="4F7393"/>
      </a:accent5>
      <a:accent6>
        <a:srgbClr val="C89582"/>
      </a:accent6>
      <a:hlink>
        <a:srgbClr val="656969"/>
      </a:hlink>
      <a:folHlink>
        <a:srgbClr val="4F7393"/>
      </a:folHlink>
    </a:clrScheme>
    <a:fontScheme name="RH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90000"/>
          </a:lnSpc>
          <a:defRPr sz="1200" b="1" spc="300" dirty="0">
            <a:solidFill>
              <a:schemeClr val="tx1">
                <a:alpha val="50000"/>
              </a:schemeClr>
            </a:solidFill>
            <a:latin typeface="Arial" panose="020B0604020202020204" pitchFamily="34" charset="0"/>
            <a:ea typeface="Montserrat" charset="0"/>
            <a:cs typeface="Arial" panose="020B0604020202020204" pitchFamily="34" charset="0"/>
          </a:defRPr>
        </a:defPPr>
      </a:lstStyle>
    </a:txDef>
  </a:objectDefaults>
  <a:extraClrSchemeLst/>
  <a:extLst>
    <a:ext uri="{05A4C25C-085E-4340-85A3-A5531E510DB2}">
      <thm15:themeFamily xmlns:thm15="http://schemas.microsoft.com/office/thememl/2012/main" name="Powerpoint_template RHNe" id="{71E9F330-8422-8F49-AD5A-01998F773D38}" vid="{B3B33511-37EE-9740-9E49-9D62F0711A9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 Office</Template>
  <TotalTime>3397</TotalTime>
  <Words>2066</Words>
  <Application>Microsoft Office PowerPoint</Application>
  <PresentationFormat>Grand écran</PresentationFormat>
  <Paragraphs>206</Paragraphs>
  <Slides>34</Slides>
  <Notes>11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34</vt:i4>
      </vt:variant>
    </vt:vector>
  </HeadingPairs>
  <TitlesOfParts>
    <vt:vector size="42" baseType="lpstr">
      <vt:lpstr>Arial</vt:lpstr>
      <vt:lpstr>Calibri</vt:lpstr>
      <vt:lpstr>Courier New</vt:lpstr>
      <vt:lpstr>Helvetica</vt:lpstr>
      <vt:lpstr>Montserrat</vt:lpstr>
      <vt:lpstr>Roboto Light</vt:lpstr>
      <vt:lpstr>Wingdings</vt:lpstr>
      <vt:lpstr>Thème Office</vt:lpstr>
      <vt:lpstr>Urgences au Cabinet</vt:lpstr>
      <vt:lpstr>Questions clés </vt:lpstr>
      <vt:lpstr>Vignette clinique </vt:lpstr>
      <vt:lpstr>Questions</vt:lpstr>
      <vt:lpstr>Questions </vt:lpstr>
      <vt:lpstr>Questions </vt:lpstr>
      <vt:lpstr>Définition</vt:lpstr>
      <vt:lpstr>Epidémiologie de la lombalgie aigüe</vt:lpstr>
      <vt:lpstr>Epidémiologie et aspect économique </vt:lpstr>
      <vt:lpstr>Anamnèse et présentation clinique </vt:lpstr>
      <vt:lpstr>Examen clinique </vt:lpstr>
      <vt:lpstr>Examen neurologique </vt:lpstr>
      <vt:lpstr>Examen neurologique</vt:lpstr>
      <vt:lpstr>Stratégie lombalgie commune </vt:lpstr>
      <vt:lpstr>Drapeaux rouges</vt:lpstr>
      <vt:lpstr>Lombalgies spécifiques</vt:lpstr>
      <vt:lpstr>Sd queue de cheval </vt:lpstr>
      <vt:lpstr>Lombalgies spécifiques</vt:lpstr>
      <vt:lpstr>Stratégie lombalgie commune </vt:lpstr>
      <vt:lpstr>Lombalgie commune </vt:lpstr>
      <vt:lpstr>Présentation PowerPoint</vt:lpstr>
      <vt:lpstr>Keel STarT Back Tool  </vt:lpstr>
      <vt:lpstr>Lombalgie commune</vt:lpstr>
      <vt:lpstr>Lombalgie commune: prise en charge</vt:lpstr>
      <vt:lpstr>Présentation PowerPoint</vt:lpstr>
      <vt:lpstr>Traitement du sd radiculaire aigüe</vt:lpstr>
      <vt:lpstr>Les opioïdes dans la lombalgie aigüe</vt:lpstr>
      <vt:lpstr>Opiod analgesia for acute low back pain and neck pain </vt:lpstr>
      <vt:lpstr>Présentation PowerPoint</vt:lpstr>
      <vt:lpstr>Pronostic et prévention des rechutes</vt:lpstr>
      <vt:lpstr>Itinéraire interactif </vt:lpstr>
      <vt:lpstr>Take Home Messages </vt:lpstr>
      <vt:lpstr>Références ou ressources supplémentaires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dc:title>
  <dc:creator>Ackermann, Mélanie Rea (STUDENTS)</dc:creator>
  <cp:lastModifiedBy>Pieren Salazar Amara</cp:lastModifiedBy>
  <cp:revision>100</cp:revision>
  <dcterms:created xsi:type="dcterms:W3CDTF">2022-12-06T21:33:34Z</dcterms:created>
  <dcterms:modified xsi:type="dcterms:W3CDTF">2024-10-23T21:36:56Z</dcterms:modified>
</cp:coreProperties>
</file>