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1072" r:id="rId4"/>
    <p:sldId id="1073" r:id="rId5"/>
    <p:sldId id="1074" r:id="rId6"/>
    <p:sldId id="1075" r:id="rId7"/>
    <p:sldId id="1076" r:id="rId8"/>
    <p:sldId id="1078" r:id="rId9"/>
    <p:sldId id="1077" r:id="rId10"/>
    <p:sldId id="1079" r:id="rId11"/>
    <p:sldId id="1080" r:id="rId12"/>
    <p:sldId id="1081" r:id="rId13"/>
    <p:sldId id="1082" r:id="rId14"/>
    <p:sldId id="1083" r:id="rId15"/>
    <p:sldId id="1084" r:id="rId16"/>
    <p:sldId id="1085" r:id="rId17"/>
    <p:sldId id="1087" r:id="rId18"/>
    <p:sldId id="1088" r:id="rId19"/>
    <p:sldId id="1089" r:id="rId20"/>
    <p:sldId id="1090" r:id="rId21"/>
    <p:sldId id="1091" r:id="rId22"/>
    <p:sldId id="1101" r:id="rId23"/>
    <p:sldId id="1092" r:id="rId24"/>
    <p:sldId id="1093" r:id="rId25"/>
    <p:sldId id="1096" r:id="rId26"/>
    <p:sldId id="274" r:id="rId27"/>
    <p:sldId id="1098" r:id="rId28"/>
    <p:sldId id="279" r:id="rId29"/>
    <p:sldId id="280" r:id="rId30"/>
    <p:sldId id="1099" r:id="rId31"/>
    <p:sldId id="1100" r:id="rId32"/>
    <p:sldId id="277" r:id="rId33"/>
    <p:sldId id="1086" r:id="rId34"/>
    <p:sldId id="1097" r:id="rId35"/>
    <p:sldId id="1102" r:id="rId36"/>
    <p:sldId id="1103" r:id="rId37"/>
    <p:sldId id="1104" r:id="rId38"/>
    <p:sldId id="1105" r:id="rId39"/>
    <p:sldId id="1070" r:id="rId40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8BF"/>
    <a:srgbClr val="009938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86"/>
    <p:restoredTop sz="88707"/>
  </p:normalViewPr>
  <p:slideViewPr>
    <p:cSldViewPr snapToGrid="0" snapToObjects="1">
      <p:cViewPr varScale="1">
        <p:scale>
          <a:sx n="108" d="100"/>
          <a:sy n="108" d="100"/>
        </p:scale>
        <p:origin x="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F7249-BCA8-F543-B25E-CF21194E9174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D439-EDC7-9D47-AC6F-9EAF5FA74B52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36433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CAVE : céphalée non traumatiques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51193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81282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06A2E-15E3-EF15-D418-A29A1E303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6AAFAA-9897-3889-DD03-48B4D9100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54029F-6A31-CF05-4EAD-C712369B9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B62BA3-0837-D7BB-0261-7E7075464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572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EF98A-EC4D-67E0-803B-CA272BC9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5374A3-FB01-B79E-BB09-3056416A7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666E13-E34C-0691-0F14-912E25264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EC8A6D-3E22-446E-CC0B-8740C3765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19988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56119-6B09-7FE6-8DB9-280E5B895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7269AF-0F12-154F-A0DF-20F2A850ED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5F2849-4774-E842-2EBD-D10616556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820585-6CEB-0F15-BCDF-43D858096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31499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6BD9C-6B6F-CB7A-2BEB-585CC17DA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CEB34F-BA0C-B36C-26D4-53C946A49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A3C017-1B24-F57D-C766-6DA70469F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F10448-3410-C3D8-A4EA-AEA2C3EB8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596559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05CDF-F2D1-71C3-DACF-489134DC5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963261-F310-2FD4-8A2E-2EEB6D887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3CDF8F-FCF4-8590-610D-BEEE2799A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1F732B-44C0-7967-FF8E-957F10DCD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717857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E956C-536E-8A59-B7D1-E74FC501A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14B67F-3F76-EA16-1FB1-C2870C2C8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CD5630-4097-5EF4-7A69-0DBA13BD4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194534-2494-0755-456D-1B2EE10E2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74487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EC0BB-E428-62B8-A09E-1D18EF13B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7431E0-6E43-F8AD-67DB-962C82610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45B987-FA0E-F810-68CE-B6ACE67B3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25A752-647C-E25D-244C-6C1A2C2AF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10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66496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13910-963C-590B-1CBF-F7BDC106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191F96-4520-BF71-3194-24DDA92D3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80918E-25B3-B481-268C-C4CCAF9E7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F38F45-D93A-EFF3-7F58-1428326D6A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584994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CD793-F567-274F-13C6-AA3554324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2DDD90-2DE6-3BFA-00DB-CA3DC0EBA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470E6A-547E-630A-F380-00FFF6CDF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813CDD-9617-7FC1-31FB-9D17D98C9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653433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B2B64-C85C-57B7-57F3-2B4658CA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7B474E-CA89-F7E8-6857-D0CE0AB5B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53D777-7A01-65D9-FE3C-78F014B60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941405-DA86-FFFA-472B-ADD156C73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09047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1F281-09D1-F068-258E-91CE8397E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8D64ED-857C-1219-918E-017D50995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69CA54-66DE-99A3-9328-F4CBF4E91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B5628E-6423-FFD2-A3A7-46508BB1A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81248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684F6-9449-6B59-47F2-929482AA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C7622D-CF8C-54E0-0A9E-AB5D9B2AD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3A0715-1760-CAB0-CD0A-BA0A2CB43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D85377-5D23-A220-80B9-3682BF635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15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2945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BD7B0-516B-7D03-25AF-9FC10FF4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4A058A-75DE-3D98-EB2E-FB36A1B9C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9A8BEF-72E0-9E14-5D03-A320FA758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568AE1-75CA-EE5A-5E50-53B454EEB4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50324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altLang="fr-FR" dirty="0">
                <a:ea typeface="ＭＳ Ｐゴシック" panose="020B0600070205080204" pitchFamily="34" charset="-128"/>
              </a:rPr>
              <a:t>Crise convulsive : généralisée d’emblée, ou secondairement généralisée. Elle survient dans env</a:t>
            </a:r>
            <a:r>
              <a:rPr lang="fr-CH" altLang="fr-FR" b="1" dirty="0">
                <a:ea typeface="ＭＳ Ｐゴシック" panose="020B0600070205080204" pitchFamily="34" charset="-128"/>
              </a:rPr>
              <a:t>. 6% des HSA</a:t>
            </a:r>
            <a:r>
              <a:rPr lang="fr-CH" altLang="fr-FR" dirty="0">
                <a:ea typeface="ＭＳ Ｐゴシック" panose="020B0600070205080204" pitchFamily="34" charset="-128"/>
              </a:rPr>
              <a:t>. Elle est un fort indicateur d’une étiologie anévrismale.</a:t>
            </a:r>
          </a:p>
          <a:p>
            <a:endParaRPr lang="fr-CH" altLang="fr-FR" dirty="0">
              <a:ea typeface="ＭＳ Ｐゴシック" panose="020B0600070205080204" pitchFamily="34" charset="-128"/>
            </a:endParaRPr>
          </a:p>
          <a:p>
            <a:r>
              <a:rPr lang="fr-CH" altLang="fr-FR" sz="12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Ponction lombaire (PL) </a:t>
            </a:r>
            <a:r>
              <a:rPr lang="fr-CH" altLang="fr-FR" sz="12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: l’analyse par spectrophotométrie du LCR est l’examen de référence après un CT natif négatif effectué plus de 6 heures après l’apparition des symptômes. Elle permet, au sens strict, de détecter la présence de bilirubine après centrifugation (xanthochromie du LCR), qui évoque une hémorragie récente. </a:t>
            </a:r>
          </a:p>
          <a:p>
            <a:r>
              <a:rPr lang="fr-CH" altLang="fr-FR" sz="12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Afin de distinguer de manière fiable une HSA d’une PL traumatique, </a:t>
            </a:r>
            <a:r>
              <a:rPr lang="fr-CH" altLang="fr-FR" sz="12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la PL doit être pratiquée au minimum 12 heures après l’apparition des symptômes </a:t>
            </a:r>
            <a:r>
              <a:rPr lang="fr-CH" altLang="fr-FR" sz="12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pour permettre la dégradation de l’hémoglobine en bilirubine. Sa sensibilité est quasi parfaite, pour autant qu’elle soit effectuée dans les 2 semaines suivant l’HSA. 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17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2337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AB352-E782-843D-F0C1-24FCABB2B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B381A7-2F30-999A-E4CA-7119023CA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5DD535-6CFF-A620-ED87-3DA231FB6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526A78-A7DA-87D6-125F-8E1A3A64C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33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9233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34DE9-2995-6991-F82C-9A18622BF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6E5864-335C-36F2-A2D5-A0EC71777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72DA50-EB00-9179-B05B-CA7851F7E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ce que sont des céphales primaires (migraine, de tension, cluster </a:t>
            </a:r>
            <a:r>
              <a:rPr lang="fr-FR" dirty="0" err="1"/>
              <a:t>headache</a:t>
            </a:r>
            <a:r>
              <a:rPr lang="fr-FR" dirty="0"/>
              <a:t>, </a:t>
            </a:r>
            <a:r>
              <a:rPr lang="fr-FR" dirty="0" err="1"/>
              <a:t>nevralgie</a:t>
            </a:r>
            <a:r>
              <a:rPr lang="fr-FR" dirty="0"/>
              <a:t> du trijumeau, …)</a:t>
            </a:r>
          </a:p>
          <a:p>
            <a:r>
              <a:rPr lang="fr-FR" dirty="0"/>
              <a:t>Céphalées secondaires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F3ABCD-5306-E09D-E991-20354C55B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AD439-EDC7-9D47-AC6F-9EAF5FA74B52}" type="slidenum">
              <a:rPr lang="it-CH" smtClean="0"/>
              <a:t>34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89570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673E912-38AF-F590-2741-9E765BF2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71" y="4407581"/>
            <a:ext cx="1183277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878B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it-CH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831DF3-C92F-209B-83BE-829564CB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AA7235-2021-BCE0-9AB3-60FEFAD3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D00B2C-F906-F0E8-849A-A4EE8949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21CE7CF-162C-9DBC-9DC5-DBF23DDC3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61200" y="946800"/>
            <a:ext cx="8128126" cy="22788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1511A36-E5FA-A5DE-066E-273CBE20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48000"/>
            <a:ext cx="12192000" cy="1699200"/>
          </a:xfrm>
          <a:solidFill>
            <a:srgbClr val="1878BF"/>
          </a:solidFill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1779076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673E912-38AF-F590-2741-9E765BF2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71" y="4407581"/>
            <a:ext cx="1183277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it-CH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831DF3-C92F-209B-83BE-829564CB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AA7235-2021-BCE0-9AB3-60FEFAD3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D00B2C-F906-F0E8-849A-A4EE8949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70CD5F7D-F086-720E-5F2A-E1EA86DDF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61200" y="1119503"/>
            <a:ext cx="8128799" cy="197543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1511A36-E5FA-A5DE-066E-273CBE20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48000"/>
            <a:ext cx="12192000" cy="1699200"/>
          </a:xfrm>
          <a:solidFill>
            <a:srgbClr val="C00000"/>
          </a:solidFill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346382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673E912-38AF-F590-2741-9E765BF2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171" y="4407581"/>
            <a:ext cx="1183277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993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it-CH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831DF3-C92F-209B-83BE-829564CB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AA7235-2021-BCE0-9AB3-60FEFAD3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D00B2C-F906-F0E8-849A-A4EE8949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053D04F-578C-1D3F-A6C9-EF1479C72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9938" y="1118537"/>
            <a:ext cx="8132772" cy="19764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1511A36-E5FA-A5DE-066E-273CBE20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48000"/>
            <a:ext cx="12192000" cy="1699200"/>
          </a:xfrm>
          <a:solidFill>
            <a:srgbClr val="009938"/>
          </a:solidFill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123843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2A65C5-68BE-E964-B5A4-B09DBE1C1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66" y="1153405"/>
            <a:ext cx="11876689" cy="1106320"/>
          </a:xfrm>
        </p:spPr>
        <p:txBody>
          <a:bodyPr/>
          <a:lstStyle>
            <a:lvl1pPr algn="ctr">
              <a:defRPr b="1">
                <a:solidFill>
                  <a:srgbClr val="1878B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8AA095-9E49-8605-6200-85B9A4EEB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66" y="2385848"/>
            <a:ext cx="11876689" cy="4335627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it-CH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650EE5-85A5-60B0-1EF4-FBB8F3EA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B692C3-7C9C-71F7-01C4-6F0561CD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783676-1BF0-9969-C014-1CAB4C90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8F333598-989B-B670-6C55-C5D1B9C4FB91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11" y="-271618"/>
            <a:ext cx="8586000" cy="189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9A4EA6B-F933-3BC7-0CDD-FD81942A3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148" y="231223"/>
            <a:ext cx="18542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2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2A65C5-68BE-E964-B5A4-B09DBE1C1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66" y="1153405"/>
            <a:ext cx="11876689" cy="1106320"/>
          </a:xfrm>
        </p:spPr>
        <p:txBody>
          <a:bodyPr/>
          <a:lstStyle>
            <a:lvl1pPr algn="ctr">
              <a:defRPr b="1">
                <a:solidFill>
                  <a:srgbClr val="C00000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8AA095-9E49-8605-6200-85B9A4EEB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66" y="2385848"/>
            <a:ext cx="11876689" cy="4335627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it-CH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650EE5-85A5-60B0-1EF4-FBB8F3EA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B692C3-7C9C-71F7-01C4-6F0561CD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783676-1BF0-9969-C014-1CAB4C90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31AD9DBE-A59D-5E92-5A2D-ED216EB2811D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310" y="-273436"/>
            <a:ext cx="8586000" cy="189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4C4958B-D7FA-2D6C-D837-455855A96B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148" y="231223"/>
            <a:ext cx="18542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8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olo e contenuto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2A65C5-68BE-E964-B5A4-B09DBE1C1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66" y="1153405"/>
            <a:ext cx="11876689" cy="1106320"/>
          </a:xfrm>
        </p:spPr>
        <p:txBody>
          <a:bodyPr/>
          <a:lstStyle>
            <a:lvl1pPr algn="ctr">
              <a:defRPr b="1">
                <a:solidFill>
                  <a:srgbClr val="009938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8AA095-9E49-8605-6200-85B9A4EEB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66" y="2385848"/>
            <a:ext cx="11876689" cy="4335627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it-CH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650EE5-85A5-60B0-1EF4-FBB8F3EA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B692C3-7C9C-71F7-01C4-6F0561CD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B42D0BF-BA5C-F1B8-08FF-4C91C3715164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10" y="-273436"/>
            <a:ext cx="8586000" cy="1890000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783676-1BF0-9969-C014-1CAB4C90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4C4958B-D7FA-2D6C-D837-455855A96B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148" y="231223"/>
            <a:ext cx="18542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8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olo e contenuto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650EE5-85A5-60B0-1EF4-FBB8F3EA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B692C3-7C9C-71F7-01C4-6F0561CD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783676-1BF0-9969-C014-1CAB4C90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8F333598-989B-B670-6C55-C5D1B9C4FB91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11" y="-271618"/>
            <a:ext cx="8586000" cy="189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9A4EA6B-F933-3BC7-0CDD-FD81942A3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148" y="231223"/>
            <a:ext cx="18542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93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650EE5-85A5-60B0-1EF4-FBB8F3EA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B692C3-7C9C-71F7-01C4-6F0561CD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783676-1BF0-9969-C014-1CAB4C90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31AD9DBE-A59D-5E92-5A2D-ED216EB2811D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310" y="-273436"/>
            <a:ext cx="8586000" cy="189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4C4958B-D7FA-2D6C-D837-455855A96B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148" y="231223"/>
            <a:ext cx="18542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9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A658F0-92EB-451B-4F0E-28FC4D28B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E0E2EA-BDDB-6526-108F-8B0AE5D39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F78FE8-380A-3EE9-623C-4D67C6672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5A55D0-8BF5-098C-775C-A0CE0D3A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58C132-484A-E25F-D2D5-C81C37427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7197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2D0DCA-7D4F-55F3-9F28-6F3D6F6EA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BE4858-898E-B05B-4005-B39FB31036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E161841-164E-E277-7FF2-E0E46B6D3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1F505C-F364-6AE1-20F7-6AACE52BB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EC15A48-734B-452E-18F1-B31B36F2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24F3B53-ACCD-A000-273B-78BE3D60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7989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B101B7-9E43-91C6-06A0-BC2A2526C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C317DCD-238B-F2D2-F65F-49855B7E2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E464DDF-1727-2273-1805-FBCD7B8EB7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10131AF-46C1-5947-7DB4-DAFE2871E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D0DC283-2600-162F-592B-118FC2A11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EAFBF2A-83B2-7222-EDD5-31D067661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3244BF3-AD50-3D4D-FB1D-04995A8A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86E607F-9355-E656-8E1A-672C37D5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61913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4DDCE9-049F-AEA5-C43F-C5F28299F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2DA5C97-9AFE-95A2-1089-A5349946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9F4FAB-7825-E0A5-D9AB-EB631347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1DB054F-3209-FBCB-B8F7-69B4BAE2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1171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AA636A0-E174-40EC-9E0B-9BE500F6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17275AE-4D4E-DF93-A766-9F037EE8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7B0E8E-1600-084B-1F67-7DE30E17D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543617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2CBF65-12B0-7189-FF0B-35F41909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C91590-1DE2-7F3B-DBCF-E5E9982FF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73E08D1-B37D-651D-95B5-6CF9ECB5C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C9C799D-A768-9FBE-FFCC-CC1EE3AC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2F7C6E-ABFD-29CD-E584-2401F22BF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5F3AFA-576C-1561-DDDC-5863EFABD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1711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312C5E-3A8B-CA52-F9DE-96ADDF6B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F0801F7-E97C-2E46-A32E-DC0CAE026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DAA1C5-E2B7-FF8E-705D-F3957D9B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6D5100-0F28-1DA7-E159-0FEB2D414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9613890-0F03-DC74-4C26-217ABA65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066CE1-1A82-9547-0B5D-9B715E9B4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15547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036B4C-A25B-42D5-479B-B75666389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47CF9D9-C462-B4D0-5F08-642A9F3A0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280332-FD72-78DB-DE14-35D9B0A89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259184-8F7E-7971-D13E-568B8703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193149-C784-E6A1-14E7-FCE08D2F9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30663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1141632-316D-A77D-6E3E-770864026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A479D68-02AA-DC82-B790-AD75EB1D9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394215-3E89-0833-4E7C-E17B23732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CB01A8-071F-731B-6149-8AB517347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A0D319-7D0B-040C-5A61-28F97F397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16234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47ED5AD-4F0F-599E-1872-9FCD78EA2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it-CH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85C2DA-EA7A-6F57-8BE5-44523885D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21094C-9853-F1A1-168C-61C83CA6E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81116-0A8A-F84B-ADB1-A2715B389840}" type="datetimeFigureOut">
              <a:rPr lang="it-CH" smtClean="0"/>
              <a:t>24.10.24</a:t>
            </a:fld>
            <a:endParaRPr lang="it-CH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FB9985-26F9-97ED-5B06-5C4D6C38D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F6BFBF-6EB6-555E-BB33-FEDA84387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AB91E-9F17-5C46-BF57-322EC4A10770}" type="slidenum">
              <a:rPr lang="it-CH" smtClean="0"/>
              <a:t>‹N°›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78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63" r:id="rId6"/>
    <p:sldLayoutId id="2147483665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eonardo.Caranzano@chuv.c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hyperlink" Target="http://www.unil.ch/central" TargetMode="Externa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dache.ch/fr/presentation/commission-therapeutiqu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5">
            <a:extLst>
              <a:ext uri="{FF2B5EF4-FFF2-40B4-BE49-F238E27FC236}">
                <a16:creationId xmlns:a16="http://schemas.microsoft.com/office/drawing/2014/main" id="{3962F4AD-B8AD-ABD7-8FC9-51D8AED4AB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it-CH" dirty="0"/>
              <a:t>Leonardo Caranzano</a:t>
            </a:r>
          </a:p>
          <a:p>
            <a:pPr algn="r"/>
            <a:r>
              <a:rPr lang="it-CH" dirty="0">
                <a:hlinkClick r:id="rId3"/>
              </a:rPr>
              <a:t>Leonardo.Caranzano@chuv.ch</a:t>
            </a:r>
            <a:endParaRPr lang="it-CH" dirty="0"/>
          </a:p>
          <a:p>
            <a:pPr algn="r"/>
            <a:r>
              <a:rPr lang="it-CH" dirty="0"/>
              <a:t>24.10.2024</a:t>
            </a:r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44EAE270-7648-D57F-BF3D-8CC9E4BC80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/>
              <a:t>Céphalées</a:t>
            </a:r>
            <a:r>
              <a:rPr lang="it-IT" dirty="0"/>
              <a:t> </a:t>
            </a:r>
            <a:r>
              <a:rPr lang="it-IT" dirty="0" err="1"/>
              <a:t>dans</a:t>
            </a:r>
            <a:r>
              <a:rPr lang="it-IT" dirty="0"/>
              <a:t> un </a:t>
            </a:r>
            <a:r>
              <a:rPr lang="it-IT" dirty="0" err="1"/>
              <a:t>contexte</a:t>
            </a:r>
            <a:r>
              <a:rPr lang="it-IT" dirty="0"/>
              <a:t> d’</a:t>
            </a:r>
            <a:r>
              <a:rPr lang="it-IT" dirty="0" err="1"/>
              <a:t>urgence</a:t>
            </a:r>
            <a:endParaRPr lang="it-CH" dirty="0"/>
          </a:p>
        </p:txBody>
      </p:sp>
      <p:pic>
        <p:nvPicPr>
          <p:cNvPr id="7" name="Immagine 6" descr="logo.png">
            <a:extLst>
              <a:ext uri="{FF2B5EF4-FFF2-40B4-BE49-F238E27FC236}">
                <a16:creationId xmlns:a16="http://schemas.microsoft.com/office/drawing/2014/main" id="{05751277-70FB-69D1-9FBF-EFE4E7491A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9" b="27956"/>
          <a:stretch/>
        </p:blipFill>
        <p:spPr>
          <a:xfrm>
            <a:off x="-1" y="6209090"/>
            <a:ext cx="1051146" cy="64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134357-E57A-B7CD-BB74-DF82B9853A82}"/>
              </a:ext>
            </a:extLst>
          </p:cNvPr>
          <p:cNvSpPr txBox="1"/>
          <p:nvPr/>
        </p:nvSpPr>
        <p:spPr>
          <a:xfrm>
            <a:off x="1008145" y="6268099"/>
            <a:ext cx="3460922" cy="529982"/>
          </a:xfrm>
          <a:prstGeom prst="rect">
            <a:avLst/>
          </a:prstGeom>
          <a:noFill/>
        </p:spPr>
        <p:txBody>
          <a:bodyPr wrap="none" lIns="90511" tIns="45255" rIns="90511" bIns="45255" rtlCol="0">
            <a:spAutoFit/>
          </a:bodyPr>
          <a:lstStyle/>
          <a:p>
            <a:r>
              <a:rPr lang="fr-FR" sz="1400" i="1" noProof="0" dirty="0">
                <a:solidFill>
                  <a:schemeClr val="tx1">
                    <a:alpha val="95000"/>
                  </a:schemeClr>
                </a:solidFill>
                <a:latin typeface="Arial"/>
                <a:cs typeface="Arial"/>
              </a:rPr>
              <a:t>Centre Hospitalier Universitaire Vaudois</a:t>
            </a:r>
          </a:p>
          <a:p>
            <a:r>
              <a:rPr lang="fr-FR" sz="1400" i="1" noProof="0" dirty="0">
                <a:solidFill>
                  <a:schemeClr val="tx1">
                    <a:alpha val="95000"/>
                  </a:schemeClr>
                </a:solidFill>
                <a:latin typeface="Arial"/>
                <a:cs typeface="Arial"/>
              </a:rPr>
              <a:t>Centre </a:t>
            </a:r>
            <a:r>
              <a:rPr lang="fr-FR" sz="1400" i="1" noProof="0" dirty="0" err="1">
                <a:solidFill>
                  <a:schemeClr val="tx1">
                    <a:alpha val="95000"/>
                  </a:schemeClr>
                </a:solidFill>
                <a:latin typeface="Arial"/>
                <a:cs typeface="Arial"/>
              </a:rPr>
              <a:t>cerebrovasculaire</a:t>
            </a:r>
            <a:endParaRPr lang="fr-FR" sz="1400" i="1" noProof="0" dirty="0">
              <a:solidFill>
                <a:schemeClr val="tx1">
                  <a:alpha val="9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9" name="Picture 11" descr="UNIL">
            <a:hlinkClick r:id="rId5"/>
            <a:extLst>
              <a:ext uri="{FF2B5EF4-FFF2-40B4-BE49-F238E27FC236}">
                <a16:creationId xmlns:a16="http://schemas.microsoft.com/office/drawing/2014/main" id="{BCDB215A-A9C8-01FE-3AAE-B85AFB44E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873"/>
          <a:stretch/>
        </p:blipFill>
        <p:spPr bwMode="auto">
          <a:xfrm>
            <a:off x="10454761" y="6210979"/>
            <a:ext cx="1737239" cy="64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ottotitolo 1">
            <a:extLst>
              <a:ext uri="{FF2B5EF4-FFF2-40B4-BE49-F238E27FC236}">
                <a16:creationId xmlns:a16="http://schemas.microsoft.com/office/drawing/2014/main" id="{78054410-A615-7558-1A09-EA9BE94BC78F}"/>
              </a:ext>
            </a:extLst>
          </p:cNvPr>
          <p:cNvSpPr txBox="1">
            <a:spLocks/>
          </p:cNvSpPr>
          <p:nvPr/>
        </p:nvSpPr>
        <p:spPr>
          <a:xfrm>
            <a:off x="4834" y="284314"/>
            <a:ext cx="12187165" cy="510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993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CH" sz="2800" i="1" dirty="0"/>
              <a:t>Demi-journée de formation continue – Urgences en cabinet</a:t>
            </a:r>
          </a:p>
        </p:txBody>
      </p:sp>
    </p:spTree>
    <p:extLst>
      <p:ext uri="{BB962C8B-B14F-4D97-AF65-F5344CB8AC3E}">
        <p14:creationId xmlns:p14="http://schemas.microsoft.com/office/powerpoint/2010/main" val="1125717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5B1334A-2455-C85E-5986-B24FB0426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50" y="1305805"/>
            <a:ext cx="5110655" cy="1106320"/>
          </a:xfrm>
        </p:spPr>
        <p:txBody>
          <a:bodyPr/>
          <a:lstStyle/>
          <a:p>
            <a:r>
              <a:rPr lang="it-IT" dirty="0"/>
              <a:t>Epidemiologie</a:t>
            </a:r>
            <a:endParaRPr lang="it-CH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134D04-576E-368E-4F18-D832D3461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552" y="1228703"/>
            <a:ext cx="3808248" cy="54629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C6BCC4D-B2D8-07A7-1995-6DA1EB7D50FF}"/>
              </a:ext>
            </a:extLst>
          </p:cNvPr>
          <p:cNvSpPr txBox="1"/>
          <p:nvPr/>
        </p:nvSpPr>
        <p:spPr>
          <a:xfrm>
            <a:off x="679450" y="2482850"/>
            <a:ext cx="64579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15% de la population / jour (</a:t>
            </a:r>
            <a:r>
              <a:rPr lang="fr-FR" sz="2400" dirty="0" err="1"/>
              <a:t>Stovner</a:t>
            </a:r>
            <a:r>
              <a:rPr lang="fr-FR" sz="2400" dirty="0"/>
              <a:t> et al. 2022)</a:t>
            </a:r>
          </a:p>
          <a:p>
            <a:endParaRPr lang="fr-FR" sz="2400" dirty="0"/>
          </a:p>
          <a:p>
            <a:r>
              <a:rPr lang="fr-FR" sz="2400" dirty="0"/>
              <a:t>En CH (GBD, The Lancet, 2016)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1.6 </a:t>
            </a:r>
            <a:r>
              <a:rPr lang="fr-FR" sz="2400" dirty="0" err="1"/>
              <a:t>mio</a:t>
            </a:r>
            <a:r>
              <a:rPr lang="fr-FR" sz="2400" dirty="0"/>
              <a:t> migraines;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1.8 </a:t>
            </a:r>
            <a:r>
              <a:rPr lang="fr-FR" sz="2400" dirty="0" err="1"/>
              <a:t>mio</a:t>
            </a:r>
            <a:r>
              <a:rPr lang="fr-FR" sz="2400" dirty="0"/>
              <a:t> céphalée de tension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r>
              <a:rPr lang="fr-FR" sz="2400" dirty="0"/>
              <a:t>2</a:t>
            </a:r>
            <a:r>
              <a:rPr lang="fr-FR" sz="2400" baseline="30000" dirty="0"/>
              <a:t>ème</a:t>
            </a:r>
            <a:r>
              <a:rPr lang="fr-FR" sz="2400" dirty="0"/>
              <a:t> cause de invalidité pop active</a:t>
            </a:r>
          </a:p>
          <a:p>
            <a:endParaRPr lang="fr-FR" sz="2400" dirty="0"/>
          </a:p>
          <a:p>
            <a:r>
              <a:rPr lang="fr-FR" sz="2400" dirty="0"/>
              <a:t>10% des accès aux urgences (</a:t>
            </a:r>
            <a:r>
              <a:rPr lang="fr-FR" sz="2400" dirty="0" err="1"/>
              <a:t>Handschin</a:t>
            </a:r>
            <a:r>
              <a:rPr lang="fr-FR" sz="2400" dirty="0"/>
              <a:t> 2020)</a:t>
            </a:r>
          </a:p>
        </p:txBody>
      </p:sp>
    </p:spTree>
    <p:extLst>
      <p:ext uri="{BB962C8B-B14F-4D97-AF65-F5344CB8AC3E}">
        <p14:creationId xmlns:p14="http://schemas.microsoft.com/office/powerpoint/2010/main" val="367479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E9B5D-B5C1-F6B8-434D-7F295F562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B7E1F4F-DD14-8D20-521A-E036C288CE40}"/>
              </a:ext>
            </a:extLst>
          </p:cNvPr>
          <p:cNvSpPr txBox="1"/>
          <p:nvPr/>
        </p:nvSpPr>
        <p:spPr>
          <a:xfrm>
            <a:off x="981073" y="1542175"/>
            <a:ext cx="5492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95% Céphalées primaires / 5% secondaires</a:t>
            </a:r>
          </a:p>
        </p:txBody>
      </p:sp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503AC5D4-17AD-290A-19E0-7F5E2E430C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Picture 8" descr="Chercher une aiguille dans une botte de foin? Chiche.">
            <a:extLst>
              <a:ext uri="{FF2B5EF4-FFF2-40B4-BE49-F238E27FC236}">
                <a16:creationId xmlns:a16="http://schemas.microsoft.com/office/drawing/2014/main" id="{53F55803-3995-54CA-69BB-5914C48B2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66" y="3054350"/>
            <a:ext cx="5958965" cy="334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Espace réservé du contenu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924D85AF-790F-A9D7-D3FF-560975E9A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45913"/>
          <a:stretch/>
        </p:blipFill>
        <p:spPr>
          <a:xfrm>
            <a:off x="7150100" y="2000250"/>
            <a:ext cx="4814634" cy="4491038"/>
          </a:xfrm>
        </p:spPr>
      </p:pic>
    </p:spTree>
    <p:extLst>
      <p:ext uri="{BB962C8B-B14F-4D97-AF65-F5344CB8AC3E}">
        <p14:creationId xmlns:p14="http://schemas.microsoft.com/office/powerpoint/2010/main" val="21755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F6A56-4F74-A16B-EAE8-AAAB361E7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CAC7F4ED-B051-821A-B28F-AE6C3A162E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Espace réservé du contenu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6196F9A8-37C1-856E-01A4-38DCBD599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5913"/>
          <a:stretch/>
        </p:blipFill>
        <p:spPr>
          <a:xfrm>
            <a:off x="1122616" y="1727200"/>
            <a:ext cx="4814634" cy="4491038"/>
          </a:xfrm>
        </p:spPr>
      </p:pic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EECCD08C-BAC2-DD80-32EE-6FEC50E0C2FC}"/>
              </a:ext>
            </a:extLst>
          </p:cNvPr>
          <p:cNvSpPr/>
          <p:nvPr/>
        </p:nvSpPr>
        <p:spPr>
          <a:xfrm>
            <a:off x="6569742" y="3565097"/>
            <a:ext cx="812800" cy="581819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964FE8-875D-3A6C-B987-4DD6AAFEAC6D}"/>
              </a:ext>
            </a:extLst>
          </p:cNvPr>
          <p:cNvSpPr txBox="1"/>
          <p:nvPr/>
        </p:nvSpPr>
        <p:spPr>
          <a:xfrm>
            <a:off x="8015034" y="34405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</p:spTree>
    <p:extLst>
      <p:ext uri="{BB962C8B-B14F-4D97-AF65-F5344CB8AC3E}">
        <p14:creationId xmlns:p14="http://schemas.microsoft.com/office/powerpoint/2010/main" val="55715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4DD1B-876A-CE19-C806-5B08B8BFC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A575888C-43CC-9E89-61C9-8B0A146CDE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D51A71-B4EC-C1A4-246C-8A406B462984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CCA246-B130-5078-45E0-C1EC403DD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664891"/>
            <a:ext cx="11214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60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nouvelle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différente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 : localisation, durée, évolution, qualité, intensité ou mode d’apparition</a:t>
            </a:r>
          </a:p>
        </p:txBody>
      </p:sp>
    </p:spTree>
    <p:extLst>
      <p:ext uri="{BB962C8B-B14F-4D97-AF65-F5344CB8AC3E}">
        <p14:creationId xmlns:p14="http://schemas.microsoft.com/office/powerpoint/2010/main" val="75235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F6A36-C1A9-B91D-CD07-0E3C510E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B8D4D644-E97F-2FB0-2580-D001D6866C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373E62-ACF1-9319-237A-AA3BA9190181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B424CF3-DE97-8798-F5DE-E458220AC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664891"/>
            <a:ext cx="11214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60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nouvelle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différente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 : localisation, durée, évolution, qualité, intensité ou mode d’apparition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en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coup de tonnerre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=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explosive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décrite comme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 pire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410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F262C-E1C3-5A00-0246-F17C3706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562B7EFB-5F53-8AD6-F700-D5A7D8320B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F69116-8C16-21DF-51ED-CC610063CD54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B47472C-8D75-7FC8-F933-028B610DA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664891"/>
            <a:ext cx="11214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60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nouvelle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différente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 : localisation, durée, évolution, qualité, intensité ou mode d’apparition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en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coup de tonnerre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=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explosive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décrite comme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 pire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Rash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et/ou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méningisme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Présence d'anomalie à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l'examen neurologique</a:t>
            </a:r>
          </a:p>
          <a:p>
            <a:pPr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</a:t>
            </a:r>
            <a:r>
              <a:rPr lang="fr-FR" altLang="fr-FR" sz="2400" dirty="0">
                <a:cs typeface="Tahoma" panose="020B0604030504040204" pitchFamily="34" charset="0"/>
              </a:rPr>
              <a:t>ymptômes neurologiques </a:t>
            </a:r>
            <a:r>
              <a:rPr lang="fr-FR" altLang="fr-FR" sz="2400" b="1" dirty="0">
                <a:cs typeface="Tahoma" panose="020B0604030504040204" pitchFamily="34" charset="0"/>
              </a:rPr>
              <a:t>récents inhabituels</a:t>
            </a:r>
          </a:p>
          <a:p>
            <a:pPr marL="0" indent="0" eaLnBrk="1" hangingPunct="1">
              <a:spcBef>
                <a:spcPct val="10000"/>
              </a:spcBef>
              <a:buNone/>
            </a:pP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592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BB5D3-E729-AF95-E296-2B188AC72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FF8299B3-8EAA-2F75-A0A4-3D69236B23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6406E7-ADA0-5364-B4F1-0600165DD3E2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ED562E-C72B-A4D0-D6D7-369D2DF59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664891"/>
            <a:ext cx="11214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60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nouvelle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différente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 : localisation, durée, évolution, qualité, intensité ou mode d’apparition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en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coup de tonnerre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=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explosive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décrite comme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 pire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Rash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et/ou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méningisme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Présence d'anomalie à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l'examen neurologique</a:t>
            </a:r>
          </a:p>
          <a:p>
            <a:pPr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</a:t>
            </a:r>
            <a:r>
              <a:rPr lang="fr-FR" altLang="fr-FR" sz="2400" dirty="0">
                <a:cs typeface="Tahoma" panose="020B0604030504040204" pitchFamily="34" charset="0"/>
              </a:rPr>
              <a:t>ymptômes neurologiques </a:t>
            </a:r>
            <a:r>
              <a:rPr lang="fr-FR" altLang="fr-FR" sz="2400" b="1" dirty="0">
                <a:cs typeface="Tahoma" panose="020B0604030504040204" pitchFamily="34" charset="0"/>
              </a:rPr>
              <a:t>récents inhabituels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déclenchée ou aggravée par le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Valsalva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déclenchée par l’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effort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l’exercice, l’activité sexuelle ou les changements de position</a:t>
            </a:r>
          </a:p>
        </p:txBody>
      </p:sp>
    </p:spTree>
    <p:extLst>
      <p:ext uri="{BB962C8B-B14F-4D97-AF65-F5344CB8AC3E}">
        <p14:creationId xmlns:p14="http://schemas.microsoft.com/office/powerpoint/2010/main" val="2936469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584F7-8297-1A09-1ADB-FC47A1F83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CE6F6FC4-0AF8-C9D8-2779-196188EFD6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D71E94-3BFD-4F85-60FD-28D81BF97FD4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6C1666-69BA-630E-E403-86770AD31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664891"/>
            <a:ext cx="11214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60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nouvelle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différente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 : localisation, durée, évolution, qualité, intensité ou mode d’apparition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en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coup de tonnerre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=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explosive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décrite comme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 pire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Rash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et/ou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méningisme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Présence d'anomalie à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l'examen neurologique</a:t>
            </a:r>
          </a:p>
          <a:p>
            <a:pPr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</a:t>
            </a:r>
            <a:r>
              <a:rPr lang="fr-FR" altLang="fr-FR" sz="2400" dirty="0">
                <a:cs typeface="Tahoma" panose="020B0604030504040204" pitchFamily="34" charset="0"/>
              </a:rPr>
              <a:t>ymptômes neurologiques </a:t>
            </a:r>
            <a:r>
              <a:rPr lang="fr-FR" altLang="fr-FR" sz="2400" b="1" dirty="0">
                <a:cs typeface="Tahoma" panose="020B0604030504040204" pitchFamily="34" charset="0"/>
              </a:rPr>
              <a:t>récents inhabituels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déclenchée ou aggravée par le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Valsalva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déclenchée par l’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effort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l’exercice, l’activité sexuelle ou les changements de position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Douleurs des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ceintures et/ou claudication de la mâchoire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et/ou myalgie et/ou sensibilité temporale </a:t>
            </a:r>
          </a:p>
        </p:txBody>
      </p:sp>
    </p:spTree>
    <p:extLst>
      <p:ext uri="{BB962C8B-B14F-4D97-AF65-F5344CB8AC3E}">
        <p14:creationId xmlns:p14="http://schemas.microsoft.com/office/powerpoint/2010/main" val="348487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A4677-0C70-F4BE-772E-9C5993C16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A179E741-F679-B652-5BBF-58EBD55D2A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C7D030-D384-A20B-A443-2CCCFDF8F9B6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15FA1AA-6C6A-E767-694C-4909886CC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664891"/>
            <a:ext cx="112141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SzPct val="60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nouvelle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différente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 : localisation, durée, évolution, qualité, intensité ou mode d’apparition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en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coup de tonnerre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=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explosive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décrite comme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la pire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Rash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et/ou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méningisme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Présence d'anomalie à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l'examen neurologique</a:t>
            </a:r>
          </a:p>
          <a:p>
            <a:pPr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</a:t>
            </a:r>
            <a:r>
              <a:rPr lang="fr-FR" altLang="fr-FR" sz="2400" dirty="0">
                <a:cs typeface="Tahoma" panose="020B0604030504040204" pitchFamily="34" charset="0"/>
              </a:rPr>
              <a:t>ymptômes neurologiques </a:t>
            </a:r>
            <a:r>
              <a:rPr lang="fr-FR" altLang="fr-FR" sz="2400" b="1" dirty="0">
                <a:cs typeface="Tahoma" panose="020B0604030504040204" pitchFamily="34" charset="0"/>
              </a:rPr>
              <a:t>récents inhabituels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déclenchée ou aggravée par le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Valsalva</a:t>
            </a:r>
            <a:endParaRPr lang="fr-FR" altLang="fr-FR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Céphalée déclenchée par l’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effort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l’exercice, l’activité sexuelle ou les changements de position</a:t>
            </a:r>
          </a:p>
          <a:p>
            <a:pPr eaLnBrk="1" hangingPunct="1">
              <a:spcBef>
                <a:spcPct val="10000"/>
              </a:spcBef>
            </a:pP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Douleurs des </a:t>
            </a:r>
            <a:r>
              <a:rPr lang="fr-FR" altLang="fr-FR" sz="24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ceintures et/ou claudication de la mâchoire</a:t>
            </a:r>
            <a:r>
              <a:rPr lang="fr-FR" altLang="fr-FR" sz="24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et/ou myalgie et/ou sensibilité temporale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A27F33-C25A-EA98-CAF1-535B88D21E2D}"/>
              </a:ext>
            </a:extLst>
          </p:cNvPr>
          <p:cNvSpPr txBox="1"/>
          <p:nvPr/>
        </p:nvSpPr>
        <p:spPr>
          <a:xfrm rot="19832941">
            <a:off x="396874" y="3545931"/>
            <a:ext cx="885825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/>
              <a:t>« Céphalée inhabituelle » </a:t>
            </a:r>
          </a:p>
        </p:txBody>
      </p:sp>
    </p:spTree>
    <p:extLst>
      <p:ext uri="{BB962C8B-B14F-4D97-AF65-F5344CB8AC3E}">
        <p14:creationId xmlns:p14="http://schemas.microsoft.com/office/powerpoint/2010/main" val="4169229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40A8E-2AB0-2FEE-D7FB-CCB13380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9C0CDED4-8D4A-A2AA-DCA7-A71BB7CFB8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4503A7-D246-9011-4C91-259036D12FC4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8E4F274-8A19-BC6B-F3CB-E264C8E71DFE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651000"/>
            <a:ext cx="11061700" cy="3962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fr-CH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Contexte suivant: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endParaRPr lang="fr-CH" altLang="fr-FR" sz="2400" dirty="0">
              <a:solidFill>
                <a:schemeClr val="accent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isolée et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état fébrile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(EF) sans évidence pour un foyer infectieux</a:t>
            </a:r>
          </a:p>
        </p:txBody>
      </p:sp>
    </p:spTree>
    <p:extLst>
      <p:ext uri="{BB962C8B-B14F-4D97-AF65-F5344CB8AC3E}">
        <p14:creationId xmlns:p14="http://schemas.microsoft.com/office/powerpoint/2010/main" val="2531928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E84FA-9CCE-1F2F-0306-BA72AFCE1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8C7A1900-03A1-A84D-98EF-9DF4300C2D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359C80-F73C-D114-8AE5-C7A67DF26701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9975B5B-335F-D94C-AA6F-27F49F7BFCCF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651000"/>
            <a:ext cx="11061700" cy="3962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fr-CH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Contexte suivant: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endParaRPr lang="fr-CH" altLang="fr-FR" sz="2400" dirty="0">
              <a:solidFill>
                <a:schemeClr val="accent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isolée et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état fébrile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(EF) sans évidence pour un foyer infectieux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Hypertension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sévère ≥ 180/120 ou signes d’hypertension maligne</a:t>
            </a:r>
          </a:p>
        </p:txBody>
      </p:sp>
    </p:spTree>
    <p:extLst>
      <p:ext uri="{BB962C8B-B14F-4D97-AF65-F5344CB8AC3E}">
        <p14:creationId xmlns:p14="http://schemas.microsoft.com/office/powerpoint/2010/main" val="3831626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0102C-0399-600C-A14C-078BBD9B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E3BFC4B1-ABA7-C33E-282C-FF91F51967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FBC72D-DB58-5D79-2247-F47CB0C476FF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D597F26-F4AD-D8A3-AB2E-54C4A74F4C3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651000"/>
            <a:ext cx="11061700" cy="3962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fr-CH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Contexte suivant: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endParaRPr lang="fr-CH" altLang="fr-FR" sz="2400" dirty="0">
              <a:solidFill>
                <a:schemeClr val="accent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isolée et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état fébrile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(EF) sans évidence pour un foyer infectieux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Hypertension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sévère ≥ 180/120 ou signes d’hypertension maligne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Perte pondérale, 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cancer connu</a:t>
            </a:r>
            <a:endParaRPr lang="fr-FR" altLang="fr-FR" sz="24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inaugurale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&gt; 50 ans</a:t>
            </a:r>
          </a:p>
        </p:txBody>
      </p:sp>
    </p:spTree>
    <p:extLst>
      <p:ext uri="{BB962C8B-B14F-4D97-AF65-F5344CB8AC3E}">
        <p14:creationId xmlns:p14="http://schemas.microsoft.com/office/powerpoint/2010/main" val="1981406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C5E4-30B0-8D8D-FABD-BDDDAA8BE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996BAFBC-7BC2-B2AA-8FFD-5388E98A9B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A00FF8-320E-E153-5ACB-42ED3DF72B88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77305C0-1054-8408-63B1-4DF2018834FF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651000"/>
            <a:ext cx="11061700" cy="3962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fr-CH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Contexte suivant: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endParaRPr lang="fr-CH" altLang="fr-FR" sz="2400" dirty="0">
              <a:solidFill>
                <a:schemeClr val="accent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isolée et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état fébrile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(EF) sans évidence pour un foyer infectieux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Hypertension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sévère ≥ 180/120 ou signes d’hypertension maligne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Perte pondérale, 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cancer connu</a:t>
            </a:r>
            <a:endParaRPr lang="fr-FR" altLang="fr-FR" sz="24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inaugurale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&gt; 50 ans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HIV+,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fr-FR" altLang="fr-FR" sz="2400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immuno-supression</a:t>
            </a:r>
            <a:endParaRPr lang="fr-FR" altLang="fr-FR" sz="24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Grossesse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post-partum</a:t>
            </a:r>
          </a:p>
        </p:txBody>
      </p:sp>
    </p:spTree>
    <p:extLst>
      <p:ext uri="{BB962C8B-B14F-4D97-AF65-F5344CB8AC3E}">
        <p14:creationId xmlns:p14="http://schemas.microsoft.com/office/powerpoint/2010/main" val="3231989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59A73-2E12-4CC7-9733-EC3D1B023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B38993FC-5A6C-8605-611D-D44DE38738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CA12C9-BB43-41AF-18C0-61D67FAB056E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5FFE061-8E55-F767-7EB3-0ED2F39D535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651000"/>
            <a:ext cx="11061700" cy="3962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fr-CH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Contexte suivant: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endParaRPr lang="fr-CH" altLang="fr-FR" sz="2400" dirty="0">
              <a:solidFill>
                <a:schemeClr val="accent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isolée et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état fébrile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(EF) sans évidence pour un foyer infectieux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Hypertension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sévère ≥ 180/120 ou signes d’hypertension maligne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Perte pondérale, 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cancer connu</a:t>
            </a:r>
            <a:endParaRPr lang="fr-FR" altLang="fr-FR" sz="24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inaugurale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&gt; 50 ans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HIV+,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fr-FR" altLang="fr-FR" sz="2400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immuno-supression</a:t>
            </a:r>
            <a:endParaRPr lang="fr-FR" altLang="fr-FR" sz="24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Grossesse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post-partum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Anti-coagulation</a:t>
            </a:r>
            <a:endParaRPr lang="fr-FR" altLang="fr-FR" sz="24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Manipulation ou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trauma de la nuque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Traumatisme crânien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simple (TCS) ou compliqué (TCC)</a:t>
            </a:r>
          </a:p>
        </p:txBody>
      </p:sp>
    </p:spTree>
    <p:extLst>
      <p:ext uri="{BB962C8B-B14F-4D97-AF65-F5344CB8AC3E}">
        <p14:creationId xmlns:p14="http://schemas.microsoft.com/office/powerpoint/2010/main" val="2288146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EF4E3-CC92-9D17-E953-0A320E9C8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BC97EB10-BA69-BC54-BD77-551B416CE8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29AAF7-2DB5-C041-BEA5-1B7271CDC986}"/>
              </a:ext>
            </a:extLst>
          </p:cNvPr>
          <p:cNvSpPr txBox="1"/>
          <p:nvPr/>
        </p:nvSpPr>
        <p:spPr>
          <a:xfrm>
            <a:off x="8592884" y="240109"/>
            <a:ext cx="305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RED FLAGS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77F428E-7BCC-C18B-86A5-2D726D0AA882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1651000"/>
            <a:ext cx="11061700" cy="3962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  <a:buFont typeface="Wingdings" pitchFamily="2" charset="2"/>
              <a:buNone/>
            </a:pPr>
            <a:r>
              <a:rPr lang="fr-CH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Contexte suivant:</a:t>
            </a:r>
          </a:p>
          <a:p>
            <a:pPr>
              <a:spcBef>
                <a:spcPct val="10000"/>
              </a:spcBef>
              <a:buFont typeface="Wingdings" pitchFamily="2" charset="2"/>
              <a:buNone/>
            </a:pPr>
            <a:endParaRPr lang="fr-CH" altLang="fr-FR" sz="2400" dirty="0">
              <a:solidFill>
                <a:schemeClr val="accent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isolée et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état fébrile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(EF) sans évidence pour un foyer infectieux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Hypertension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sévère ≥ 180/120 ou signes d’hypertension maligne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Perte pondérale, 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cancer connu</a:t>
            </a:r>
            <a:endParaRPr lang="fr-FR" altLang="fr-FR" sz="24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Céphalée inaugurale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&gt; 50 ans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HIV+,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fr-FR" altLang="fr-FR" sz="2400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immuno-supression</a:t>
            </a:r>
            <a:endParaRPr lang="fr-FR" altLang="fr-FR" sz="24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Grossesse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post-partum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 err="1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Anti-coagulation</a:t>
            </a:r>
            <a:endParaRPr lang="fr-FR" altLang="fr-FR" sz="24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ct val="10000"/>
              </a:spcBef>
            </a:pP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Manipulation ou </a:t>
            </a: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trauma de la nuque</a:t>
            </a:r>
          </a:p>
          <a:p>
            <a:pPr>
              <a:spcBef>
                <a:spcPct val="10000"/>
              </a:spcBef>
            </a:pPr>
            <a:r>
              <a:rPr lang="fr-FR" altLang="fr-FR" sz="2400" b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Traumatisme crânien</a:t>
            </a:r>
            <a:r>
              <a:rPr lang="fr-FR" altLang="fr-FR" sz="24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simple (TCS) ou compliqué (TCC)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0A3FC6-2FDA-9A6A-3CDF-B73D568C9400}"/>
              </a:ext>
            </a:extLst>
          </p:cNvPr>
          <p:cNvSpPr txBox="1"/>
          <p:nvPr/>
        </p:nvSpPr>
        <p:spPr>
          <a:xfrm rot="19832941">
            <a:off x="396874" y="3545931"/>
            <a:ext cx="885825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400" dirty="0"/>
              <a:t>« Contexte inhabituelle » </a:t>
            </a:r>
          </a:p>
        </p:txBody>
      </p:sp>
    </p:spTree>
    <p:extLst>
      <p:ext uri="{BB962C8B-B14F-4D97-AF65-F5344CB8AC3E}">
        <p14:creationId xmlns:p14="http://schemas.microsoft.com/office/powerpoint/2010/main" val="2934075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7656D-87B4-5714-C347-582DFFE8C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0474DCD-3A3A-4B4D-B126-D1FA07C4C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725" y="1376164"/>
            <a:ext cx="7873453" cy="708047"/>
          </a:xfrm>
        </p:spPr>
        <p:txBody>
          <a:bodyPr>
            <a:normAutofit fontScale="90000"/>
          </a:bodyPr>
          <a:lstStyle/>
          <a:p>
            <a:r>
              <a:rPr lang="it-CH" dirty="0"/>
              <a:t>Hémorragie sous-arachnoidienne</a:t>
            </a:r>
          </a:p>
        </p:txBody>
      </p:sp>
      <p:pic>
        <p:nvPicPr>
          <p:cNvPr id="2" name="Picture 6" descr="C:\Documents and Settings\obadiana\Bureau\geneviève\céphalées\anévrysme.jpg">
            <a:extLst>
              <a:ext uri="{FF2B5EF4-FFF2-40B4-BE49-F238E27FC236}">
                <a16:creationId xmlns:a16="http://schemas.microsoft.com/office/drawing/2014/main" id="{4807135C-5734-9CBA-E1FB-8B0F827B2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02" y="4291755"/>
            <a:ext cx="1705232" cy="238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C:\Documents and Settings\obadiana\Bureau\geneviève\hgie méningée.jpg">
            <a:extLst>
              <a:ext uri="{FF2B5EF4-FFF2-40B4-BE49-F238E27FC236}">
                <a16:creationId xmlns:a16="http://schemas.microsoft.com/office/drawing/2014/main" id="{370AB083-8CAD-B9AD-2B3F-4898A225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376164"/>
            <a:ext cx="2765425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27">
            <a:extLst>
              <a:ext uri="{FF2B5EF4-FFF2-40B4-BE49-F238E27FC236}">
                <a16:creationId xmlns:a16="http://schemas.microsoft.com/office/drawing/2014/main" id="{FF1FABB3-384D-F83B-2139-8D00BE630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7284" y="2316951"/>
            <a:ext cx="8493460" cy="39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en coup de tonnerre (50% des cas : céphalée maximale en &lt; 1 min)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Syncope, n/v, méningisme, trouble état conscience, convulsion, déficit focale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70%  se présentent avec céphalée isolée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85% de ruptures d’anévrysme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CT dernière génération dans les 6 heures: près de 100% de sensibilité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 : attendre minimum 12h,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xantochromie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(cave protection tube de la lumière)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Sécurisation anévrisme/MAV, ACSOS, prévention vasospasmes </a:t>
            </a:r>
          </a:p>
        </p:txBody>
      </p:sp>
    </p:spTree>
    <p:extLst>
      <p:ext uri="{BB962C8B-B14F-4D97-AF65-F5344CB8AC3E}">
        <p14:creationId xmlns:p14="http://schemas.microsoft.com/office/powerpoint/2010/main" val="4076788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1386-BAB9-1CC8-4BBA-482FA4DF4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030995C-38D3-2FD4-0441-8E2E0AC7F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625" y="1241069"/>
            <a:ext cx="7873453" cy="708047"/>
          </a:xfrm>
        </p:spPr>
        <p:txBody>
          <a:bodyPr>
            <a:normAutofit/>
          </a:bodyPr>
          <a:lstStyle/>
          <a:p>
            <a:r>
              <a:rPr lang="it-CH" dirty="0"/>
              <a:t>Dissection vaisseux cérébraux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B4B5DD13-E813-A7E3-B617-6A2199AEB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2632" y="2316951"/>
            <a:ext cx="7218112" cy="39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cervicale, temporale et retro-orbitaire, plutôt unilatérale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Claude-Bernard-Horner / Paralysie NC / AVC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Acouphène pulsatile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 : trauma, manipulation cervicale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IRM cérébrale (séquence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space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diffusion) si disponible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CT : même sensibilité en phase aigue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Aspirine vs NACO 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CA1A7F41-13CC-D5A3-F2F1-672A4B9B6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32" y="1949116"/>
            <a:ext cx="4162926" cy="41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361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7265D-A68B-60EF-43C4-508BCB6F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9905CEB-22D2-D6AF-4888-957BD6B4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291" y="1241069"/>
            <a:ext cx="7873453" cy="708047"/>
          </a:xfrm>
        </p:spPr>
        <p:txBody>
          <a:bodyPr>
            <a:normAutofit/>
          </a:bodyPr>
          <a:lstStyle/>
          <a:p>
            <a:r>
              <a:rPr lang="it-CH" dirty="0"/>
              <a:t>Thrombose veineuse cérébrale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EAB29452-40D6-65CC-440A-7581F9724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4032" y="2316951"/>
            <a:ext cx="7218112" cy="382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sub-aigue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fluctuante, progressive (j/mois)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Déficit neuro (bascule), méningisme, crise épileptique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Signes de hypertension intracrânienne (œdème papillaire)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 : MTEV, contraception hormonale + tabac, infection, trauma,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peripartum</a:t>
            </a: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IRM ou CT avec séquence veineuse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Anticoagulation thérapeutique</a:t>
            </a:r>
          </a:p>
        </p:txBody>
      </p:sp>
      <p:pic>
        <p:nvPicPr>
          <p:cNvPr id="2" name="Picture 2" descr="Cliché 2010-12-16 22-17-13.tiff">
            <a:extLst>
              <a:ext uri="{FF2B5EF4-FFF2-40B4-BE49-F238E27FC236}">
                <a16:creationId xmlns:a16="http://schemas.microsoft.com/office/drawing/2014/main" id="{5359ABF8-C59A-118D-766F-945F51444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05" y="2053389"/>
            <a:ext cx="33528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36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A30CE-C8FA-4C9A-B7AB-4E65FE2E7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0524C63-3C2B-894B-A20B-B87A07D13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63" y="1512651"/>
            <a:ext cx="5534526" cy="708047"/>
          </a:xfrm>
        </p:spPr>
        <p:txBody>
          <a:bodyPr>
            <a:normAutofit/>
          </a:bodyPr>
          <a:lstStyle/>
          <a:p>
            <a:r>
              <a:rPr lang="it-CH" dirty="0"/>
              <a:t>Méningo-encéphalite 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9FC4B069-E5D3-8588-2A40-631A8238C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423" y="2443581"/>
            <a:ext cx="5245766" cy="356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+ Etat fébrile + Méningisme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Photo et phonophobie fréquente, trouble état de conscience et déficit neurologique (si encéphalite), convulsions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ABO (Amoxicilline si FR listériose) 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CT (si trouble neuro) 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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PL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CAVE FSME, faux négatifs HSV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Traitement par la suite selon étiologie</a:t>
            </a:r>
          </a:p>
        </p:txBody>
      </p:sp>
      <p:sp>
        <p:nvSpPr>
          <p:cNvPr id="3" name="Titolo 3">
            <a:extLst>
              <a:ext uri="{FF2B5EF4-FFF2-40B4-BE49-F238E27FC236}">
                <a16:creationId xmlns:a16="http://schemas.microsoft.com/office/drawing/2014/main" id="{AFDF90B3-F0F8-B941-0EB2-A65278496372}"/>
              </a:ext>
            </a:extLst>
          </p:cNvPr>
          <p:cNvSpPr txBox="1">
            <a:spLocks/>
          </p:cNvSpPr>
          <p:nvPr/>
        </p:nvSpPr>
        <p:spPr>
          <a:xfrm>
            <a:off x="5787189" y="1512651"/>
            <a:ext cx="5534526" cy="70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993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CH" dirty="0"/>
              <a:t>Abcès cérébral </a:t>
            </a:r>
          </a:p>
        </p:txBody>
      </p:sp>
      <p:sp>
        <p:nvSpPr>
          <p:cNvPr id="6" name="Rectangle 1027">
            <a:extLst>
              <a:ext uri="{FF2B5EF4-FFF2-40B4-BE49-F238E27FC236}">
                <a16:creationId xmlns:a16="http://schemas.microsoft.com/office/drawing/2014/main" id="{6D7CE8FD-E389-13A3-7654-6B900AE55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1644" y="2443581"/>
            <a:ext cx="5245766" cy="341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Evolution sur jours / semaines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Symptômes selon localisation et taille abcès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Convulsions, signes hypertension intracrânienne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IRM ou CT injecté : prise de contraste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anulaire</a:t>
            </a: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 : pas de plus value, contre-indiquée si signes hypertension intracrânienne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ABO, drainage si possible</a:t>
            </a:r>
          </a:p>
        </p:txBody>
      </p:sp>
    </p:spTree>
    <p:extLst>
      <p:ext uri="{BB962C8B-B14F-4D97-AF65-F5344CB8AC3E}">
        <p14:creationId xmlns:p14="http://schemas.microsoft.com/office/powerpoint/2010/main" val="3077568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BCA9-EAAA-5201-B98F-E0648245D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606F4FDF-2C91-2360-2AD0-DF5660604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5" y="1412259"/>
            <a:ext cx="9136936" cy="708047"/>
          </a:xfrm>
        </p:spPr>
        <p:txBody>
          <a:bodyPr>
            <a:normAutofit fontScale="90000"/>
          </a:bodyPr>
          <a:lstStyle/>
          <a:p>
            <a:r>
              <a:rPr lang="it-CH" dirty="0"/>
              <a:t>Hypertension intracrânienne idiopathique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634D672D-1C42-296A-37EC-5B1CC4D1A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75" y="2220698"/>
            <a:ext cx="11020925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quotidienne progressive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Matinale ou nocturne; aggravé en position couché ou au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valsalva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(au début)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Déficit visuel transitoire (changement position), puis progressif, parésie du VI, Tinnitus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 : surpoids/obésité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CT/IRM : exclure cause secondaire hypertension intracrânienne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Fond d’œil : œdème papillaire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 : pression d’ouverture &gt; 25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mmHg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TTT : PL soustractive, perte de poids, dérivation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ventriculo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-péritonéale</a:t>
            </a:r>
          </a:p>
        </p:txBody>
      </p:sp>
    </p:spTree>
    <p:extLst>
      <p:ext uri="{BB962C8B-B14F-4D97-AF65-F5344CB8AC3E}">
        <p14:creationId xmlns:p14="http://schemas.microsoft.com/office/powerpoint/2010/main" val="3178282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9EB8E-1299-B0C0-1354-7C6293550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7353801-FAA4-2807-17A2-8E91824B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5" y="1412259"/>
            <a:ext cx="9136936" cy="708047"/>
          </a:xfrm>
        </p:spPr>
        <p:txBody>
          <a:bodyPr>
            <a:normAutofit fontScale="90000"/>
          </a:bodyPr>
          <a:lstStyle/>
          <a:p>
            <a:r>
              <a:rPr lang="it-CH" dirty="0"/>
              <a:t>Hypertension intracrânienne idiopathique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8C592C09-463A-6E23-12F3-87DB10BD4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75" y="2220698"/>
            <a:ext cx="11020925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quotidienne progressive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Matinale ou nocturne; aggravé en position couché ou au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valsalva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(au début)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Déficit visuel transitoire (changement position), puis progressif, parésie du VI, Tinnitus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 : surpoids/obésité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CT/IRM : exclure cause secondaire hypertension intracrânienne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Fond d’œil : œdème papillaire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 : pression d’ouverture &gt; 25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mmHg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TTT : PL soustractive, perte de poids, dérivation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ventriculo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-péritonéale</a:t>
            </a:r>
          </a:p>
        </p:txBody>
      </p:sp>
      <p:pic>
        <p:nvPicPr>
          <p:cNvPr id="16386" name="Picture 2" descr="Urgences - Ophta Léman">
            <a:extLst>
              <a:ext uri="{FF2B5EF4-FFF2-40B4-BE49-F238E27FC236}">
                <a16:creationId xmlns:a16="http://schemas.microsoft.com/office/drawing/2014/main" id="{5B31CB9D-A74D-4EAE-C130-6EA023EE2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263" y="4097866"/>
            <a:ext cx="1798696" cy="20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8E34BF-618E-3F1D-6D6B-B2DB4A06A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3" t="7655" r="8749" b="1094"/>
          <a:stretch>
            <a:fillRect/>
          </a:stretch>
        </p:blipFill>
        <p:spPr bwMode="auto">
          <a:xfrm>
            <a:off x="2822380" y="1085850"/>
            <a:ext cx="5562600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651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F664D-8B6A-EF65-8C11-BE4A0D82E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5842DEF-05A1-3903-C094-73BF41A4D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5" y="1412259"/>
            <a:ext cx="9136936" cy="708047"/>
          </a:xfrm>
        </p:spPr>
        <p:txBody>
          <a:bodyPr>
            <a:normAutofit/>
          </a:bodyPr>
          <a:lstStyle/>
          <a:p>
            <a:pPr algn="l"/>
            <a:r>
              <a:rPr lang="it-CH" dirty="0"/>
              <a:t>Hypotension intracrânienne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BF0195B2-BE8F-77CC-988E-EC0C55F5B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75" y="2461330"/>
            <a:ext cx="11020925" cy="355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diffuse, sourde, constrictive ou pulsatile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S’aggrave dans les 15 min après passage en position assise ou débout, soulagé ++ en décubitus dorsale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 ou péridurale récente, traumatisme ou opération dorsale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IRM : épaississement méningée diffus, collection LCR sous-durale, visualisation de la fistule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PL : pression d’ouverture assise &lt; 60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mmHg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TTT : lit strict, hydratation +++, caféine,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blood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patch épidural</a:t>
            </a:r>
          </a:p>
        </p:txBody>
      </p:sp>
    </p:spTree>
    <p:extLst>
      <p:ext uri="{BB962C8B-B14F-4D97-AF65-F5344CB8AC3E}">
        <p14:creationId xmlns:p14="http://schemas.microsoft.com/office/powerpoint/2010/main" val="3253972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819CD-851B-2F98-F186-881D92551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32DD5B1-7065-ADC8-ED09-A5278FF8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392322"/>
            <a:ext cx="9136936" cy="708047"/>
          </a:xfrm>
        </p:spPr>
        <p:txBody>
          <a:bodyPr>
            <a:normAutofit/>
          </a:bodyPr>
          <a:lstStyle/>
          <a:p>
            <a:pPr algn="l"/>
            <a:r>
              <a:rPr lang="it-CH" dirty="0"/>
              <a:t>Maladie de Horton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8B725DA2-4323-0482-F3D6-7D56BB9E5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75" y="2100369"/>
            <a:ext cx="11020925" cy="39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nouvelle, &gt; 50 ans, hyperesthésie du scalp, claudication de la mâchoire,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Douleurs des ceintures, perte de poids, tuméfaction artère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VS et CRP augmentées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IRM : atteinte autre artère ?, rehaussement segmentaire artère temporale ?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Ultrason : signe de halo (spécificité ++, sensibilité -)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Biopsie artère temporale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TTT :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corticostéroides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(1-2 ans de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ttt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), tocilizumab (anti-IL6)</a:t>
            </a:r>
          </a:p>
        </p:txBody>
      </p:sp>
      <p:pic>
        <p:nvPicPr>
          <p:cNvPr id="16386" name="Picture 2" descr="Urgences - Ophta Léman">
            <a:extLst>
              <a:ext uri="{FF2B5EF4-FFF2-40B4-BE49-F238E27FC236}">
                <a16:creationId xmlns:a16="http://schemas.microsoft.com/office/drawing/2014/main" id="{7A0E96F4-C9E7-E5E5-2B52-41AAEB6CD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431" y="3442145"/>
            <a:ext cx="1798696" cy="202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135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12A37-3C1D-F85E-A043-407997FB4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7CF98366-5CB6-F668-DEBE-DB1C348B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5" y="1392322"/>
            <a:ext cx="10481452" cy="708047"/>
          </a:xfrm>
        </p:spPr>
        <p:txBody>
          <a:bodyPr>
            <a:normAutofit/>
          </a:bodyPr>
          <a:lstStyle/>
          <a:p>
            <a:pPr algn="l"/>
            <a:r>
              <a:rPr lang="it-CH"/>
              <a:t>Syndrome de vasoconstricion réversible</a:t>
            </a:r>
            <a:endParaRPr lang="it-CH" dirty="0"/>
          </a:p>
        </p:txBody>
      </p:sp>
      <p:sp>
        <p:nvSpPr>
          <p:cNvPr id="2" name="Rectangle 1027">
            <a:extLst>
              <a:ext uri="{FF2B5EF4-FFF2-40B4-BE49-F238E27FC236}">
                <a16:creationId xmlns:a16="http://schemas.microsoft.com/office/drawing/2014/main" id="{63577480-B5D0-472D-79E9-674429C27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75" y="2455623"/>
            <a:ext cx="8493460" cy="341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 marL="292100" indent="-292100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81000"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tabLst>
                <a:tab pos="762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Céphalée en coup de tonnerre, résolutive puis récidivante, provoqué par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valsalva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stress, orgasme, n/v, trouble état conscience, convulsion, déficit focale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 : prédominance féminine, grossesse, THC,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cocaine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vasoconstricteurs nasaux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HTA (associée à PRESS)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AngioCT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/IRM : souvent normale initialement, puis sténose artérielle en chapelet</a:t>
            </a: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endParaRPr lang="fr-FR" altLang="fr-F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spcAft>
                <a:spcPts val="600"/>
              </a:spcAft>
              <a:buFont typeface="Times" pitchFamily="2" charset="0"/>
              <a:buNone/>
              <a:defRPr/>
            </a:pP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TTT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supportif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éviter hypoTA, antalgie, </a:t>
            </a:r>
            <a:r>
              <a:rPr lang="fr-FR" altLang="fr-FR" sz="1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nimodipine</a:t>
            </a:r>
            <a:r>
              <a:rPr lang="fr-FR" altLang="fr-F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?, </a:t>
            </a:r>
          </a:p>
        </p:txBody>
      </p:sp>
    </p:spTree>
    <p:extLst>
      <p:ext uri="{BB962C8B-B14F-4D97-AF65-F5344CB8AC3E}">
        <p14:creationId xmlns:p14="http://schemas.microsoft.com/office/powerpoint/2010/main" val="1963717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6512CB-420E-C82B-60AF-EAB398BF4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66" y="1153405"/>
            <a:ext cx="11876689" cy="1106320"/>
          </a:xfrm>
        </p:spPr>
        <p:txBody>
          <a:bodyPr anchor="ctr">
            <a:normAutofit/>
          </a:bodyPr>
          <a:lstStyle/>
          <a:p>
            <a:r>
              <a:rPr lang="fr-FR"/>
              <a:t>Cas clinique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586B9D-A48B-38EF-FC57-1C54ABA4D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419" y="2259725"/>
            <a:ext cx="10457162" cy="4335627"/>
          </a:xfrm>
        </p:spPr>
        <p:txBody>
          <a:bodyPr>
            <a:norm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F 34 ans, BSH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J1 : Accouchement par voie basse avec pose de péridurale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Céphalées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holocraniennes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constrictives au lever</a:t>
            </a:r>
          </a:p>
          <a:p>
            <a:pPr lvl="1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Examen clinique normal</a:t>
            </a:r>
          </a:p>
          <a:p>
            <a:pPr lvl="1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Pas d’investigations</a:t>
            </a:r>
          </a:p>
          <a:p>
            <a:pPr lvl="1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Blood patch x2</a:t>
            </a:r>
          </a:p>
          <a:p>
            <a:pPr lvl="1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Résolution des plaintes dans les 72h, RAD à J4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7268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5744-0456-2513-68D2-156123DD0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54151C6-ED6A-49D5-B451-5C570B9A7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475" y="1803719"/>
            <a:ext cx="10881049" cy="4351338"/>
          </a:xfrm>
        </p:spPr>
        <p:txBody>
          <a:bodyPr/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J5 : consultation aux urgences </a:t>
            </a: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Paresthésies bras droit et jambe droite suivies par sensation de faiblesse</a:t>
            </a:r>
          </a:p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30’ après : céphalée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hémicrânienne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gauche d’intensité modérée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39E0BDC-D3D9-D84B-6A9A-69ED0F9C9659}"/>
              </a:ext>
            </a:extLst>
          </p:cNvPr>
          <p:cNvCxnSpPr>
            <a:cxnSpLocks/>
          </p:cNvCxnSpPr>
          <p:nvPr/>
        </p:nvCxnSpPr>
        <p:spPr>
          <a:xfrm>
            <a:off x="5753089" y="5146460"/>
            <a:ext cx="113833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0D19942C-967C-C84E-0DA8-272EC9C7613F}"/>
              </a:ext>
            </a:extLst>
          </p:cNvPr>
          <p:cNvSpPr txBox="1"/>
          <p:nvPr/>
        </p:nvSpPr>
        <p:spPr>
          <a:xfrm>
            <a:off x="7697505" y="4906400"/>
            <a:ext cx="204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Filière AVC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6AEB84-AD82-3EE0-A058-3751A2F0BB01}"/>
              </a:ext>
            </a:extLst>
          </p:cNvPr>
          <p:cNvSpPr txBox="1"/>
          <p:nvPr/>
        </p:nvSpPr>
        <p:spPr>
          <a:xfrm>
            <a:off x="1517903" y="4389120"/>
            <a:ext cx="38511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Aux URG : PV dans la norme, pas de HTA</a:t>
            </a:r>
          </a:p>
          <a:p>
            <a:r>
              <a:rPr lang="fr-FR" sz="2800" dirty="0"/>
              <a:t>Parésie modéré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brachio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-crurale</a:t>
            </a:r>
            <a:r>
              <a:rPr lang="fr-FR" sz="2800" dirty="0"/>
              <a:t> droite</a:t>
            </a:r>
          </a:p>
        </p:txBody>
      </p:sp>
    </p:spTree>
    <p:extLst>
      <p:ext uri="{BB962C8B-B14F-4D97-AF65-F5344CB8AC3E}">
        <p14:creationId xmlns:p14="http://schemas.microsoft.com/office/powerpoint/2010/main" val="4727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96D927-AAB7-1CA6-82BA-14354F60E4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5" name="Espace réservé du contenu 4" descr="Une image contenant capture d’écran, Imagerie médicale, cercle, radiologie&#10;&#10;Description générée automatiquement">
            <a:extLst>
              <a:ext uri="{FF2B5EF4-FFF2-40B4-BE49-F238E27FC236}">
                <a16:creationId xmlns:a16="http://schemas.microsoft.com/office/drawing/2014/main" id="{ADF6AFD3-D312-7ED2-2679-7CC98F455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847" r="46979"/>
          <a:stretch/>
        </p:blipFill>
        <p:spPr>
          <a:xfrm>
            <a:off x="338760" y="858333"/>
            <a:ext cx="7486803" cy="514133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78F4F1-72C8-5F0C-F710-BDF6D84451EC}"/>
              </a:ext>
            </a:extLst>
          </p:cNvPr>
          <p:cNvSpPr txBox="1"/>
          <p:nvPr/>
        </p:nvSpPr>
        <p:spPr>
          <a:xfrm>
            <a:off x="7899990" y="1456661"/>
            <a:ext cx="37532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DG «Nocturne» : </a:t>
            </a:r>
          </a:p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AVC sylvien gauche</a:t>
            </a:r>
          </a:p>
          <a:p>
            <a:endParaRPr lang="fr-CH" sz="2400" b="1" dirty="0">
              <a:solidFill>
                <a:schemeClr val="bg1"/>
              </a:solidFill>
              <a:latin typeface="Euphemia UCAS" panose="020B0503040102020104" pitchFamily="34" charset="-79"/>
              <a:cs typeface="Euphemia UCAS" panose="020B0503040102020104" pitchFamily="34" charset="-79"/>
            </a:endParaRPr>
          </a:p>
          <a:p>
            <a:endParaRPr lang="fr-CH" sz="2400" b="1" dirty="0">
              <a:solidFill>
                <a:schemeClr val="bg1"/>
              </a:solidFill>
              <a:latin typeface="Euphemia UCAS" panose="020B0503040102020104" pitchFamily="34" charset="-79"/>
              <a:cs typeface="Euphemia UCAS" panose="020B0503040102020104" pitchFamily="34" charset="-79"/>
            </a:endParaRPr>
          </a:p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Traitement : </a:t>
            </a:r>
          </a:p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IVT</a:t>
            </a:r>
          </a:p>
          <a:p>
            <a:endParaRPr lang="fr-CH" sz="2400" b="1" dirty="0">
              <a:solidFill>
                <a:schemeClr val="bg1"/>
              </a:solidFill>
              <a:latin typeface="Euphemia UCAS" panose="020B0503040102020104" pitchFamily="34" charset="-79"/>
              <a:cs typeface="Euphemia UCAS" panose="020B0503040102020104" pitchFamily="34" charset="-79"/>
            </a:endParaRPr>
          </a:p>
          <a:p>
            <a:endParaRPr lang="fr-CH" sz="2400" b="1" dirty="0">
              <a:solidFill>
                <a:schemeClr val="bg1"/>
              </a:solidFill>
              <a:latin typeface="Euphemia UCAS" panose="020B0503040102020104" pitchFamily="34" charset="-79"/>
              <a:cs typeface="Euphemia UCAS" panose="020B0503040102020104" pitchFamily="34" charset="-79"/>
            </a:endParaRPr>
          </a:p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Commentaires ?</a:t>
            </a:r>
          </a:p>
        </p:txBody>
      </p:sp>
    </p:spTree>
    <p:extLst>
      <p:ext uri="{BB962C8B-B14F-4D97-AF65-F5344CB8AC3E}">
        <p14:creationId xmlns:p14="http://schemas.microsoft.com/office/powerpoint/2010/main" val="347179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96D927-AAB7-1CA6-82BA-14354F60E4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5" name="Espace réservé du contenu 4" descr="Une image contenant capture d’écran, Imagerie médicale, cercle, radiologie&#10;&#10;Description générée automatiquement">
            <a:extLst>
              <a:ext uri="{FF2B5EF4-FFF2-40B4-BE49-F238E27FC236}">
                <a16:creationId xmlns:a16="http://schemas.microsoft.com/office/drawing/2014/main" id="{ADF6AFD3-D312-7ED2-2679-7CC98F455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847" r="21104"/>
          <a:stretch/>
        </p:blipFill>
        <p:spPr>
          <a:xfrm>
            <a:off x="221802" y="1290181"/>
            <a:ext cx="8539649" cy="39410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3FFF1-B84A-0F62-BE78-6EBF05F3CE5D}"/>
              </a:ext>
            </a:extLst>
          </p:cNvPr>
          <p:cNvSpPr txBox="1"/>
          <p:nvPr/>
        </p:nvSpPr>
        <p:spPr>
          <a:xfrm>
            <a:off x="435934" y="390053"/>
            <a:ext cx="566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Relecture «Diurne» des images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6066010-5722-5507-E037-2204810C2E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59"/>
          <a:stretch/>
        </p:blipFill>
        <p:spPr>
          <a:xfrm>
            <a:off x="8620388" y="1626781"/>
            <a:ext cx="3349810" cy="30478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C1F1D2C-8338-6655-1787-E82131FDC438}"/>
              </a:ext>
            </a:extLst>
          </p:cNvPr>
          <p:cNvSpPr txBox="1"/>
          <p:nvPr/>
        </p:nvSpPr>
        <p:spPr>
          <a:xfrm>
            <a:off x="435934" y="5521389"/>
            <a:ext cx="11408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Thrombose veine corticale et </a:t>
            </a:r>
          </a:p>
          <a:p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Vasoconstrictions </a:t>
            </a:r>
            <a:r>
              <a:rPr lang="fr-CH" sz="2400" b="1" dirty="0" err="1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intra-crâniennes</a:t>
            </a:r>
            <a:r>
              <a:rPr lang="fr-CH" sz="2400" b="1" dirty="0">
                <a:solidFill>
                  <a:schemeClr val="bg1"/>
                </a:solidFill>
                <a:latin typeface="Euphemia UCAS" panose="020B0503040102020104" pitchFamily="34" charset="-79"/>
                <a:cs typeface="Euphemia UCAS" panose="020B0503040102020104" pitchFamily="34" charset="-79"/>
              </a:rPr>
              <a:t> multiples  </a:t>
            </a:r>
          </a:p>
        </p:txBody>
      </p:sp>
    </p:spTree>
    <p:extLst>
      <p:ext uri="{BB962C8B-B14F-4D97-AF65-F5344CB8AC3E}">
        <p14:creationId xmlns:p14="http://schemas.microsoft.com/office/powerpoint/2010/main" val="40499914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59202-05E5-FA2B-7596-9955609D2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erebral venous sinus thrombosis | Varicose veins | Vascular surgeon |  Stroke | DVT | Leg gangrene | Cancer">
            <a:extLst>
              <a:ext uri="{FF2B5EF4-FFF2-40B4-BE49-F238E27FC236}">
                <a16:creationId xmlns:a16="http://schemas.microsoft.com/office/drawing/2014/main" id="{25976712-D7B0-1077-5BA7-B445251C5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936" y="1550004"/>
            <a:ext cx="3292524" cy="423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ircle Of Willis: Anatomy, Diagram And Functions » ScienceABC">
            <a:extLst>
              <a:ext uri="{FF2B5EF4-FFF2-40B4-BE49-F238E27FC236}">
                <a16:creationId xmlns:a16="http://schemas.microsoft.com/office/drawing/2014/main" id="{DEDF2571-32F2-7A1F-11F1-85E7E64DC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3417" y="1788388"/>
            <a:ext cx="6184580" cy="375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259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1EC8E-A208-7A20-65C5-6A5FFD693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0AA5C42-6899-4080-C65C-CA56B50F1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8056"/>
            <a:ext cx="10515600" cy="608488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Euphemia UCAS" panose="020B0503040102020104" pitchFamily="34" charset="-79"/>
                <a:cs typeface="Euphemia UCAS" panose="020B0503040102020104" pitchFamily="34" charset="-79"/>
              </a:rPr>
              <a:t>J6 : Pas d’amélioration clinique post-thrombolyse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32F3CE-8034-FC6D-F6EC-45E365451C73}"/>
              </a:ext>
            </a:extLst>
          </p:cNvPr>
          <p:cNvSpPr txBox="1"/>
          <p:nvPr/>
        </p:nvSpPr>
        <p:spPr>
          <a:xfrm>
            <a:off x="637032" y="2066544"/>
            <a:ext cx="57820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Diagnostics retenus : </a:t>
            </a:r>
          </a:p>
          <a:p>
            <a:endParaRPr lang="fr-F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Thrombose veineuse cérébrale avec infarctus veineux adjacent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400" dirty="0"/>
              <a:t>NACO avec </a:t>
            </a:r>
            <a:r>
              <a:rPr lang="fr-FR" sz="2400" dirty="0" err="1"/>
              <a:t>Apixaban</a:t>
            </a:r>
            <a:r>
              <a:rPr lang="fr-FR" sz="2400" dirty="0"/>
              <a:t> 5 mg 2x/j</a:t>
            </a:r>
          </a:p>
          <a:p>
            <a:pPr marL="285750" indent="-28575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Syndrome de vasoconstriction intracrânienne </a:t>
            </a:r>
            <a:r>
              <a:rPr lang="fr-FR" sz="2400" dirty="0" err="1"/>
              <a:t>reversible</a:t>
            </a:r>
            <a:r>
              <a:rPr lang="fr-FR" sz="2400" dirty="0"/>
              <a:t> asymptomatique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Surveillance clinique et suivi avec ultrasons</a:t>
            </a:r>
          </a:p>
          <a:p>
            <a:pPr marL="285750" indent="-285750">
              <a:buFont typeface="Wingdings" pitchFamily="2" charset="2"/>
              <a:buChar char="à"/>
            </a:pPr>
            <a:endParaRPr lang="fr-FR" sz="2400" dirty="0"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ym typeface="Wingdings" pitchFamily="2" charset="2"/>
              </a:rPr>
              <a:t>Céphalées post péridurale ?</a:t>
            </a:r>
            <a:r>
              <a:rPr lang="fr-FR" sz="2400" dirty="0"/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7C4085-8A20-2ACA-5839-6404289FD9A6}"/>
              </a:ext>
            </a:extLst>
          </p:cNvPr>
          <p:cNvSpPr txBox="1"/>
          <p:nvPr/>
        </p:nvSpPr>
        <p:spPr>
          <a:xfrm>
            <a:off x="6898773" y="3308111"/>
            <a:ext cx="44550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J9 : patiente asymptomatique, résolution des sténoses artérielles</a:t>
            </a:r>
          </a:p>
          <a:p>
            <a:endParaRPr lang="fr-FR" sz="2400" dirty="0"/>
          </a:p>
          <a:p>
            <a:r>
              <a:rPr lang="fr-FR" sz="2400" dirty="0"/>
              <a:t>J90 : petite </a:t>
            </a:r>
            <a:r>
              <a:rPr lang="fr-FR" sz="2400" dirty="0" err="1"/>
              <a:t>sequelle</a:t>
            </a:r>
            <a:r>
              <a:rPr lang="fr-FR" sz="2400" dirty="0"/>
              <a:t> hémorragique à l’IRM de contrôle, résolution thrombose, stop NACO</a:t>
            </a:r>
          </a:p>
        </p:txBody>
      </p:sp>
    </p:spTree>
    <p:extLst>
      <p:ext uri="{BB962C8B-B14F-4D97-AF65-F5344CB8AC3E}">
        <p14:creationId xmlns:p14="http://schemas.microsoft.com/office/powerpoint/2010/main" val="29899790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EEFD9-CD2E-0FDF-7567-66191A86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66" y="1153405"/>
            <a:ext cx="11876689" cy="1106320"/>
          </a:xfrm>
        </p:spPr>
        <p:txBody>
          <a:bodyPr anchor="ctr">
            <a:normAutofit/>
          </a:bodyPr>
          <a:lstStyle/>
          <a:p>
            <a:r>
              <a:rPr lang="fr-FR"/>
              <a:t>Céphalées en post-partum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94035D-02FE-EA75-C624-2C952B8ED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66" y="2385848"/>
            <a:ext cx="11876689" cy="4335627"/>
          </a:xfrm>
        </p:spPr>
        <p:txBody>
          <a:bodyPr>
            <a:normAutofit/>
          </a:bodyPr>
          <a:lstStyle/>
          <a:p>
            <a:r>
              <a:rPr lang="fr-FR" dirty="0"/>
              <a:t>Symptôme fréquent en post-partum, 11-80% céphalée primaire</a:t>
            </a:r>
          </a:p>
          <a:p>
            <a:r>
              <a:rPr lang="fr-FR" dirty="0"/>
              <a:t>Haut risque de pathologies </a:t>
            </a:r>
            <a:r>
              <a:rPr lang="fr-FR" dirty="0" err="1"/>
              <a:t>cérébro</a:t>
            </a:r>
            <a:r>
              <a:rPr lang="fr-FR" dirty="0"/>
              <a:t>-vasculaires</a:t>
            </a:r>
          </a:p>
          <a:p>
            <a:pPr lvl="1"/>
            <a:r>
              <a:rPr lang="fr-FR" sz="2800" dirty="0"/>
              <a:t>HSA, AVC ischémique ou hémorragique, </a:t>
            </a:r>
            <a:r>
              <a:rPr lang="fr-FR" sz="2800" b="1" dirty="0"/>
              <a:t>TVC</a:t>
            </a:r>
            <a:r>
              <a:rPr lang="fr-FR" sz="2800" dirty="0"/>
              <a:t>, SVCR, dissection a. cervicale</a:t>
            </a:r>
          </a:p>
          <a:p>
            <a:pPr marL="457200" lvl="1" indent="0">
              <a:buNone/>
            </a:pPr>
            <a:endParaRPr lang="fr-FR" sz="2800" dirty="0"/>
          </a:p>
          <a:p>
            <a:r>
              <a:rPr lang="fr-FR" dirty="0"/>
              <a:t>Autres causes</a:t>
            </a:r>
          </a:p>
          <a:p>
            <a:pPr lvl="1"/>
            <a:r>
              <a:rPr lang="fr-FR" sz="2800" dirty="0"/>
              <a:t>PRES, éclampsie et </a:t>
            </a:r>
            <a:r>
              <a:rPr lang="fr-FR" sz="2800" dirty="0" err="1"/>
              <a:t>pré-éclampsie</a:t>
            </a:r>
            <a:r>
              <a:rPr lang="fr-FR" sz="2800" dirty="0"/>
              <a:t>, </a:t>
            </a:r>
            <a:r>
              <a:rPr lang="fr-FR" sz="2800" b="1" dirty="0"/>
              <a:t>hypotension intracrânienne</a:t>
            </a:r>
            <a:r>
              <a:rPr lang="fr-FR" sz="2800" dirty="0"/>
              <a:t>, apoplexie hypophysaire</a:t>
            </a:r>
          </a:p>
          <a:p>
            <a:pPr marL="457200" lvl="1" indent="0">
              <a:buNone/>
            </a:pPr>
            <a:endParaRPr lang="fr-FR" sz="2800" dirty="0"/>
          </a:p>
          <a:p>
            <a:pPr marL="457200" lvl="1" indent="0">
              <a:buNone/>
            </a:pPr>
            <a:r>
              <a:rPr lang="fr-FR" sz="2800" dirty="0"/>
              <a:t>Attention +++; vérifier évolution </a:t>
            </a:r>
          </a:p>
        </p:txBody>
      </p:sp>
    </p:spTree>
    <p:extLst>
      <p:ext uri="{BB962C8B-B14F-4D97-AF65-F5344CB8AC3E}">
        <p14:creationId xmlns:p14="http://schemas.microsoft.com/office/powerpoint/2010/main" val="181308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7BE0-0AE7-FA82-6DAF-D1DED555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13304DDA-F7C9-46CB-6B7C-B1B6460C38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D79E44-25BA-021C-BBDA-06B2F9D2E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00" y="1574800"/>
            <a:ext cx="60706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36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2DA36-E8DA-8371-219B-962A68E20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Il a trouvé une aiguille dans une botte de foin">
            <a:extLst>
              <a:ext uri="{FF2B5EF4-FFF2-40B4-BE49-F238E27FC236}">
                <a16:creationId xmlns:a16="http://schemas.microsoft.com/office/drawing/2014/main" id="{DEB51A48-B27D-3881-3663-8615436D59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1027">
            <a:extLst>
              <a:ext uri="{FF2B5EF4-FFF2-40B4-BE49-F238E27FC236}">
                <a16:creationId xmlns:a16="http://schemas.microsoft.com/office/drawing/2014/main" id="{0C57EA77-BB4D-8578-245B-2FCBE1F114A7}"/>
              </a:ext>
            </a:extLst>
          </p:cNvPr>
          <p:cNvSpPr txBox="1">
            <a:spLocks noChangeArrowheads="1"/>
          </p:cNvSpPr>
          <p:nvPr/>
        </p:nvSpPr>
        <p:spPr>
          <a:xfrm>
            <a:off x="6393100" y="1838006"/>
            <a:ext cx="5098663" cy="3964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66700">
              <a:buFont typeface="Arial" panose="020B0604020202020204" pitchFamily="34" charset="0"/>
              <a:buNone/>
              <a:tabLst>
                <a:tab pos="571500" algn="l"/>
              </a:tabLst>
              <a:defRPr/>
            </a:pPr>
            <a:r>
              <a:rPr lang="en-GB" sz="2400"/>
              <a:t>European Headache Federetaion</a:t>
            </a:r>
          </a:p>
          <a:p>
            <a:pPr marL="0" indent="0" algn="ctr" defTabSz="266700">
              <a:buFont typeface="Arial" panose="020B0604020202020204" pitchFamily="34" charset="0"/>
              <a:buNone/>
              <a:tabLst>
                <a:tab pos="571500" algn="l"/>
              </a:tabLst>
              <a:defRPr/>
            </a:pPr>
            <a:endParaRPr lang="en-GB" sz="2400"/>
          </a:p>
          <a:p>
            <a:pPr marL="0" indent="0" algn="ctr" defTabSz="266700">
              <a:buFont typeface="Arial" panose="020B0604020202020204" pitchFamily="34" charset="0"/>
              <a:buNone/>
              <a:tabLst>
                <a:tab pos="571500" algn="l"/>
              </a:tabLst>
              <a:defRPr/>
            </a:pPr>
            <a:r>
              <a:rPr lang="en-GB" sz="2400"/>
              <a:t>Lifting the Burden : the global campaign against headache</a:t>
            </a:r>
          </a:p>
          <a:p>
            <a:pPr marL="0" indent="0" algn="ctr" defTabSz="266700">
              <a:buFont typeface="Arial" panose="020B0604020202020204" pitchFamily="34" charset="0"/>
              <a:buNone/>
              <a:tabLst>
                <a:tab pos="571500" algn="l"/>
              </a:tabLst>
              <a:defRPr/>
            </a:pPr>
            <a:endParaRPr lang="en-GB" sz="240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CH" sz="2400">
                <a:solidFill>
                  <a:srgbClr val="111111"/>
                </a:solidFill>
              </a:rPr>
              <a:t>Aids to management of headache disorders in primary care </a:t>
            </a:r>
            <a:endParaRPr lang="fr-CH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6B6088-FB81-12C0-8466-B6338A09C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63" y="1220925"/>
            <a:ext cx="4614458" cy="4952101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4D329B5C-EE2B-E293-10A2-28EF5940E2BA}"/>
              </a:ext>
            </a:extLst>
          </p:cNvPr>
          <p:cNvSpPr txBox="1"/>
          <p:nvPr/>
        </p:nvSpPr>
        <p:spPr>
          <a:xfrm>
            <a:off x="475488" y="6422402"/>
            <a:ext cx="112410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30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Steiner et al. The Journal of </a:t>
            </a:r>
            <a:r>
              <a:rPr lang="fr-CH" sz="1300" dirty="0" err="1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Headache</a:t>
            </a:r>
            <a:r>
              <a:rPr lang="fr-CH" sz="130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Pain (2019) 20:57 https://</a:t>
            </a:r>
            <a:r>
              <a:rPr lang="fr-CH" sz="1300" dirty="0" err="1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doi.org</a:t>
            </a:r>
            <a:r>
              <a:rPr lang="fr-CH" sz="130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/10.1186/s10194-018-0899-2 </a:t>
            </a:r>
            <a:endParaRPr lang="fr-CH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sz="130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CH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510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6D6D8-D191-C466-72C5-E27A63CA5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89" y="1153405"/>
            <a:ext cx="11017566" cy="1106320"/>
          </a:xfrm>
        </p:spPr>
        <p:txBody>
          <a:bodyPr/>
          <a:lstStyle/>
          <a:p>
            <a:pPr algn="l"/>
            <a:r>
              <a:rPr lang="fr-FR" dirty="0"/>
              <a:t>Migraine sans aura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311A97-FFBC-6509-5C11-D31D0DC831B3}"/>
              </a:ext>
            </a:extLst>
          </p:cNvPr>
          <p:cNvSpPr txBox="1">
            <a:spLocks noChangeArrowheads="1"/>
          </p:cNvSpPr>
          <p:nvPr/>
        </p:nvSpPr>
        <p:spPr>
          <a:xfrm>
            <a:off x="2212093" y="2133600"/>
            <a:ext cx="813435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A.	At least 5 attacks fulfilling criteria B-D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B.	Headache attacks lasting 4-72 h (untreated or unsuccessfully treated)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C.	Headache has </a:t>
            </a:r>
            <a:r>
              <a:rPr lang="en-GB" altLang="en-US" sz="2400" dirty="0">
                <a:sym typeface="Symbol" pitchFamily="2" charset="2"/>
              </a:rPr>
              <a:t>2</a:t>
            </a:r>
            <a:r>
              <a:rPr lang="en-GB" altLang="en-US" sz="2400" dirty="0"/>
              <a:t> of the following characteristics:</a:t>
            </a:r>
          </a:p>
          <a:p>
            <a:pPr lvl="1" indent="-3810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1.	unilateral location</a:t>
            </a:r>
          </a:p>
          <a:p>
            <a:pPr lvl="1" indent="-3810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2.	pulsating quality</a:t>
            </a:r>
          </a:p>
          <a:p>
            <a:pPr lvl="1" indent="-3810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3.	moderate or severe pain intensity</a:t>
            </a:r>
          </a:p>
          <a:p>
            <a:pPr lvl="1" indent="-3810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4.	aggravation by or causing avoidance of routine physical activity (</a:t>
            </a:r>
            <a:r>
              <a:rPr lang="en-GB" altLang="en-US" i="1" dirty="0" err="1"/>
              <a:t>eg</a:t>
            </a:r>
            <a:r>
              <a:rPr lang="en-GB" altLang="en-US" dirty="0"/>
              <a:t>, walking, climbing stairs)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D.	During headache </a:t>
            </a:r>
            <a:r>
              <a:rPr lang="en-GB" altLang="en-US" sz="2400" dirty="0">
                <a:sym typeface="Symbol" pitchFamily="2" charset="2"/>
              </a:rPr>
              <a:t>1</a:t>
            </a:r>
            <a:r>
              <a:rPr lang="en-GB" altLang="en-US" sz="2400" dirty="0"/>
              <a:t> of the following:</a:t>
            </a:r>
          </a:p>
          <a:p>
            <a:pPr lvl="1" indent="-3810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1.	nausea and/or vomiting</a:t>
            </a:r>
          </a:p>
          <a:p>
            <a:pPr lvl="1" indent="-3810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2.	photophobia and phonophobia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E.	Not better accounted for by another ICHD-3 diagnosis</a:t>
            </a:r>
          </a:p>
        </p:txBody>
      </p:sp>
    </p:spTree>
    <p:extLst>
      <p:ext uri="{BB962C8B-B14F-4D97-AF65-F5344CB8AC3E}">
        <p14:creationId xmlns:p14="http://schemas.microsoft.com/office/powerpoint/2010/main" val="19164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6168D-44D9-94D1-1877-DB632FBE2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66" y="1153405"/>
            <a:ext cx="6548723" cy="1106320"/>
          </a:xfrm>
        </p:spPr>
        <p:txBody>
          <a:bodyPr/>
          <a:lstStyle/>
          <a:p>
            <a:r>
              <a:rPr lang="fr-FR" dirty="0"/>
              <a:t>Migraine avec aura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20F7A295-92DE-8903-5EB2-43DB4350186B}"/>
              </a:ext>
            </a:extLst>
          </p:cNvPr>
          <p:cNvSpPr txBox="1">
            <a:spLocks noChangeArrowheads="1"/>
          </p:cNvSpPr>
          <p:nvPr/>
        </p:nvSpPr>
        <p:spPr>
          <a:xfrm>
            <a:off x="1920081" y="2259725"/>
            <a:ext cx="8351837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A.		At least 2 attacks fulfilling criteria B and C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B.		</a:t>
            </a:r>
            <a:r>
              <a:rPr lang="en-GB" altLang="en-US" sz="2400">
                <a:sym typeface="Symbol" pitchFamily="2" charset="2"/>
              </a:rPr>
              <a:t></a:t>
            </a:r>
            <a:r>
              <a:rPr lang="en-GB" altLang="en-US" sz="2400"/>
              <a:t>1 of the following fully reversible aura symptoms: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				1.	 visual; 2. sensory; 3.	speech and/or language; 4. motor ; 	5. brainstem; 6. retinal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C.		</a:t>
            </a:r>
            <a:r>
              <a:rPr lang="en-GB" altLang="en-US" sz="2400">
                <a:sym typeface="Symbol" pitchFamily="2" charset="2"/>
              </a:rPr>
              <a:t>2</a:t>
            </a:r>
            <a:r>
              <a:rPr lang="en-GB" altLang="en-US" sz="2400"/>
              <a:t> of the following 4 characteristics: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				1.	 </a:t>
            </a:r>
            <a:r>
              <a:rPr lang="en-GB" altLang="en-US" sz="2400">
                <a:sym typeface="Symbol" pitchFamily="2" charset="2"/>
              </a:rPr>
              <a:t></a:t>
            </a:r>
            <a:r>
              <a:rPr lang="en-GB" altLang="en-US" sz="2400"/>
              <a:t>1 aura symptom spreads gradually over ≥5 min, 	and/or </a:t>
            </a:r>
            <a:r>
              <a:rPr lang="en-GB" altLang="en-US" sz="2400">
                <a:sym typeface="Symbol" pitchFamily="2" charset="2"/>
              </a:rPr>
              <a:t></a:t>
            </a:r>
            <a:r>
              <a:rPr lang="en-GB" altLang="en-US" sz="2400"/>
              <a:t>2 symptoms occur in succession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				2. each individual aura symptom lasts 5-60 min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				3. </a:t>
            </a:r>
            <a:r>
              <a:rPr lang="en-GB" altLang="en-US" sz="2400">
                <a:sym typeface="Symbol" pitchFamily="2" charset="2"/>
              </a:rPr>
              <a:t></a:t>
            </a:r>
            <a:r>
              <a:rPr lang="en-GB" altLang="en-US" sz="2400"/>
              <a:t>1 aura symptom is unilateral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				4. aura accompanied or followed in &lt;60 min by headache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107950" algn="l"/>
                <a:tab pos="250825" algn="l"/>
              </a:tabLst>
            </a:pPr>
            <a:r>
              <a:rPr lang="en-GB" altLang="en-US" sz="2400"/>
              <a:t>D. 	Not better accounted for by another ICHD-3 diagnosis, 	and TIA excluded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04186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F0EFA-3498-17EC-0461-440216DAA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09" y="1153405"/>
            <a:ext cx="10797946" cy="1106320"/>
          </a:xfrm>
        </p:spPr>
        <p:txBody>
          <a:bodyPr/>
          <a:lstStyle/>
          <a:p>
            <a:pPr algn="l"/>
            <a:r>
              <a:rPr lang="fr-FR" dirty="0"/>
              <a:t>Cluster </a:t>
            </a:r>
            <a:r>
              <a:rPr lang="fr-FR" dirty="0" err="1"/>
              <a:t>Headache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61CCB5-6A78-CA3E-FDC8-50C6B98E12CB}"/>
              </a:ext>
            </a:extLst>
          </p:cNvPr>
          <p:cNvSpPr txBox="1">
            <a:spLocks noChangeArrowheads="1"/>
          </p:cNvSpPr>
          <p:nvPr/>
        </p:nvSpPr>
        <p:spPr>
          <a:xfrm>
            <a:off x="1821847" y="2259725"/>
            <a:ext cx="8569325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A.	At least 5 attacks fulfilling criteria B-D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B.	Severe or very severe unilateral orbital, supraorbital and/or temporal pain lasting 15-180 min (when untreated)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C.	Either or both of the following:</a:t>
            </a:r>
          </a:p>
          <a:p>
            <a:pPr marL="361950" lvl="1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1.	</a:t>
            </a:r>
            <a:r>
              <a:rPr lang="en-GB" altLang="en-US" dirty="0">
                <a:sym typeface="Symbol" pitchFamily="2" charset="2"/>
              </a:rPr>
              <a:t>1 </a:t>
            </a:r>
            <a:r>
              <a:rPr lang="en-GB" altLang="en-US" dirty="0"/>
              <a:t>of the following ipsilateral symptoms or signs: </a:t>
            </a:r>
            <a:br>
              <a:rPr lang="en-GB" altLang="en-US" dirty="0"/>
            </a:br>
            <a:r>
              <a:rPr lang="en-GB" altLang="en-US" dirty="0"/>
              <a:t>a) conjunctival injection and/or lacrimation; b) nasal congestion and/or rhinorrhoea; c) eyelid oedema; d) fore-head and facial sweating; e) forehead and facial flushing; </a:t>
            </a:r>
            <a:br>
              <a:rPr lang="en-GB" altLang="en-US" dirty="0"/>
            </a:br>
            <a:r>
              <a:rPr lang="en-GB" altLang="en-US" dirty="0"/>
              <a:t>f) sensation of fullness in the ear; g) miosis and/or ptosis</a:t>
            </a:r>
          </a:p>
          <a:p>
            <a:pPr marL="361950" lvl="1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dirty="0"/>
              <a:t>2. 	a sense of restlessness or agitation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D. Frequency from 1/2 d to 8/d for &gt; half the time when active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/>
              <a:t>E. Not better accounted for by another ICHD-3 diagnosis</a:t>
            </a:r>
          </a:p>
        </p:txBody>
      </p:sp>
    </p:spTree>
    <p:extLst>
      <p:ext uri="{BB962C8B-B14F-4D97-AF65-F5344CB8AC3E}">
        <p14:creationId xmlns:p14="http://schemas.microsoft.com/office/powerpoint/2010/main" val="250452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427A855-064A-FFD4-B72C-4D8052F96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39" y="-2211"/>
            <a:ext cx="3235213" cy="686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9AC4287-10D5-52AD-A9A1-CB9A53B403F1}"/>
              </a:ext>
            </a:extLst>
          </p:cNvPr>
          <p:cNvSpPr txBox="1"/>
          <p:nvPr/>
        </p:nvSpPr>
        <p:spPr>
          <a:xfrm>
            <a:off x="6614557" y="3105834"/>
            <a:ext cx="422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https://</a:t>
            </a:r>
            <a:r>
              <a:rPr lang="fr-FR" dirty="0" err="1">
                <a:hlinkClick r:id="rId3"/>
              </a:rPr>
              <a:t>www.headache.ch</a:t>
            </a:r>
            <a:r>
              <a:rPr lang="fr-FR" dirty="0">
                <a:hlinkClick r:id="rId3"/>
              </a:rPr>
              <a:t>/</a:t>
            </a:r>
            <a:r>
              <a:rPr lang="fr-FR" dirty="0" err="1">
                <a:hlinkClick r:id="rId3"/>
              </a:rPr>
              <a:t>fr</a:t>
            </a:r>
            <a:r>
              <a:rPr lang="fr-FR" dirty="0">
                <a:hlinkClick r:id="rId3"/>
              </a:rPr>
              <a:t>/</a:t>
            </a:r>
            <a:r>
              <a:rPr lang="fr-FR" dirty="0" err="1">
                <a:hlinkClick r:id="rId3"/>
              </a:rPr>
              <a:t>presentation</a:t>
            </a:r>
            <a:r>
              <a:rPr lang="fr-FR" dirty="0">
                <a:hlinkClick r:id="rId3"/>
              </a:rPr>
              <a:t>/commission-</a:t>
            </a:r>
            <a:r>
              <a:rPr lang="fr-FR" dirty="0" err="1">
                <a:hlinkClick r:id="rId3"/>
              </a:rPr>
              <a:t>therapeutique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0493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/>
          <p:cNvSpPr/>
          <p:nvPr/>
        </p:nvSpPr>
        <p:spPr>
          <a:xfrm>
            <a:off x="1" y="-17583"/>
            <a:ext cx="4791808" cy="986888"/>
          </a:xfrm>
          <a:custGeom>
            <a:avLst/>
            <a:gdLst>
              <a:gd name="connsiteX0" fmla="*/ 0 w 12194930"/>
              <a:gd name="connsiteY0" fmla="*/ 0 h 2751992"/>
              <a:gd name="connsiteX1" fmla="*/ 12194930 w 12194930"/>
              <a:gd name="connsiteY1" fmla="*/ 0 h 2751992"/>
              <a:gd name="connsiteX2" fmla="*/ 12194930 w 12194930"/>
              <a:gd name="connsiteY2" fmla="*/ 1494692 h 2751992"/>
              <a:gd name="connsiteX3" fmla="*/ 9390184 w 12194930"/>
              <a:gd name="connsiteY3" fmla="*/ 1494692 h 2751992"/>
              <a:gd name="connsiteX4" fmla="*/ 6743700 w 12194930"/>
              <a:gd name="connsiteY4" fmla="*/ 1327638 h 2751992"/>
              <a:gd name="connsiteX5" fmla="*/ 4835769 w 12194930"/>
              <a:gd name="connsiteY5" fmla="*/ 1784838 h 2751992"/>
              <a:gd name="connsiteX6" fmla="*/ 3279530 w 12194930"/>
              <a:gd name="connsiteY6" fmla="*/ 2338754 h 2751992"/>
              <a:gd name="connsiteX7" fmla="*/ 1661746 w 12194930"/>
              <a:gd name="connsiteY7" fmla="*/ 2751992 h 2751992"/>
              <a:gd name="connsiteX8" fmla="*/ 0 w 12194930"/>
              <a:gd name="connsiteY8" fmla="*/ 2488223 h 2751992"/>
              <a:gd name="connsiteX9" fmla="*/ 0 w 12194930"/>
              <a:gd name="connsiteY9" fmla="*/ 0 h 2751992"/>
              <a:gd name="connsiteX0" fmla="*/ 0 w 12194930"/>
              <a:gd name="connsiteY0" fmla="*/ 0 h 2532184"/>
              <a:gd name="connsiteX1" fmla="*/ 12194930 w 12194930"/>
              <a:gd name="connsiteY1" fmla="*/ 0 h 2532184"/>
              <a:gd name="connsiteX2" fmla="*/ 12194930 w 12194930"/>
              <a:gd name="connsiteY2" fmla="*/ 1494692 h 2532184"/>
              <a:gd name="connsiteX3" fmla="*/ 9390184 w 12194930"/>
              <a:gd name="connsiteY3" fmla="*/ 1494692 h 2532184"/>
              <a:gd name="connsiteX4" fmla="*/ 6743700 w 12194930"/>
              <a:gd name="connsiteY4" fmla="*/ 1327638 h 2532184"/>
              <a:gd name="connsiteX5" fmla="*/ 4835769 w 12194930"/>
              <a:gd name="connsiteY5" fmla="*/ 1784838 h 2532184"/>
              <a:gd name="connsiteX6" fmla="*/ 3279530 w 12194930"/>
              <a:gd name="connsiteY6" fmla="*/ 2338754 h 2532184"/>
              <a:gd name="connsiteX7" fmla="*/ 1644162 w 12194930"/>
              <a:gd name="connsiteY7" fmla="*/ 2532184 h 2532184"/>
              <a:gd name="connsiteX8" fmla="*/ 0 w 12194930"/>
              <a:gd name="connsiteY8" fmla="*/ 2488223 h 2532184"/>
              <a:gd name="connsiteX9" fmla="*/ 0 w 12194930"/>
              <a:gd name="connsiteY9" fmla="*/ 0 h 2532184"/>
              <a:gd name="connsiteX0" fmla="*/ 0 w 12194930"/>
              <a:gd name="connsiteY0" fmla="*/ 0 h 2769576"/>
              <a:gd name="connsiteX1" fmla="*/ 12194930 w 12194930"/>
              <a:gd name="connsiteY1" fmla="*/ 0 h 2769576"/>
              <a:gd name="connsiteX2" fmla="*/ 12194930 w 12194930"/>
              <a:gd name="connsiteY2" fmla="*/ 1494692 h 2769576"/>
              <a:gd name="connsiteX3" fmla="*/ 9390184 w 12194930"/>
              <a:gd name="connsiteY3" fmla="*/ 1494692 h 2769576"/>
              <a:gd name="connsiteX4" fmla="*/ 6743700 w 12194930"/>
              <a:gd name="connsiteY4" fmla="*/ 1327638 h 2769576"/>
              <a:gd name="connsiteX5" fmla="*/ 4835769 w 12194930"/>
              <a:gd name="connsiteY5" fmla="*/ 1784838 h 2769576"/>
              <a:gd name="connsiteX6" fmla="*/ 3279530 w 12194930"/>
              <a:gd name="connsiteY6" fmla="*/ 2338754 h 2769576"/>
              <a:gd name="connsiteX7" fmla="*/ 1626577 w 12194930"/>
              <a:gd name="connsiteY7" fmla="*/ 2769576 h 2769576"/>
              <a:gd name="connsiteX8" fmla="*/ 0 w 12194930"/>
              <a:gd name="connsiteY8" fmla="*/ 2488223 h 2769576"/>
              <a:gd name="connsiteX9" fmla="*/ 0 w 12194930"/>
              <a:gd name="connsiteY9" fmla="*/ 0 h 2769576"/>
              <a:gd name="connsiteX0" fmla="*/ 0 w 12194930"/>
              <a:gd name="connsiteY0" fmla="*/ 0 h 2769576"/>
              <a:gd name="connsiteX1" fmla="*/ 12194930 w 12194930"/>
              <a:gd name="connsiteY1" fmla="*/ 0 h 2769576"/>
              <a:gd name="connsiteX2" fmla="*/ 12194930 w 12194930"/>
              <a:gd name="connsiteY2" fmla="*/ 1494692 h 2769576"/>
              <a:gd name="connsiteX3" fmla="*/ 9390184 w 12194930"/>
              <a:gd name="connsiteY3" fmla="*/ 1494692 h 2769576"/>
              <a:gd name="connsiteX4" fmla="*/ 6743700 w 12194930"/>
              <a:gd name="connsiteY4" fmla="*/ 1327638 h 2769576"/>
              <a:gd name="connsiteX5" fmla="*/ 4835769 w 12194930"/>
              <a:gd name="connsiteY5" fmla="*/ 1784838 h 2769576"/>
              <a:gd name="connsiteX6" fmla="*/ 3279530 w 12194930"/>
              <a:gd name="connsiteY6" fmla="*/ 2338754 h 2769576"/>
              <a:gd name="connsiteX7" fmla="*/ 1626577 w 12194930"/>
              <a:gd name="connsiteY7" fmla="*/ 2769576 h 2769576"/>
              <a:gd name="connsiteX8" fmla="*/ 0 w 12194930"/>
              <a:gd name="connsiteY8" fmla="*/ 2488223 h 2769576"/>
              <a:gd name="connsiteX9" fmla="*/ 0 w 12194930"/>
              <a:gd name="connsiteY9" fmla="*/ 0 h 2769576"/>
              <a:gd name="connsiteX0" fmla="*/ 0 w 12194930"/>
              <a:gd name="connsiteY0" fmla="*/ 0 h 2769576"/>
              <a:gd name="connsiteX1" fmla="*/ 12194930 w 12194930"/>
              <a:gd name="connsiteY1" fmla="*/ 0 h 2769576"/>
              <a:gd name="connsiteX2" fmla="*/ 12194930 w 12194930"/>
              <a:gd name="connsiteY2" fmla="*/ 1494692 h 2769576"/>
              <a:gd name="connsiteX3" fmla="*/ 9390184 w 12194930"/>
              <a:gd name="connsiteY3" fmla="*/ 1494692 h 2769576"/>
              <a:gd name="connsiteX4" fmla="*/ 6743700 w 12194930"/>
              <a:gd name="connsiteY4" fmla="*/ 1327638 h 2769576"/>
              <a:gd name="connsiteX5" fmla="*/ 4835769 w 12194930"/>
              <a:gd name="connsiteY5" fmla="*/ 1784838 h 2769576"/>
              <a:gd name="connsiteX6" fmla="*/ 3279530 w 12194930"/>
              <a:gd name="connsiteY6" fmla="*/ 2338754 h 2769576"/>
              <a:gd name="connsiteX7" fmla="*/ 1626577 w 12194930"/>
              <a:gd name="connsiteY7" fmla="*/ 2769576 h 2769576"/>
              <a:gd name="connsiteX8" fmla="*/ 0 w 12194930"/>
              <a:gd name="connsiteY8" fmla="*/ 2488223 h 2769576"/>
              <a:gd name="connsiteX9" fmla="*/ 0 w 12194930"/>
              <a:gd name="connsiteY9" fmla="*/ 0 h 2769576"/>
              <a:gd name="connsiteX0" fmla="*/ 0 w 12194930"/>
              <a:gd name="connsiteY0" fmla="*/ 0 h 3030255"/>
              <a:gd name="connsiteX1" fmla="*/ 12194930 w 12194930"/>
              <a:gd name="connsiteY1" fmla="*/ 0 h 3030255"/>
              <a:gd name="connsiteX2" fmla="*/ 12194930 w 12194930"/>
              <a:gd name="connsiteY2" fmla="*/ 1494692 h 3030255"/>
              <a:gd name="connsiteX3" fmla="*/ 9390184 w 12194930"/>
              <a:gd name="connsiteY3" fmla="*/ 1494692 h 3030255"/>
              <a:gd name="connsiteX4" fmla="*/ 6743700 w 12194930"/>
              <a:gd name="connsiteY4" fmla="*/ 1327638 h 3030255"/>
              <a:gd name="connsiteX5" fmla="*/ 4835769 w 12194930"/>
              <a:gd name="connsiteY5" fmla="*/ 1784838 h 3030255"/>
              <a:gd name="connsiteX6" fmla="*/ 3279530 w 12194930"/>
              <a:gd name="connsiteY6" fmla="*/ 2338754 h 3030255"/>
              <a:gd name="connsiteX7" fmla="*/ 1626577 w 12194930"/>
              <a:gd name="connsiteY7" fmla="*/ 2769576 h 3030255"/>
              <a:gd name="connsiteX8" fmla="*/ 738554 w 12194930"/>
              <a:gd name="connsiteY8" fmla="*/ 3024554 h 3030255"/>
              <a:gd name="connsiteX9" fmla="*/ 0 w 12194930"/>
              <a:gd name="connsiteY9" fmla="*/ 2488223 h 3030255"/>
              <a:gd name="connsiteX10" fmla="*/ 0 w 12194930"/>
              <a:gd name="connsiteY10" fmla="*/ 0 h 3030255"/>
              <a:gd name="connsiteX0" fmla="*/ 0 w 12194930"/>
              <a:gd name="connsiteY0" fmla="*/ 0 h 2793561"/>
              <a:gd name="connsiteX1" fmla="*/ 12194930 w 12194930"/>
              <a:gd name="connsiteY1" fmla="*/ 0 h 2793561"/>
              <a:gd name="connsiteX2" fmla="*/ 12194930 w 12194930"/>
              <a:gd name="connsiteY2" fmla="*/ 1494692 h 2793561"/>
              <a:gd name="connsiteX3" fmla="*/ 9390184 w 12194930"/>
              <a:gd name="connsiteY3" fmla="*/ 1494692 h 2793561"/>
              <a:gd name="connsiteX4" fmla="*/ 6743700 w 12194930"/>
              <a:gd name="connsiteY4" fmla="*/ 1327638 h 2793561"/>
              <a:gd name="connsiteX5" fmla="*/ 4835769 w 12194930"/>
              <a:gd name="connsiteY5" fmla="*/ 1784838 h 2793561"/>
              <a:gd name="connsiteX6" fmla="*/ 3279530 w 12194930"/>
              <a:gd name="connsiteY6" fmla="*/ 2338754 h 2793561"/>
              <a:gd name="connsiteX7" fmla="*/ 1626577 w 12194930"/>
              <a:gd name="connsiteY7" fmla="*/ 2769576 h 2793561"/>
              <a:gd name="connsiteX8" fmla="*/ 747346 w 12194930"/>
              <a:gd name="connsiteY8" fmla="*/ 2743200 h 2793561"/>
              <a:gd name="connsiteX9" fmla="*/ 0 w 12194930"/>
              <a:gd name="connsiteY9" fmla="*/ 2488223 h 2793561"/>
              <a:gd name="connsiteX10" fmla="*/ 0 w 12194930"/>
              <a:gd name="connsiteY10" fmla="*/ 0 h 2793561"/>
              <a:gd name="connsiteX0" fmla="*/ 0 w 12194930"/>
              <a:gd name="connsiteY0" fmla="*/ 0 h 2793561"/>
              <a:gd name="connsiteX1" fmla="*/ 12194930 w 12194930"/>
              <a:gd name="connsiteY1" fmla="*/ 0 h 2793561"/>
              <a:gd name="connsiteX2" fmla="*/ 12194930 w 12194930"/>
              <a:gd name="connsiteY2" fmla="*/ 1494692 h 2793561"/>
              <a:gd name="connsiteX3" fmla="*/ 9390184 w 12194930"/>
              <a:gd name="connsiteY3" fmla="*/ 1494692 h 2793561"/>
              <a:gd name="connsiteX4" fmla="*/ 6743700 w 12194930"/>
              <a:gd name="connsiteY4" fmla="*/ 1327638 h 2793561"/>
              <a:gd name="connsiteX5" fmla="*/ 4835769 w 12194930"/>
              <a:gd name="connsiteY5" fmla="*/ 1784838 h 2793561"/>
              <a:gd name="connsiteX6" fmla="*/ 3279530 w 12194930"/>
              <a:gd name="connsiteY6" fmla="*/ 2338754 h 2793561"/>
              <a:gd name="connsiteX7" fmla="*/ 1626577 w 12194930"/>
              <a:gd name="connsiteY7" fmla="*/ 2769576 h 2793561"/>
              <a:gd name="connsiteX8" fmla="*/ 747346 w 12194930"/>
              <a:gd name="connsiteY8" fmla="*/ 2743200 h 2793561"/>
              <a:gd name="connsiteX9" fmla="*/ 0 w 12194930"/>
              <a:gd name="connsiteY9" fmla="*/ 2488223 h 2793561"/>
              <a:gd name="connsiteX10" fmla="*/ 0 w 12194930"/>
              <a:gd name="connsiteY10" fmla="*/ 0 h 2793561"/>
              <a:gd name="connsiteX0" fmla="*/ 0 w 12194930"/>
              <a:gd name="connsiteY0" fmla="*/ 0 h 2750427"/>
              <a:gd name="connsiteX1" fmla="*/ 12194930 w 12194930"/>
              <a:gd name="connsiteY1" fmla="*/ 0 h 2750427"/>
              <a:gd name="connsiteX2" fmla="*/ 12194930 w 12194930"/>
              <a:gd name="connsiteY2" fmla="*/ 1494692 h 2750427"/>
              <a:gd name="connsiteX3" fmla="*/ 9390184 w 12194930"/>
              <a:gd name="connsiteY3" fmla="*/ 1494692 h 2750427"/>
              <a:gd name="connsiteX4" fmla="*/ 6743700 w 12194930"/>
              <a:gd name="connsiteY4" fmla="*/ 1327638 h 2750427"/>
              <a:gd name="connsiteX5" fmla="*/ 4835769 w 12194930"/>
              <a:gd name="connsiteY5" fmla="*/ 1784838 h 2750427"/>
              <a:gd name="connsiteX6" fmla="*/ 3279530 w 12194930"/>
              <a:gd name="connsiteY6" fmla="*/ 2338754 h 2750427"/>
              <a:gd name="connsiteX7" fmla="*/ 2795954 w 12194930"/>
              <a:gd name="connsiteY7" fmla="*/ 2549769 h 2750427"/>
              <a:gd name="connsiteX8" fmla="*/ 747346 w 12194930"/>
              <a:gd name="connsiteY8" fmla="*/ 2743200 h 2750427"/>
              <a:gd name="connsiteX9" fmla="*/ 0 w 12194930"/>
              <a:gd name="connsiteY9" fmla="*/ 2488223 h 2750427"/>
              <a:gd name="connsiteX10" fmla="*/ 0 w 12194930"/>
              <a:gd name="connsiteY10" fmla="*/ 0 h 2750427"/>
              <a:gd name="connsiteX0" fmla="*/ 0 w 12194930"/>
              <a:gd name="connsiteY0" fmla="*/ 0 h 2755035"/>
              <a:gd name="connsiteX1" fmla="*/ 12194930 w 12194930"/>
              <a:gd name="connsiteY1" fmla="*/ 0 h 2755035"/>
              <a:gd name="connsiteX2" fmla="*/ 12194930 w 12194930"/>
              <a:gd name="connsiteY2" fmla="*/ 1494692 h 2755035"/>
              <a:gd name="connsiteX3" fmla="*/ 9390184 w 12194930"/>
              <a:gd name="connsiteY3" fmla="*/ 1494692 h 2755035"/>
              <a:gd name="connsiteX4" fmla="*/ 6743700 w 12194930"/>
              <a:gd name="connsiteY4" fmla="*/ 1327638 h 2755035"/>
              <a:gd name="connsiteX5" fmla="*/ 4835769 w 12194930"/>
              <a:gd name="connsiteY5" fmla="*/ 1784838 h 2755035"/>
              <a:gd name="connsiteX6" fmla="*/ 3279530 w 12194930"/>
              <a:gd name="connsiteY6" fmla="*/ 2338754 h 2755035"/>
              <a:gd name="connsiteX7" fmla="*/ 2795954 w 12194930"/>
              <a:gd name="connsiteY7" fmla="*/ 2549769 h 2755035"/>
              <a:gd name="connsiteX8" fmla="*/ 747346 w 12194930"/>
              <a:gd name="connsiteY8" fmla="*/ 2743200 h 2755035"/>
              <a:gd name="connsiteX9" fmla="*/ 0 w 12194930"/>
              <a:gd name="connsiteY9" fmla="*/ 2488223 h 2755035"/>
              <a:gd name="connsiteX10" fmla="*/ 0 w 12194930"/>
              <a:gd name="connsiteY10" fmla="*/ 0 h 2755035"/>
              <a:gd name="connsiteX0" fmla="*/ 0 w 12194930"/>
              <a:gd name="connsiteY0" fmla="*/ 0 h 2764091"/>
              <a:gd name="connsiteX1" fmla="*/ 12194930 w 12194930"/>
              <a:gd name="connsiteY1" fmla="*/ 0 h 2764091"/>
              <a:gd name="connsiteX2" fmla="*/ 12194930 w 12194930"/>
              <a:gd name="connsiteY2" fmla="*/ 1494692 h 2764091"/>
              <a:gd name="connsiteX3" fmla="*/ 9390184 w 12194930"/>
              <a:gd name="connsiteY3" fmla="*/ 1494692 h 2764091"/>
              <a:gd name="connsiteX4" fmla="*/ 6743700 w 12194930"/>
              <a:gd name="connsiteY4" fmla="*/ 1327638 h 2764091"/>
              <a:gd name="connsiteX5" fmla="*/ 4835769 w 12194930"/>
              <a:gd name="connsiteY5" fmla="*/ 1784838 h 2764091"/>
              <a:gd name="connsiteX6" fmla="*/ 3279530 w 12194930"/>
              <a:gd name="connsiteY6" fmla="*/ 2338754 h 2764091"/>
              <a:gd name="connsiteX7" fmla="*/ 2795954 w 12194930"/>
              <a:gd name="connsiteY7" fmla="*/ 2549769 h 2764091"/>
              <a:gd name="connsiteX8" fmla="*/ 747346 w 12194930"/>
              <a:gd name="connsiteY8" fmla="*/ 2743200 h 2764091"/>
              <a:gd name="connsiteX9" fmla="*/ 0 w 12194930"/>
              <a:gd name="connsiteY9" fmla="*/ 2488223 h 2764091"/>
              <a:gd name="connsiteX10" fmla="*/ 0 w 12194930"/>
              <a:gd name="connsiteY10" fmla="*/ 0 h 2764091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835769 w 12194930"/>
              <a:gd name="connsiteY5" fmla="*/ 1784838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0 w 12194930"/>
              <a:gd name="connsiteY9" fmla="*/ 2488223 h 2767247"/>
              <a:gd name="connsiteX10" fmla="*/ 0 w 12194930"/>
              <a:gd name="connsiteY10" fmla="*/ 0 h 2767247"/>
              <a:gd name="connsiteX0" fmla="*/ 0 w 12194930"/>
              <a:gd name="connsiteY0" fmla="*/ 0 h 2842262"/>
              <a:gd name="connsiteX1" fmla="*/ 12194930 w 12194930"/>
              <a:gd name="connsiteY1" fmla="*/ 0 h 2842262"/>
              <a:gd name="connsiteX2" fmla="*/ 12194930 w 12194930"/>
              <a:gd name="connsiteY2" fmla="*/ 1494692 h 2842262"/>
              <a:gd name="connsiteX3" fmla="*/ 9390184 w 12194930"/>
              <a:gd name="connsiteY3" fmla="*/ 1494692 h 2842262"/>
              <a:gd name="connsiteX4" fmla="*/ 6743700 w 12194930"/>
              <a:gd name="connsiteY4" fmla="*/ 1327638 h 2842262"/>
              <a:gd name="connsiteX5" fmla="*/ 4835769 w 12194930"/>
              <a:gd name="connsiteY5" fmla="*/ 1784838 h 2842262"/>
              <a:gd name="connsiteX6" fmla="*/ 3279530 w 12194930"/>
              <a:gd name="connsiteY6" fmla="*/ 2338754 h 2842262"/>
              <a:gd name="connsiteX7" fmla="*/ 2795954 w 12194930"/>
              <a:gd name="connsiteY7" fmla="*/ 2549769 h 2842262"/>
              <a:gd name="connsiteX8" fmla="*/ 747346 w 12194930"/>
              <a:gd name="connsiteY8" fmla="*/ 2743200 h 2842262"/>
              <a:gd name="connsiteX9" fmla="*/ 0 w 12194930"/>
              <a:gd name="connsiteY9" fmla="*/ 2681654 h 2842262"/>
              <a:gd name="connsiteX10" fmla="*/ 0 w 12194930"/>
              <a:gd name="connsiteY10" fmla="*/ 0 h 2842262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5072609 w 12431770"/>
              <a:gd name="connsiteY5" fmla="*/ 1784838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782462 w 12431770"/>
              <a:gd name="connsiteY5" fmla="*/ 1635369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360484 w 12194930"/>
              <a:gd name="connsiteY9" fmla="*/ 2488223 h 2767247"/>
              <a:gd name="connsiteX10" fmla="*/ 0 w 12194930"/>
              <a:gd name="connsiteY10" fmla="*/ 0 h 2767247"/>
              <a:gd name="connsiteX0" fmla="*/ 292238 w 12487168"/>
              <a:gd name="connsiteY0" fmla="*/ 0 h 2767247"/>
              <a:gd name="connsiteX1" fmla="*/ 12487168 w 12487168"/>
              <a:gd name="connsiteY1" fmla="*/ 0 h 2767247"/>
              <a:gd name="connsiteX2" fmla="*/ 12487168 w 12487168"/>
              <a:gd name="connsiteY2" fmla="*/ 1494692 h 2767247"/>
              <a:gd name="connsiteX3" fmla="*/ 9682422 w 12487168"/>
              <a:gd name="connsiteY3" fmla="*/ 1494692 h 2767247"/>
              <a:gd name="connsiteX4" fmla="*/ 7035938 w 12487168"/>
              <a:gd name="connsiteY4" fmla="*/ 1327638 h 2767247"/>
              <a:gd name="connsiteX5" fmla="*/ 4890614 w 12487168"/>
              <a:gd name="connsiteY5" fmla="*/ 1872761 h 2767247"/>
              <a:gd name="connsiteX6" fmla="*/ 3571768 w 12487168"/>
              <a:gd name="connsiteY6" fmla="*/ 2338754 h 2767247"/>
              <a:gd name="connsiteX7" fmla="*/ 3088192 w 12487168"/>
              <a:gd name="connsiteY7" fmla="*/ 2549769 h 2767247"/>
              <a:gd name="connsiteX8" fmla="*/ 1039584 w 12487168"/>
              <a:gd name="connsiteY8" fmla="*/ 2743200 h 2767247"/>
              <a:gd name="connsiteX9" fmla="*/ 221899 w 12487168"/>
              <a:gd name="connsiteY9" fmla="*/ 2497015 h 2767247"/>
              <a:gd name="connsiteX10" fmla="*/ 292238 w 12487168"/>
              <a:gd name="connsiteY10" fmla="*/ 0 h 2767247"/>
              <a:gd name="connsiteX0" fmla="*/ 70339 w 12265269"/>
              <a:gd name="connsiteY0" fmla="*/ 0 h 2767247"/>
              <a:gd name="connsiteX1" fmla="*/ 12265269 w 12265269"/>
              <a:gd name="connsiteY1" fmla="*/ 0 h 2767247"/>
              <a:gd name="connsiteX2" fmla="*/ 12265269 w 12265269"/>
              <a:gd name="connsiteY2" fmla="*/ 1494692 h 2767247"/>
              <a:gd name="connsiteX3" fmla="*/ 9460523 w 12265269"/>
              <a:gd name="connsiteY3" fmla="*/ 1494692 h 2767247"/>
              <a:gd name="connsiteX4" fmla="*/ 6814039 w 12265269"/>
              <a:gd name="connsiteY4" fmla="*/ 1327638 h 2767247"/>
              <a:gd name="connsiteX5" fmla="*/ 4668715 w 12265269"/>
              <a:gd name="connsiteY5" fmla="*/ 1872761 h 2767247"/>
              <a:gd name="connsiteX6" fmla="*/ 3349869 w 12265269"/>
              <a:gd name="connsiteY6" fmla="*/ 2338754 h 2767247"/>
              <a:gd name="connsiteX7" fmla="*/ 2866293 w 12265269"/>
              <a:gd name="connsiteY7" fmla="*/ 2549769 h 2767247"/>
              <a:gd name="connsiteX8" fmla="*/ 817685 w 12265269"/>
              <a:gd name="connsiteY8" fmla="*/ 2743200 h 2767247"/>
              <a:gd name="connsiteX9" fmla="*/ 0 w 12265269"/>
              <a:gd name="connsiteY9" fmla="*/ 2497015 h 2767247"/>
              <a:gd name="connsiteX10" fmla="*/ 70339 w 12265269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505807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505807 h 2781317"/>
              <a:gd name="connsiteX10" fmla="*/ 0 w 12194930"/>
              <a:gd name="connsiteY10" fmla="*/ 0 h 2781317"/>
              <a:gd name="connsiteX0" fmla="*/ 1 w 12194931"/>
              <a:gd name="connsiteY0" fmla="*/ 0 h 2781317"/>
              <a:gd name="connsiteX1" fmla="*/ 12194931 w 12194931"/>
              <a:gd name="connsiteY1" fmla="*/ 0 h 2781317"/>
              <a:gd name="connsiteX2" fmla="*/ 12194931 w 12194931"/>
              <a:gd name="connsiteY2" fmla="*/ 1494692 h 2781317"/>
              <a:gd name="connsiteX3" fmla="*/ 9390185 w 12194931"/>
              <a:gd name="connsiteY3" fmla="*/ 1494692 h 2781317"/>
              <a:gd name="connsiteX4" fmla="*/ 6743701 w 12194931"/>
              <a:gd name="connsiteY4" fmla="*/ 1327638 h 2781317"/>
              <a:gd name="connsiteX5" fmla="*/ 4598377 w 12194931"/>
              <a:gd name="connsiteY5" fmla="*/ 1872761 h 2781317"/>
              <a:gd name="connsiteX6" fmla="*/ 3279531 w 12194931"/>
              <a:gd name="connsiteY6" fmla="*/ 2338754 h 2781317"/>
              <a:gd name="connsiteX7" fmla="*/ 2795955 w 12194931"/>
              <a:gd name="connsiteY7" fmla="*/ 2549769 h 2781317"/>
              <a:gd name="connsiteX8" fmla="*/ 879232 w 12194931"/>
              <a:gd name="connsiteY8" fmla="*/ 2760785 h 2781317"/>
              <a:gd name="connsiteX9" fmla="*/ 0 w 12194931"/>
              <a:gd name="connsiteY9" fmla="*/ 2505807 h 2781317"/>
              <a:gd name="connsiteX10" fmla="*/ 1 w 12194931"/>
              <a:gd name="connsiteY10" fmla="*/ 0 h 2781317"/>
              <a:gd name="connsiteX0" fmla="*/ 1 w 12194931"/>
              <a:gd name="connsiteY0" fmla="*/ 0 h 2781317"/>
              <a:gd name="connsiteX1" fmla="*/ 12194931 w 12194931"/>
              <a:gd name="connsiteY1" fmla="*/ 0 h 2781317"/>
              <a:gd name="connsiteX2" fmla="*/ 12194931 w 12194931"/>
              <a:gd name="connsiteY2" fmla="*/ 1494692 h 2781317"/>
              <a:gd name="connsiteX3" fmla="*/ 9390185 w 12194931"/>
              <a:gd name="connsiteY3" fmla="*/ 1494692 h 2781317"/>
              <a:gd name="connsiteX4" fmla="*/ 6743701 w 12194931"/>
              <a:gd name="connsiteY4" fmla="*/ 1327638 h 2781317"/>
              <a:gd name="connsiteX5" fmla="*/ 4598377 w 12194931"/>
              <a:gd name="connsiteY5" fmla="*/ 1872761 h 2781317"/>
              <a:gd name="connsiteX6" fmla="*/ 2795955 w 12194931"/>
              <a:gd name="connsiteY6" fmla="*/ 2549769 h 2781317"/>
              <a:gd name="connsiteX7" fmla="*/ 879232 w 12194931"/>
              <a:gd name="connsiteY7" fmla="*/ 2760785 h 2781317"/>
              <a:gd name="connsiteX8" fmla="*/ 0 w 12194931"/>
              <a:gd name="connsiteY8" fmla="*/ 2505807 h 2781317"/>
              <a:gd name="connsiteX9" fmla="*/ 1 w 12194931"/>
              <a:gd name="connsiteY9" fmla="*/ 0 h 2781317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43701 w 12194931"/>
              <a:gd name="connsiteY4" fmla="*/ 1327638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43701 w 12194931"/>
              <a:gd name="connsiteY4" fmla="*/ 1327638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43701 w 12194931"/>
              <a:gd name="connsiteY4" fmla="*/ 1327638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08532 w 12194931"/>
              <a:gd name="connsiteY4" fmla="*/ 1336430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08532 w 12194931"/>
              <a:gd name="connsiteY4" fmla="*/ 1336430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08532 w 12194931"/>
              <a:gd name="connsiteY4" fmla="*/ 1336430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54142"/>
              <a:gd name="connsiteX1" fmla="*/ 12194931 w 12194931"/>
              <a:gd name="connsiteY1" fmla="*/ 0 h 2754142"/>
              <a:gd name="connsiteX2" fmla="*/ 12194931 w 12194931"/>
              <a:gd name="connsiteY2" fmla="*/ 1494692 h 2754142"/>
              <a:gd name="connsiteX3" fmla="*/ 9390185 w 12194931"/>
              <a:gd name="connsiteY3" fmla="*/ 1494692 h 2754142"/>
              <a:gd name="connsiteX4" fmla="*/ 6708532 w 12194931"/>
              <a:gd name="connsiteY4" fmla="*/ 1336430 h 2754142"/>
              <a:gd name="connsiteX5" fmla="*/ 4598377 w 12194931"/>
              <a:gd name="connsiteY5" fmla="*/ 1872761 h 2754142"/>
              <a:gd name="connsiteX6" fmla="*/ 2795955 w 12194931"/>
              <a:gd name="connsiteY6" fmla="*/ 2549769 h 2754142"/>
              <a:gd name="connsiteX7" fmla="*/ 0 w 12194931"/>
              <a:gd name="connsiteY7" fmla="*/ 2505807 h 2754142"/>
              <a:gd name="connsiteX8" fmla="*/ 1 w 12194931"/>
              <a:gd name="connsiteY8" fmla="*/ 0 h 2754142"/>
              <a:gd name="connsiteX0" fmla="*/ 35170 w 12194931"/>
              <a:gd name="connsiteY0" fmla="*/ 1652954 h 2754142"/>
              <a:gd name="connsiteX1" fmla="*/ 12194931 w 12194931"/>
              <a:gd name="connsiteY1" fmla="*/ 0 h 2754142"/>
              <a:gd name="connsiteX2" fmla="*/ 12194931 w 12194931"/>
              <a:gd name="connsiteY2" fmla="*/ 1494692 h 2754142"/>
              <a:gd name="connsiteX3" fmla="*/ 9390185 w 12194931"/>
              <a:gd name="connsiteY3" fmla="*/ 1494692 h 2754142"/>
              <a:gd name="connsiteX4" fmla="*/ 6708532 w 12194931"/>
              <a:gd name="connsiteY4" fmla="*/ 1336430 h 2754142"/>
              <a:gd name="connsiteX5" fmla="*/ 4598377 w 12194931"/>
              <a:gd name="connsiteY5" fmla="*/ 1872761 h 2754142"/>
              <a:gd name="connsiteX6" fmla="*/ 2795955 w 12194931"/>
              <a:gd name="connsiteY6" fmla="*/ 2549769 h 2754142"/>
              <a:gd name="connsiteX7" fmla="*/ 0 w 12194931"/>
              <a:gd name="connsiteY7" fmla="*/ 2505807 h 2754142"/>
              <a:gd name="connsiteX8" fmla="*/ 35170 w 12194931"/>
              <a:gd name="connsiteY8" fmla="*/ 1652954 h 2754142"/>
              <a:gd name="connsiteX0" fmla="*/ 1 w 12194931"/>
              <a:gd name="connsiteY0" fmla="*/ 1811216 h 2754142"/>
              <a:gd name="connsiteX1" fmla="*/ 12194931 w 12194931"/>
              <a:gd name="connsiteY1" fmla="*/ 0 h 2754142"/>
              <a:gd name="connsiteX2" fmla="*/ 12194931 w 12194931"/>
              <a:gd name="connsiteY2" fmla="*/ 1494692 h 2754142"/>
              <a:gd name="connsiteX3" fmla="*/ 9390185 w 12194931"/>
              <a:gd name="connsiteY3" fmla="*/ 1494692 h 2754142"/>
              <a:gd name="connsiteX4" fmla="*/ 6708532 w 12194931"/>
              <a:gd name="connsiteY4" fmla="*/ 1336430 h 2754142"/>
              <a:gd name="connsiteX5" fmla="*/ 4598377 w 12194931"/>
              <a:gd name="connsiteY5" fmla="*/ 1872761 h 2754142"/>
              <a:gd name="connsiteX6" fmla="*/ 2795955 w 12194931"/>
              <a:gd name="connsiteY6" fmla="*/ 2549769 h 2754142"/>
              <a:gd name="connsiteX7" fmla="*/ 0 w 12194931"/>
              <a:gd name="connsiteY7" fmla="*/ 2505807 h 2754142"/>
              <a:gd name="connsiteX8" fmla="*/ 1 w 12194931"/>
              <a:gd name="connsiteY8" fmla="*/ 1811216 h 2754142"/>
              <a:gd name="connsiteX0" fmla="*/ 1 w 12265270"/>
              <a:gd name="connsiteY0" fmla="*/ 482868 h 1425794"/>
              <a:gd name="connsiteX1" fmla="*/ 12265270 w 12265270"/>
              <a:gd name="connsiteY1" fmla="*/ 394944 h 1425794"/>
              <a:gd name="connsiteX2" fmla="*/ 12194931 w 12265270"/>
              <a:gd name="connsiteY2" fmla="*/ 166344 h 1425794"/>
              <a:gd name="connsiteX3" fmla="*/ 9390185 w 12265270"/>
              <a:gd name="connsiteY3" fmla="*/ 166344 h 1425794"/>
              <a:gd name="connsiteX4" fmla="*/ 6708532 w 12265270"/>
              <a:gd name="connsiteY4" fmla="*/ 8082 h 1425794"/>
              <a:gd name="connsiteX5" fmla="*/ 4598377 w 12265270"/>
              <a:gd name="connsiteY5" fmla="*/ 544413 h 1425794"/>
              <a:gd name="connsiteX6" fmla="*/ 2795955 w 12265270"/>
              <a:gd name="connsiteY6" fmla="*/ 1221421 h 1425794"/>
              <a:gd name="connsiteX7" fmla="*/ 0 w 12265270"/>
              <a:gd name="connsiteY7" fmla="*/ 1177459 h 1425794"/>
              <a:gd name="connsiteX8" fmla="*/ 1 w 12265270"/>
              <a:gd name="connsiteY8" fmla="*/ 482868 h 1425794"/>
              <a:gd name="connsiteX0" fmla="*/ 1 w 12265270"/>
              <a:gd name="connsiteY0" fmla="*/ 482482 h 1425408"/>
              <a:gd name="connsiteX1" fmla="*/ 12265270 w 12265270"/>
              <a:gd name="connsiteY1" fmla="*/ 394558 h 1425408"/>
              <a:gd name="connsiteX2" fmla="*/ 12194931 w 12265270"/>
              <a:gd name="connsiteY2" fmla="*/ 165958 h 1425408"/>
              <a:gd name="connsiteX3" fmla="*/ 9390185 w 12265270"/>
              <a:gd name="connsiteY3" fmla="*/ 165958 h 1425408"/>
              <a:gd name="connsiteX4" fmla="*/ 6708532 w 12265270"/>
              <a:gd name="connsiteY4" fmla="*/ 7696 h 1425408"/>
              <a:gd name="connsiteX5" fmla="*/ 4791808 w 12265270"/>
              <a:gd name="connsiteY5" fmla="*/ 456104 h 1425408"/>
              <a:gd name="connsiteX6" fmla="*/ 2795955 w 12265270"/>
              <a:gd name="connsiteY6" fmla="*/ 1221035 h 1425408"/>
              <a:gd name="connsiteX7" fmla="*/ 0 w 12265270"/>
              <a:gd name="connsiteY7" fmla="*/ 1177073 h 1425408"/>
              <a:gd name="connsiteX8" fmla="*/ 1 w 12265270"/>
              <a:gd name="connsiteY8" fmla="*/ 482482 h 1425408"/>
              <a:gd name="connsiteX0" fmla="*/ 26378 w 12265270"/>
              <a:gd name="connsiteY0" fmla="*/ 447312 h 1425408"/>
              <a:gd name="connsiteX1" fmla="*/ 12265270 w 12265270"/>
              <a:gd name="connsiteY1" fmla="*/ 394558 h 1425408"/>
              <a:gd name="connsiteX2" fmla="*/ 12194931 w 12265270"/>
              <a:gd name="connsiteY2" fmla="*/ 165958 h 1425408"/>
              <a:gd name="connsiteX3" fmla="*/ 9390185 w 12265270"/>
              <a:gd name="connsiteY3" fmla="*/ 165958 h 1425408"/>
              <a:gd name="connsiteX4" fmla="*/ 6708532 w 12265270"/>
              <a:gd name="connsiteY4" fmla="*/ 7696 h 1425408"/>
              <a:gd name="connsiteX5" fmla="*/ 4791808 w 12265270"/>
              <a:gd name="connsiteY5" fmla="*/ 456104 h 1425408"/>
              <a:gd name="connsiteX6" fmla="*/ 2795955 w 12265270"/>
              <a:gd name="connsiteY6" fmla="*/ 1221035 h 1425408"/>
              <a:gd name="connsiteX7" fmla="*/ 0 w 12265270"/>
              <a:gd name="connsiteY7" fmla="*/ 1177073 h 1425408"/>
              <a:gd name="connsiteX8" fmla="*/ 26378 w 12265270"/>
              <a:gd name="connsiteY8" fmla="*/ 447312 h 1425408"/>
              <a:gd name="connsiteX0" fmla="*/ 0 w 12282854"/>
              <a:gd name="connsiteY0" fmla="*/ 438520 h 1425408"/>
              <a:gd name="connsiteX1" fmla="*/ 12282854 w 12282854"/>
              <a:gd name="connsiteY1" fmla="*/ 394558 h 1425408"/>
              <a:gd name="connsiteX2" fmla="*/ 12212515 w 12282854"/>
              <a:gd name="connsiteY2" fmla="*/ 165958 h 1425408"/>
              <a:gd name="connsiteX3" fmla="*/ 9407769 w 12282854"/>
              <a:gd name="connsiteY3" fmla="*/ 165958 h 1425408"/>
              <a:gd name="connsiteX4" fmla="*/ 6726116 w 12282854"/>
              <a:gd name="connsiteY4" fmla="*/ 7696 h 1425408"/>
              <a:gd name="connsiteX5" fmla="*/ 4809392 w 12282854"/>
              <a:gd name="connsiteY5" fmla="*/ 456104 h 1425408"/>
              <a:gd name="connsiteX6" fmla="*/ 2813539 w 12282854"/>
              <a:gd name="connsiteY6" fmla="*/ 1221035 h 1425408"/>
              <a:gd name="connsiteX7" fmla="*/ 17584 w 12282854"/>
              <a:gd name="connsiteY7" fmla="*/ 1177073 h 1425408"/>
              <a:gd name="connsiteX8" fmla="*/ 0 w 12282854"/>
              <a:gd name="connsiteY8" fmla="*/ 438520 h 1425408"/>
              <a:gd name="connsiteX0" fmla="*/ 0 w 12282854"/>
              <a:gd name="connsiteY0" fmla="*/ 272562 h 1259450"/>
              <a:gd name="connsiteX1" fmla="*/ 12282854 w 12282854"/>
              <a:gd name="connsiteY1" fmla="*/ 228600 h 1259450"/>
              <a:gd name="connsiteX2" fmla="*/ 12212515 w 12282854"/>
              <a:gd name="connsiteY2" fmla="*/ 0 h 1259450"/>
              <a:gd name="connsiteX3" fmla="*/ 9407769 w 12282854"/>
              <a:gd name="connsiteY3" fmla="*/ 0 h 1259450"/>
              <a:gd name="connsiteX4" fmla="*/ 4809392 w 12282854"/>
              <a:gd name="connsiteY4" fmla="*/ 290146 h 1259450"/>
              <a:gd name="connsiteX5" fmla="*/ 2813539 w 12282854"/>
              <a:gd name="connsiteY5" fmla="*/ 1055077 h 1259450"/>
              <a:gd name="connsiteX6" fmla="*/ 17584 w 12282854"/>
              <a:gd name="connsiteY6" fmla="*/ 1011115 h 1259450"/>
              <a:gd name="connsiteX7" fmla="*/ 0 w 12282854"/>
              <a:gd name="connsiteY7" fmla="*/ 272562 h 1259450"/>
              <a:gd name="connsiteX0" fmla="*/ 0 w 12282854"/>
              <a:gd name="connsiteY0" fmla="*/ 272562 h 1259450"/>
              <a:gd name="connsiteX1" fmla="*/ 12282854 w 12282854"/>
              <a:gd name="connsiteY1" fmla="*/ 228600 h 1259450"/>
              <a:gd name="connsiteX2" fmla="*/ 12212515 w 12282854"/>
              <a:gd name="connsiteY2" fmla="*/ 0 h 1259450"/>
              <a:gd name="connsiteX3" fmla="*/ 4809392 w 12282854"/>
              <a:gd name="connsiteY3" fmla="*/ 290146 h 1259450"/>
              <a:gd name="connsiteX4" fmla="*/ 2813539 w 12282854"/>
              <a:gd name="connsiteY4" fmla="*/ 1055077 h 1259450"/>
              <a:gd name="connsiteX5" fmla="*/ 17584 w 12282854"/>
              <a:gd name="connsiteY5" fmla="*/ 1011115 h 1259450"/>
              <a:gd name="connsiteX6" fmla="*/ 0 w 12282854"/>
              <a:gd name="connsiteY6" fmla="*/ 272562 h 1259450"/>
              <a:gd name="connsiteX0" fmla="*/ 0 w 12282854"/>
              <a:gd name="connsiteY0" fmla="*/ 43962 h 1030850"/>
              <a:gd name="connsiteX1" fmla="*/ 12282854 w 12282854"/>
              <a:gd name="connsiteY1" fmla="*/ 0 h 1030850"/>
              <a:gd name="connsiteX2" fmla="*/ 4809392 w 12282854"/>
              <a:gd name="connsiteY2" fmla="*/ 61546 h 1030850"/>
              <a:gd name="connsiteX3" fmla="*/ 2813539 w 12282854"/>
              <a:gd name="connsiteY3" fmla="*/ 826477 h 1030850"/>
              <a:gd name="connsiteX4" fmla="*/ 17584 w 12282854"/>
              <a:gd name="connsiteY4" fmla="*/ 782515 h 1030850"/>
              <a:gd name="connsiteX5" fmla="*/ 0 w 12282854"/>
              <a:gd name="connsiteY5" fmla="*/ 43962 h 1030850"/>
              <a:gd name="connsiteX0" fmla="*/ 0 w 4809392"/>
              <a:gd name="connsiteY0" fmla="*/ 0 h 986888"/>
              <a:gd name="connsiteX1" fmla="*/ 4809392 w 4809392"/>
              <a:gd name="connsiteY1" fmla="*/ 17584 h 986888"/>
              <a:gd name="connsiteX2" fmla="*/ 2813539 w 4809392"/>
              <a:gd name="connsiteY2" fmla="*/ 782515 h 986888"/>
              <a:gd name="connsiteX3" fmla="*/ 17584 w 4809392"/>
              <a:gd name="connsiteY3" fmla="*/ 738553 h 986888"/>
              <a:gd name="connsiteX4" fmla="*/ 0 w 4809392"/>
              <a:gd name="connsiteY4" fmla="*/ 0 h 986888"/>
              <a:gd name="connsiteX0" fmla="*/ 1466 w 4791808"/>
              <a:gd name="connsiteY0" fmla="*/ 0 h 986888"/>
              <a:gd name="connsiteX1" fmla="*/ 4791808 w 4791808"/>
              <a:gd name="connsiteY1" fmla="*/ 17584 h 986888"/>
              <a:gd name="connsiteX2" fmla="*/ 2795955 w 4791808"/>
              <a:gd name="connsiteY2" fmla="*/ 782515 h 986888"/>
              <a:gd name="connsiteX3" fmla="*/ 0 w 4791808"/>
              <a:gd name="connsiteY3" fmla="*/ 738553 h 986888"/>
              <a:gd name="connsiteX4" fmla="*/ 1466 w 4791808"/>
              <a:gd name="connsiteY4" fmla="*/ 0 h 98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1808" h="986888">
                <a:moveTo>
                  <a:pt x="1466" y="0"/>
                </a:moveTo>
                <a:lnTo>
                  <a:pt x="4791808" y="17584"/>
                </a:lnTo>
                <a:cubicBezTo>
                  <a:pt x="4133850" y="221272"/>
                  <a:pt x="3450981" y="643304"/>
                  <a:pt x="2795955" y="782515"/>
                </a:cubicBezTo>
                <a:cubicBezTo>
                  <a:pt x="2029559" y="949569"/>
                  <a:pt x="465992" y="1163514"/>
                  <a:pt x="0" y="738553"/>
                </a:cubicBezTo>
                <a:cubicBezTo>
                  <a:pt x="0" y="-96716"/>
                  <a:pt x="1466" y="835269"/>
                  <a:pt x="1466" y="0"/>
                </a:cubicBezTo>
                <a:close/>
              </a:path>
            </a:pathLst>
          </a:custGeom>
          <a:solidFill>
            <a:srgbClr val="009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rgbClr val="1878BF"/>
              </a:solidFill>
            </a:endParaRPr>
          </a:p>
        </p:txBody>
      </p:sp>
      <p:sp>
        <p:nvSpPr>
          <p:cNvPr id="7" name="Forme libre 6"/>
          <p:cNvSpPr/>
          <p:nvPr/>
        </p:nvSpPr>
        <p:spPr>
          <a:xfrm rot="10800000">
            <a:off x="8647829" y="5951979"/>
            <a:ext cx="3543302" cy="906021"/>
          </a:xfrm>
          <a:custGeom>
            <a:avLst/>
            <a:gdLst>
              <a:gd name="connsiteX0" fmla="*/ 0 w 12194930"/>
              <a:gd name="connsiteY0" fmla="*/ 0 h 2751992"/>
              <a:gd name="connsiteX1" fmla="*/ 12194930 w 12194930"/>
              <a:gd name="connsiteY1" fmla="*/ 0 h 2751992"/>
              <a:gd name="connsiteX2" fmla="*/ 12194930 w 12194930"/>
              <a:gd name="connsiteY2" fmla="*/ 1494692 h 2751992"/>
              <a:gd name="connsiteX3" fmla="*/ 9390184 w 12194930"/>
              <a:gd name="connsiteY3" fmla="*/ 1494692 h 2751992"/>
              <a:gd name="connsiteX4" fmla="*/ 6743700 w 12194930"/>
              <a:gd name="connsiteY4" fmla="*/ 1327638 h 2751992"/>
              <a:gd name="connsiteX5" fmla="*/ 4835769 w 12194930"/>
              <a:gd name="connsiteY5" fmla="*/ 1784838 h 2751992"/>
              <a:gd name="connsiteX6" fmla="*/ 3279530 w 12194930"/>
              <a:gd name="connsiteY6" fmla="*/ 2338754 h 2751992"/>
              <a:gd name="connsiteX7" fmla="*/ 1661746 w 12194930"/>
              <a:gd name="connsiteY7" fmla="*/ 2751992 h 2751992"/>
              <a:gd name="connsiteX8" fmla="*/ 0 w 12194930"/>
              <a:gd name="connsiteY8" fmla="*/ 2488223 h 2751992"/>
              <a:gd name="connsiteX9" fmla="*/ 0 w 12194930"/>
              <a:gd name="connsiteY9" fmla="*/ 0 h 2751992"/>
              <a:gd name="connsiteX0" fmla="*/ 0 w 12194930"/>
              <a:gd name="connsiteY0" fmla="*/ 0 h 2532184"/>
              <a:gd name="connsiteX1" fmla="*/ 12194930 w 12194930"/>
              <a:gd name="connsiteY1" fmla="*/ 0 h 2532184"/>
              <a:gd name="connsiteX2" fmla="*/ 12194930 w 12194930"/>
              <a:gd name="connsiteY2" fmla="*/ 1494692 h 2532184"/>
              <a:gd name="connsiteX3" fmla="*/ 9390184 w 12194930"/>
              <a:gd name="connsiteY3" fmla="*/ 1494692 h 2532184"/>
              <a:gd name="connsiteX4" fmla="*/ 6743700 w 12194930"/>
              <a:gd name="connsiteY4" fmla="*/ 1327638 h 2532184"/>
              <a:gd name="connsiteX5" fmla="*/ 4835769 w 12194930"/>
              <a:gd name="connsiteY5" fmla="*/ 1784838 h 2532184"/>
              <a:gd name="connsiteX6" fmla="*/ 3279530 w 12194930"/>
              <a:gd name="connsiteY6" fmla="*/ 2338754 h 2532184"/>
              <a:gd name="connsiteX7" fmla="*/ 1644162 w 12194930"/>
              <a:gd name="connsiteY7" fmla="*/ 2532184 h 2532184"/>
              <a:gd name="connsiteX8" fmla="*/ 0 w 12194930"/>
              <a:gd name="connsiteY8" fmla="*/ 2488223 h 2532184"/>
              <a:gd name="connsiteX9" fmla="*/ 0 w 12194930"/>
              <a:gd name="connsiteY9" fmla="*/ 0 h 2532184"/>
              <a:gd name="connsiteX0" fmla="*/ 0 w 12194930"/>
              <a:gd name="connsiteY0" fmla="*/ 0 h 2769576"/>
              <a:gd name="connsiteX1" fmla="*/ 12194930 w 12194930"/>
              <a:gd name="connsiteY1" fmla="*/ 0 h 2769576"/>
              <a:gd name="connsiteX2" fmla="*/ 12194930 w 12194930"/>
              <a:gd name="connsiteY2" fmla="*/ 1494692 h 2769576"/>
              <a:gd name="connsiteX3" fmla="*/ 9390184 w 12194930"/>
              <a:gd name="connsiteY3" fmla="*/ 1494692 h 2769576"/>
              <a:gd name="connsiteX4" fmla="*/ 6743700 w 12194930"/>
              <a:gd name="connsiteY4" fmla="*/ 1327638 h 2769576"/>
              <a:gd name="connsiteX5" fmla="*/ 4835769 w 12194930"/>
              <a:gd name="connsiteY5" fmla="*/ 1784838 h 2769576"/>
              <a:gd name="connsiteX6" fmla="*/ 3279530 w 12194930"/>
              <a:gd name="connsiteY6" fmla="*/ 2338754 h 2769576"/>
              <a:gd name="connsiteX7" fmla="*/ 1626577 w 12194930"/>
              <a:gd name="connsiteY7" fmla="*/ 2769576 h 2769576"/>
              <a:gd name="connsiteX8" fmla="*/ 0 w 12194930"/>
              <a:gd name="connsiteY8" fmla="*/ 2488223 h 2769576"/>
              <a:gd name="connsiteX9" fmla="*/ 0 w 12194930"/>
              <a:gd name="connsiteY9" fmla="*/ 0 h 2769576"/>
              <a:gd name="connsiteX0" fmla="*/ 0 w 12194930"/>
              <a:gd name="connsiteY0" fmla="*/ 0 h 2769576"/>
              <a:gd name="connsiteX1" fmla="*/ 12194930 w 12194930"/>
              <a:gd name="connsiteY1" fmla="*/ 0 h 2769576"/>
              <a:gd name="connsiteX2" fmla="*/ 12194930 w 12194930"/>
              <a:gd name="connsiteY2" fmla="*/ 1494692 h 2769576"/>
              <a:gd name="connsiteX3" fmla="*/ 9390184 w 12194930"/>
              <a:gd name="connsiteY3" fmla="*/ 1494692 h 2769576"/>
              <a:gd name="connsiteX4" fmla="*/ 6743700 w 12194930"/>
              <a:gd name="connsiteY4" fmla="*/ 1327638 h 2769576"/>
              <a:gd name="connsiteX5" fmla="*/ 4835769 w 12194930"/>
              <a:gd name="connsiteY5" fmla="*/ 1784838 h 2769576"/>
              <a:gd name="connsiteX6" fmla="*/ 3279530 w 12194930"/>
              <a:gd name="connsiteY6" fmla="*/ 2338754 h 2769576"/>
              <a:gd name="connsiteX7" fmla="*/ 1626577 w 12194930"/>
              <a:gd name="connsiteY7" fmla="*/ 2769576 h 2769576"/>
              <a:gd name="connsiteX8" fmla="*/ 0 w 12194930"/>
              <a:gd name="connsiteY8" fmla="*/ 2488223 h 2769576"/>
              <a:gd name="connsiteX9" fmla="*/ 0 w 12194930"/>
              <a:gd name="connsiteY9" fmla="*/ 0 h 2769576"/>
              <a:gd name="connsiteX0" fmla="*/ 0 w 12194930"/>
              <a:gd name="connsiteY0" fmla="*/ 0 h 2769576"/>
              <a:gd name="connsiteX1" fmla="*/ 12194930 w 12194930"/>
              <a:gd name="connsiteY1" fmla="*/ 0 h 2769576"/>
              <a:gd name="connsiteX2" fmla="*/ 12194930 w 12194930"/>
              <a:gd name="connsiteY2" fmla="*/ 1494692 h 2769576"/>
              <a:gd name="connsiteX3" fmla="*/ 9390184 w 12194930"/>
              <a:gd name="connsiteY3" fmla="*/ 1494692 h 2769576"/>
              <a:gd name="connsiteX4" fmla="*/ 6743700 w 12194930"/>
              <a:gd name="connsiteY4" fmla="*/ 1327638 h 2769576"/>
              <a:gd name="connsiteX5" fmla="*/ 4835769 w 12194930"/>
              <a:gd name="connsiteY5" fmla="*/ 1784838 h 2769576"/>
              <a:gd name="connsiteX6" fmla="*/ 3279530 w 12194930"/>
              <a:gd name="connsiteY6" fmla="*/ 2338754 h 2769576"/>
              <a:gd name="connsiteX7" fmla="*/ 1626577 w 12194930"/>
              <a:gd name="connsiteY7" fmla="*/ 2769576 h 2769576"/>
              <a:gd name="connsiteX8" fmla="*/ 0 w 12194930"/>
              <a:gd name="connsiteY8" fmla="*/ 2488223 h 2769576"/>
              <a:gd name="connsiteX9" fmla="*/ 0 w 12194930"/>
              <a:gd name="connsiteY9" fmla="*/ 0 h 2769576"/>
              <a:gd name="connsiteX0" fmla="*/ 0 w 12194930"/>
              <a:gd name="connsiteY0" fmla="*/ 0 h 3030255"/>
              <a:gd name="connsiteX1" fmla="*/ 12194930 w 12194930"/>
              <a:gd name="connsiteY1" fmla="*/ 0 h 3030255"/>
              <a:gd name="connsiteX2" fmla="*/ 12194930 w 12194930"/>
              <a:gd name="connsiteY2" fmla="*/ 1494692 h 3030255"/>
              <a:gd name="connsiteX3" fmla="*/ 9390184 w 12194930"/>
              <a:gd name="connsiteY3" fmla="*/ 1494692 h 3030255"/>
              <a:gd name="connsiteX4" fmla="*/ 6743700 w 12194930"/>
              <a:gd name="connsiteY4" fmla="*/ 1327638 h 3030255"/>
              <a:gd name="connsiteX5" fmla="*/ 4835769 w 12194930"/>
              <a:gd name="connsiteY5" fmla="*/ 1784838 h 3030255"/>
              <a:gd name="connsiteX6" fmla="*/ 3279530 w 12194930"/>
              <a:gd name="connsiteY6" fmla="*/ 2338754 h 3030255"/>
              <a:gd name="connsiteX7" fmla="*/ 1626577 w 12194930"/>
              <a:gd name="connsiteY7" fmla="*/ 2769576 h 3030255"/>
              <a:gd name="connsiteX8" fmla="*/ 738554 w 12194930"/>
              <a:gd name="connsiteY8" fmla="*/ 3024554 h 3030255"/>
              <a:gd name="connsiteX9" fmla="*/ 0 w 12194930"/>
              <a:gd name="connsiteY9" fmla="*/ 2488223 h 3030255"/>
              <a:gd name="connsiteX10" fmla="*/ 0 w 12194930"/>
              <a:gd name="connsiteY10" fmla="*/ 0 h 3030255"/>
              <a:gd name="connsiteX0" fmla="*/ 0 w 12194930"/>
              <a:gd name="connsiteY0" fmla="*/ 0 h 2793561"/>
              <a:gd name="connsiteX1" fmla="*/ 12194930 w 12194930"/>
              <a:gd name="connsiteY1" fmla="*/ 0 h 2793561"/>
              <a:gd name="connsiteX2" fmla="*/ 12194930 w 12194930"/>
              <a:gd name="connsiteY2" fmla="*/ 1494692 h 2793561"/>
              <a:gd name="connsiteX3" fmla="*/ 9390184 w 12194930"/>
              <a:gd name="connsiteY3" fmla="*/ 1494692 h 2793561"/>
              <a:gd name="connsiteX4" fmla="*/ 6743700 w 12194930"/>
              <a:gd name="connsiteY4" fmla="*/ 1327638 h 2793561"/>
              <a:gd name="connsiteX5" fmla="*/ 4835769 w 12194930"/>
              <a:gd name="connsiteY5" fmla="*/ 1784838 h 2793561"/>
              <a:gd name="connsiteX6" fmla="*/ 3279530 w 12194930"/>
              <a:gd name="connsiteY6" fmla="*/ 2338754 h 2793561"/>
              <a:gd name="connsiteX7" fmla="*/ 1626577 w 12194930"/>
              <a:gd name="connsiteY7" fmla="*/ 2769576 h 2793561"/>
              <a:gd name="connsiteX8" fmla="*/ 747346 w 12194930"/>
              <a:gd name="connsiteY8" fmla="*/ 2743200 h 2793561"/>
              <a:gd name="connsiteX9" fmla="*/ 0 w 12194930"/>
              <a:gd name="connsiteY9" fmla="*/ 2488223 h 2793561"/>
              <a:gd name="connsiteX10" fmla="*/ 0 w 12194930"/>
              <a:gd name="connsiteY10" fmla="*/ 0 h 2793561"/>
              <a:gd name="connsiteX0" fmla="*/ 0 w 12194930"/>
              <a:gd name="connsiteY0" fmla="*/ 0 h 2793561"/>
              <a:gd name="connsiteX1" fmla="*/ 12194930 w 12194930"/>
              <a:gd name="connsiteY1" fmla="*/ 0 h 2793561"/>
              <a:gd name="connsiteX2" fmla="*/ 12194930 w 12194930"/>
              <a:gd name="connsiteY2" fmla="*/ 1494692 h 2793561"/>
              <a:gd name="connsiteX3" fmla="*/ 9390184 w 12194930"/>
              <a:gd name="connsiteY3" fmla="*/ 1494692 h 2793561"/>
              <a:gd name="connsiteX4" fmla="*/ 6743700 w 12194930"/>
              <a:gd name="connsiteY4" fmla="*/ 1327638 h 2793561"/>
              <a:gd name="connsiteX5" fmla="*/ 4835769 w 12194930"/>
              <a:gd name="connsiteY5" fmla="*/ 1784838 h 2793561"/>
              <a:gd name="connsiteX6" fmla="*/ 3279530 w 12194930"/>
              <a:gd name="connsiteY6" fmla="*/ 2338754 h 2793561"/>
              <a:gd name="connsiteX7" fmla="*/ 1626577 w 12194930"/>
              <a:gd name="connsiteY7" fmla="*/ 2769576 h 2793561"/>
              <a:gd name="connsiteX8" fmla="*/ 747346 w 12194930"/>
              <a:gd name="connsiteY8" fmla="*/ 2743200 h 2793561"/>
              <a:gd name="connsiteX9" fmla="*/ 0 w 12194930"/>
              <a:gd name="connsiteY9" fmla="*/ 2488223 h 2793561"/>
              <a:gd name="connsiteX10" fmla="*/ 0 w 12194930"/>
              <a:gd name="connsiteY10" fmla="*/ 0 h 2793561"/>
              <a:gd name="connsiteX0" fmla="*/ 0 w 12194930"/>
              <a:gd name="connsiteY0" fmla="*/ 0 h 2750427"/>
              <a:gd name="connsiteX1" fmla="*/ 12194930 w 12194930"/>
              <a:gd name="connsiteY1" fmla="*/ 0 h 2750427"/>
              <a:gd name="connsiteX2" fmla="*/ 12194930 w 12194930"/>
              <a:gd name="connsiteY2" fmla="*/ 1494692 h 2750427"/>
              <a:gd name="connsiteX3" fmla="*/ 9390184 w 12194930"/>
              <a:gd name="connsiteY3" fmla="*/ 1494692 h 2750427"/>
              <a:gd name="connsiteX4" fmla="*/ 6743700 w 12194930"/>
              <a:gd name="connsiteY4" fmla="*/ 1327638 h 2750427"/>
              <a:gd name="connsiteX5" fmla="*/ 4835769 w 12194930"/>
              <a:gd name="connsiteY5" fmla="*/ 1784838 h 2750427"/>
              <a:gd name="connsiteX6" fmla="*/ 3279530 w 12194930"/>
              <a:gd name="connsiteY6" fmla="*/ 2338754 h 2750427"/>
              <a:gd name="connsiteX7" fmla="*/ 2795954 w 12194930"/>
              <a:gd name="connsiteY7" fmla="*/ 2549769 h 2750427"/>
              <a:gd name="connsiteX8" fmla="*/ 747346 w 12194930"/>
              <a:gd name="connsiteY8" fmla="*/ 2743200 h 2750427"/>
              <a:gd name="connsiteX9" fmla="*/ 0 w 12194930"/>
              <a:gd name="connsiteY9" fmla="*/ 2488223 h 2750427"/>
              <a:gd name="connsiteX10" fmla="*/ 0 w 12194930"/>
              <a:gd name="connsiteY10" fmla="*/ 0 h 2750427"/>
              <a:gd name="connsiteX0" fmla="*/ 0 w 12194930"/>
              <a:gd name="connsiteY0" fmla="*/ 0 h 2755035"/>
              <a:gd name="connsiteX1" fmla="*/ 12194930 w 12194930"/>
              <a:gd name="connsiteY1" fmla="*/ 0 h 2755035"/>
              <a:gd name="connsiteX2" fmla="*/ 12194930 w 12194930"/>
              <a:gd name="connsiteY2" fmla="*/ 1494692 h 2755035"/>
              <a:gd name="connsiteX3" fmla="*/ 9390184 w 12194930"/>
              <a:gd name="connsiteY3" fmla="*/ 1494692 h 2755035"/>
              <a:gd name="connsiteX4" fmla="*/ 6743700 w 12194930"/>
              <a:gd name="connsiteY4" fmla="*/ 1327638 h 2755035"/>
              <a:gd name="connsiteX5" fmla="*/ 4835769 w 12194930"/>
              <a:gd name="connsiteY5" fmla="*/ 1784838 h 2755035"/>
              <a:gd name="connsiteX6" fmla="*/ 3279530 w 12194930"/>
              <a:gd name="connsiteY6" fmla="*/ 2338754 h 2755035"/>
              <a:gd name="connsiteX7" fmla="*/ 2795954 w 12194930"/>
              <a:gd name="connsiteY7" fmla="*/ 2549769 h 2755035"/>
              <a:gd name="connsiteX8" fmla="*/ 747346 w 12194930"/>
              <a:gd name="connsiteY8" fmla="*/ 2743200 h 2755035"/>
              <a:gd name="connsiteX9" fmla="*/ 0 w 12194930"/>
              <a:gd name="connsiteY9" fmla="*/ 2488223 h 2755035"/>
              <a:gd name="connsiteX10" fmla="*/ 0 w 12194930"/>
              <a:gd name="connsiteY10" fmla="*/ 0 h 2755035"/>
              <a:gd name="connsiteX0" fmla="*/ 0 w 12194930"/>
              <a:gd name="connsiteY0" fmla="*/ 0 h 2764091"/>
              <a:gd name="connsiteX1" fmla="*/ 12194930 w 12194930"/>
              <a:gd name="connsiteY1" fmla="*/ 0 h 2764091"/>
              <a:gd name="connsiteX2" fmla="*/ 12194930 w 12194930"/>
              <a:gd name="connsiteY2" fmla="*/ 1494692 h 2764091"/>
              <a:gd name="connsiteX3" fmla="*/ 9390184 w 12194930"/>
              <a:gd name="connsiteY3" fmla="*/ 1494692 h 2764091"/>
              <a:gd name="connsiteX4" fmla="*/ 6743700 w 12194930"/>
              <a:gd name="connsiteY4" fmla="*/ 1327638 h 2764091"/>
              <a:gd name="connsiteX5" fmla="*/ 4835769 w 12194930"/>
              <a:gd name="connsiteY5" fmla="*/ 1784838 h 2764091"/>
              <a:gd name="connsiteX6" fmla="*/ 3279530 w 12194930"/>
              <a:gd name="connsiteY6" fmla="*/ 2338754 h 2764091"/>
              <a:gd name="connsiteX7" fmla="*/ 2795954 w 12194930"/>
              <a:gd name="connsiteY7" fmla="*/ 2549769 h 2764091"/>
              <a:gd name="connsiteX8" fmla="*/ 747346 w 12194930"/>
              <a:gd name="connsiteY8" fmla="*/ 2743200 h 2764091"/>
              <a:gd name="connsiteX9" fmla="*/ 0 w 12194930"/>
              <a:gd name="connsiteY9" fmla="*/ 2488223 h 2764091"/>
              <a:gd name="connsiteX10" fmla="*/ 0 w 12194930"/>
              <a:gd name="connsiteY10" fmla="*/ 0 h 2764091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835769 w 12194930"/>
              <a:gd name="connsiteY5" fmla="*/ 1784838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0 w 12194930"/>
              <a:gd name="connsiteY9" fmla="*/ 2488223 h 2767247"/>
              <a:gd name="connsiteX10" fmla="*/ 0 w 12194930"/>
              <a:gd name="connsiteY10" fmla="*/ 0 h 2767247"/>
              <a:gd name="connsiteX0" fmla="*/ 0 w 12194930"/>
              <a:gd name="connsiteY0" fmla="*/ 0 h 2842262"/>
              <a:gd name="connsiteX1" fmla="*/ 12194930 w 12194930"/>
              <a:gd name="connsiteY1" fmla="*/ 0 h 2842262"/>
              <a:gd name="connsiteX2" fmla="*/ 12194930 w 12194930"/>
              <a:gd name="connsiteY2" fmla="*/ 1494692 h 2842262"/>
              <a:gd name="connsiteX3" fmla="*/ 9390184 w 12194930"/>
              <a:gd name="connsiteY3" fmla="*/ 1494692 h 2842262"/>
              <a:gd name="connsiteX4" fmla="*/ 6743700 w 12194930"/>
              <a:gd name="connsiteY4" fmla="*/ 1327638 h 2842262"/>
              <a:gd name="connsiteX5" fmla="*/ 4835769 w 12194930"/>
              <a:gd name="connsiteY5" fmla="*/ 1784838 h 2842262"/>
              <a:gd name="connsiteX6" fmla="*/ 3279530 w 12194930"/>
              <a:gd name="connsiteY6" fmla="*/ 2338754 h 2842262"/>
              <a:gd name="connsiteX7" fmla="*/ 2795954 w 12194930"/>
              <a:gd name="connsiteY7" fmla="*/ 2549769 h 2842262"/>
              <a:gd name="connsiteX8" fmla="*/ 747346 w 12194930"/>
              <a:gd name="connsiteY8" fmla="*/ 2743200 h 2842262"/>
              <a:gd name="connsiteX9" fmla="*/ 0 w 12194930"/>
              <a:gd name="connsiteY9" fmla="*/ 2681654 h 2842262"/>
              <a:gd name="connsiteX10" fmla="*/ 0 w 12194930"/>
              <a:gd name="connsiteY10" fmla="*/ 0 h 2842262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5072609 w 12431770"/>
              <a:gd name="connsiteY5" fmla="*/ 1784838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782462 w 12431770"/>
              <a:gd name="connsiteY5" fmla="*/ 1635369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236840 w 12431770"/>
              <a:gd name="connsiteY0" fmla="*/ 0 h 2770613"/>
              <a:gd name="connsiteX1" fmla="*/ 12431770 w 12431770"/>
              <a:gd name="connsiteY1" fmla="*/ 0 h 2770613"/>
              <a:gd name="connsiteX2" fmla="*/ 12431770 w 12431770"/>
              <a:gd name="connsiteY2" fmla="*/ 1494692 h 2770613"/>
              <a:gd name="connsiteX3" fmla="*/ 9627024 w 12431770"/>
              <a:gd name="connsiteY3" fmla="*/ 1494692 h 2770613"/>
              <a:gd name="connsiteX4" fmla="*/ 6980540 w 12431770"/>
              <a:gd name="connsiteY4" fmla="*/ 1327638 h 2770613"/>
              <a:gd name="connsiteX5" fmla="*/ 4835216 w 12431770"/>
              <a:gd name="connsiteY5" fmla="*/ 1872761 h 2770613"/>
              <a:gd name="connsiteX6" fmla="*/ 3516370 w 12431770"/>
              <a:gd name="connsiteY6" fmla="*/ 2338754 h 2770613"/>
              <a:gd name="connsiteX7" fmla="*/ 3032794 w 12431770"/>
              <a:gd name="connsiteY7" fmla="*/ 2549769 h 2770613"/>
              <a:gd name="connsiteX8" fmla="*/ 984186 w 12431770"/>
              <a:gd name="connsiteY8" fmla="*/ 2743200 h 2770613"/>
              <a:gd name="connsiteX9" fmla="*/ 236840 w 12431770"/>
              <a:gd name="connsiteY9" fmla="*/ 2681654 h 2770613"/>
              <a:gd name="connsiteX10" fmla="*/ 236840 w 12431770"/>
              <a:gd name="connsiteY10" fmla="*/ 0 h 2770613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360484 w 12194930"/>
              <a:gd name="connsiteY9" fmla="*/ 2488223 h 2767247"/>
              <a:gd name="connsiteX10" fmla="*/ 0 w 12194930"/>
              <a:gd name="connsiteY10" fmla="*/ 0 h 2767247"/>
              <a:gd name="connsiteX0" fmla="*/ 292238 w 12487168"/>
              <a:gd name="connsiteY0" fmla="*/ 0 h 2767247"/>
              <a:gd name="connsiteX1" fmla="*/ 12487168 w 12487168"/>
              <a:gd name="connsiteY1" fmla="*/ 0 h 2767247"/>
              <a:gd name="connsiteX2" fmla="*/ 12487168 w 12487168"/>
              <a:gd name="connsiteY2" fmla="*/ 1494692 h 2767247"/>
              <a:gd name="connsiteX3" fmla="*/ 9682422 w 12487168"/>
              <a:gd name="connsiteY3" fmla="*/ 1494692 h 2767247"/>
              <a:gd name="connsiteX4" fmla="*/ 7035938 w 12487168"/>
              <a:gd name="connsiteY4" fmla="*/ 1327638 h 2767247"/>
              <a:gd name="connsiteX5" fmla="*/ 4890614 w 12487168"/>
              <a:gd name="connsiteY5" fmla="*/ 1872761 h 2767247"/>
              <a:gd name="connsiteX6" fmla="*/ 3571768 w 12487168"/>
              <a:gd name="connsiteY6" fmla="*/ 2338754 h 2767247"/>
              <a:gd name="connsiteX7" fmla="*/ 3088192 w 12487168"/>
              <a:gd name="connsiteY7" fmla="*/ 2549769 h 2767247"/>
              <a:gd name="connsiteX8" fmla="*/ 1039584 w 12487168"/>
              <a:gd name="connsiteY8" fmla="*/ 2743200 h 2767247"/>
              <a:gd name="connsiteX9" fmla="*/ 221899 w 12487168"/>
              <a:gd name="connsiteY9" fmla="*/ 2497015 h 2767247"/>
              <a:gd name="connsiteX10" fmla="*/ 292238 w 12487168"/>
              <a:gd name="connsiteY10" fmla="*/ 0 h 2767247"/>
              <a:gd name="connsiteX0" fmla="*/ 70339 w 12265269"/>
              <a:gd name="connsiteY0" fmla="*/ 0 h 2767247"/>
              <a:gd name="connsiteX1" fmla="*/ 12265269 w 12265269"/>
              <a:gd name="connsiteY1" fmla="*/ 0 h 2767247"/>
              <a:gd name="connsiteX2" fmla="*/ 12265269 w 12265269"/>
              <a:gd name="connsiteY2" fmla="*/ 1494692 h 2767247"/>
              <a:gd name="connsiteX3" fmla="*/ 9460523 w 12265269"/>
              <a:gd name="connsiteY3" fmla="*/ 1494692 h 2767247"/>
              <a:gd name="connsiteX4" fmla="*/ 6814039 w 12265269"/>
              <a:gd name="connsiteY4" fmla="*/ 1327638 h 2767247"/>
              <a:gd name="connsiteX5" fmla="*/ 4668715 w 12265269"/>
              <a:gd name="connsiteY5" fmla="*/ 1872761 h 2767247"/>
              <a:gd name="connsiteX6" fmla="*/ 3349869 w 12265269"/>
              <a:gd name="connsiteY6" fmla="*/ 2338754 h 2767247"/>
              <a:gd name="connsiteX7" fmla="*/ 2866293 w 12265269"/>
              <a:gd name="connsiteY7" fmla="*/ 2549769 h 2767247"/>
              <a:gd name="connsiteX8" fmla="*/ 817685 w 12265269"/>
              <a:gd name="connsiteY8" fmla="*/ 2743200 h 2767247"/>
              <a:gd name="connsiteX9" fmla="*/ 0 w 12265269"/>
              <a:gd name="connsiteY9" fmla="*/ 2497015 h 2767247"/>
              <a:gd name="connsiteX10" fmla="*/ 70339 w 12265269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67247"/>
              <a:gd name="connsiteX1" fmla="*/ 12194930 w 12194930"/>
              <a:gd name="connsiteY1" fmla="*/ 0 h 2767247"/>
              <a:gd name="connsiteX2" fmla="*/ 12194930 w 12194930"/>
              <a:gd name="connsiteY2" fmla="*/ 1494692 h 2767247"/>
              <a:gd name="connsiteX3" fmla="*/ 9390184 w 12194930"/>
              <a:gd name="connsiteY3" fmla="*/ 1494692 h 2767247"/>
              <a:gd name="connsiteX4" fmla="*/ 6743700 w 12194930"/>
              <a:gd name="connsiteY4" fmla="*/ 1327638 h 2767247"/>
              <a:gd name="connsiteX5" fmla="*/ 4598376 w 12194930"/>
              <a:gd name="connsiteY5" fmla="*/ 1872761 h 2767247"/>
              <a:gd name="connsiteX6" fmla="*/ 3279530 w 12194930"/>
              <a:gd name="connsiteY6" fmla="*/ 2338754 h 2767247"/>
              <a:gd name="connsiteX7" fmla="*/ 2795954 w 12194930"/>
              <a:gd name="connsiteY7" fmla="*/ 2549769 h 2767247"/>
              <a:gd name="connsiteX8" fmla="*/ 747346 w 12194930"/>
              <a:gd name="connsiteY8" fmla="*/ 2743200 h 2767247"/>
              <a:gd name="connsiteX9" fmla="*/ 17584 w 12194930"/>
              <a:gd name="connsiteY9" fmla="*/ 2497015 h 2767247"/>
              <a:gd name="connsiteX10" fmla="*/ 0 w 12194930"/>
              <a:gd name="connsiteY10" fmla="*/ 0 h 276724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497015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505807 h 2781317"/>
              <a:gd name="connsiteX10" fmla="*/ 0 w 12194930"/>
              <a:gd name="connsiteY10" fmla="*/ 0 h 2781317"/>
              <a:gd name="connsiteX0" fmla="*/ 0 w 12194930"/>
              <a:gd name="connsiteY0" fmla="*/ 0 h 2781317"/>
              <a:gd name="connsiteX1" fmla="*/ 12194930 w 12194930"/>
              <a:gd name="connsiteY1" fmla="*/ 0 h 2781317"/>
              <a:gd name="connsiteX2" fmla="*/ 12194930 w 12194930"/>
              <a:gd name="connsiteY2" fmla="*/ 1494692 h 2781317"/>
              <a:gd name="connsiteX3" fmla="*/ 9390184 w 12194930"/>
              <a:gd name="connsiteY3" fmla="*/ 1494692 h 2781317"/>
              <a:gd name="connsiteX4" fmla="*/ 6743700 w 12194930"/>
              <a:gd name="connsiteY4" fmla="*/ 1327638 h 2781317"/>
              <a:gd name="connsiteX5" fmla="*/ 4598376 w 12194930"/>
              <a:gd name="connsiteY5" fmla="*/ 1872761 h 2781317"/>
              <a:gd name="connsiteX6" fmla="*/ 3279530 w 12194930"/>
              <a:gd name="connsiteY6" fmla="*/ 2338754 h 2781317"/>
              <a:gd name="connsiteX7" fmla="*/ 2795954 w 12194930"/>
              <a:gd name="connsiteY7" fmla="*/ 2549769 h 2781317"/>
              <a:gd name="connsiteX8" fmla="*/ 879231 w 12194930"/>
              <a:gd name="connsiteY8" fmla="*/ 2760785 h 2781317"/>
              <a:gd name="connsiteX9" fmla="*/ 17584 w 12194930"/>
              <a:gd name="connsiteY9" fmla="*/ 2505807 h 2781317"/>
              <a:gd name="connsiteX10" fmla="*/ 0 w 12194930"/>
              <a:gd name="connsiteY10" fmla="*/ 0 h 2781317"/>
              <a:gd name="connsiteX0" fmla="*/ 1 w 12194931"/>
              <a:gd name="connsiteY0" fmla="*/ 0 h 2781317"/>
              <a:gd name="connsiteX1" fmla="*/ 12194931 w 12194931"/>
              <a:gd name="connsiteY1" fmla="*/ 0 h 2781317"/>
              <a:gd name="connsiteX2" fmla="*/ 12194931 w 12194931"/>
              <a:gd name="connsiteY2" fmla="*/ 1494692 h 2781317"/>
              <a:gd name="connsiteX3" fmla="*/ 9390185 w 12194931"/>
              <a:gd name="connsiteY3" fmla="*/ 1494692 h 2781317"/>
              <a:gd name="connsiteX4" fmla="*/ 6743701 w 12194931"/>
              <a:gd name="connsiteY4" fmla="*/ 1327638 h 2781317"/>
              <a:gd name="connsiteX5" fmla="*/ 4598377 w 12194931"/>
              <a:gd name="connsiteY5" fmla="*/ 1872761 h 2781317"/>
              <a:gd name="connsiteX6" fmla="*/ 3279531 w 12194931"/>
              <a:gd name="connsiteY6" fmla="*/ 2338754 h 2781317"/>
              <a:gd name="connsiteX7" fmla="*/ 2795955 w 12194931"/>
              <a:gd name="connsiteY7" fmla="*/ 2549769 h 2781317"/>
              <a:gd name="connsiteX8" fmla="*/ 879232 w 12194931"/>
              <a:gd name="connsiteY8" fmla="*/ 2760785 h 2781317"/>
              <a:gd name="connsiteX9" fmla="*/ 0 w 12194931"/>
              <a:gd name="connsiteY9" fmla="*/ 2505807 h 2781317"/>
              <a:gd name="connsiteX10" fmla="*/ 1 w 12194931"/>
              <a:gd name="connsiteY10" fmla="*/ 0 h 2781317"/>
              <a:gd name="connsiteX0" fmla="*/ 1 w 12194931"/>
              <a:gd name="connsiteY0" fmla="*/ 0 h 2781317"/>
              <a:gd name="connsiteX1" fmla="*/ 12194931 w 12194931"/>
              <a:gd name="connsiteY1" fmla="*/ 0 h 2781317"/>
              <a:gd name="connsiteX2" fmla="*/ 12194931 w 12194931"/>
              <a:gd name="connsiteY2" fmla="*/ 1494692 h 2781317"/>
              <a:gd name="connsiteX3" fmla="*/ 9390185 w 12194931"/>
              <a:gd name="connsiteY3" fmla="*/ 1494692 h 2781317"/>
              <a:gd name="connsiteX4" fmla="*/ 6743701 w 12194931"/>
              <a:gd name="connsiteY4" fmla="*/ 1327638 h 2781317"/>
              <a:gd name="connsiteX5" fmla="*/ 4598377 w 12194931"/>
              <a:gd name="connsiteY5" fmla="*/ 1872761 h 2781317"/>
              <a:gd name="connsiteX6" fmla="*/ 2795955 w 12194931"/>
              <a:gd name="connsiteY6" fmla="*/ 2549769 h 2781317"/>
              <a:gd name="connsiteX7" fmla="*/ 879232 w 12194931"/>
              <a:gd name="connsiteY7" fmla="*/ 2760785 h 2781317"/>
              <a:gd name="connsiteX8" fmla="*/ 0 w 12194931"/>
              <a:gd name="connsiteY8" fmla="*/ 2505807 h 2781317"/>
              <a:gd name="connsiteX9" fmla="*/ 1 w 12194931"/>
              <a:gd name="connsiteY9" fmla="*/ 0 h 2781317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43701 w 12194931"/>
              <a:gd name="connsiteY4" fmla="*/ 1327638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43701 w 12194931"/>
              <a:gd name="connsiteY4" fmla="*/ 1327638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43701 w 12194931"/>
              <a:gd name="connsiteY4" fmla="*/ 1327638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08532 w 12194931"/>
              <a:gd name="connsiteY4" fmla="*/ 1336430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08532 w 12194931"/>
              <a:gd name="connsiteY4" fmla="*/ 1336430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35283"/>
              <a:gd name="connsiteX1" fmla="*/ 12194931 w 12194931"/>
              <a:gd name="connsiteY1" fmla="*/ 0 h 2735283"/>
              <a:gd name="connsiteX2" fmla="*/ 12194931 w 12194931"/>
              <a:gd name="connsiteY2" fmla="*/ 1494692 h 2735283"/>
              <a:gd name="connsiteX3" fmla="*/ 9390185 w 12194931"/>
              <a:gd name="connsiteY3" fmla="*/ 1494692 h 2735283"/>
              <a:gd name="connsiteX4" fmla="*/ 6708532 w 12194931"/>
              <a:gd name="connsiteY4" fmla="*/ 1336430 h 2735283"/>
              <a:gd name="connsiteX5" fmla="*/ 4598377 w 12194931"/>
              <a:gd name="connsiteY5" fmla="*/ 1872761 h 2735283"/>
              <a:gd name="connsiteX6" fmla="*/ 2795955 w 12194931"/>
              <a:gd name="connsiteY6" fmla="*/ 2549769 h 2735283"/>
              <a:gd name="connsiteX7" fmla="*/ 0 w 12194931"/>
              <a:gd name="connsiteY7" fmla="*/ 2505807 h 2735283"/>
              <a:gd name="connsiteX8" fmla="*/ 1 w 12194931"/>
              <a:gd name="connsiteY8" fmla="*/ 0 h 2735283"/>
              <a:gd name="connsiteX0" fmla="*/ 1 w 12194931"/>
              <a:gd name="connsiteY0" fmla="*/ 0 h 2754142"/>
              <a:gd name="connsiteX1" fmla="*/ 12194931 w 12194931"/>
              <a:gd name="connsiteY1" fmla="*/ 0 h 2754142"/>
              <a:gd name="connsiteX2" fmla="*/ 12194931 w 12194931"/>
              <a:gd name="connsiteY2" fmla="*/ 1494692 h 2754142"/>
              <a:gd name="connsiteX3" fmla="*/ 9390185 w 12194931"/>
              <a:gd name="connsiteY3" fmla="*/ 1494692 h 2754142"/>
              <a:gd name="connsiteX4" fmla="*/ 6708532 w 12194931"/>
              <a:gd name="connsiteY4" fmla="*/ 1336430 h 2754142"/>
              <a:gd name="connsiteX5" fmla="*/ 4598377 w 12194931"/>
              <a:gd name="connsiteY5" fmla="*/ 1872761 h 2754142"/>
              <a:gd name="connsiteX6" fmla="*/ 2795955 w 12194931"/>
              <a:gd name="connsiteY6" fmla="*/ 2549769 h 2754142"/>
              <a:gd name="connsiteX7" fmla="*/ 0 w 12194931"/>
              <a:gd name="connsiteY7" fmla="*/ 2505807 h 2754142"/>
              <a:gd name="connsiteX8" fmla="*/ 1 w 12194931"/>
              <a:gd name="connsiteY8" fmla="*/ 0 h 2754142"/>
              <a:gd name="connsiteX0" fmla="*/ 0 w 12194930"/>
              <a:gd name="connsiteY0" fmla="*/ 0 h 2561779"/>
              <a:gd name="connsiteX1" fmla="*/ 12194930 w 12194930"/>
              <a:gd name="connsiteY1" fmla="*/ 0 h 2561779"/>
              <a:gd name="connsiteX2" fmla="*/ 12194930 w 12194930"/>
              <a:gd name="connsiteY2" fmla="*/ 1494692 h 2561779"/>
              <a:gd name="connsiteX3" fmla="*/ 9390184 w 12194930"/>
              <a:gd name="connsiteY3" fmla="*/ 1494692 h 2561779"/>
              <a:gd name="connsiteX4" fmla="*/ 6708531 w 12194930"/>
              <a:gd name="connsiteY4" fmla="*/ 1336430 h 2561779"/>
              <a:gd name="connsiteX5" fmla="*/ 4598376 w 12194930"/>
              <a:gd name="connsiteY5" fmla="*/ 1872761 h 2561779"/>
              <a:gd name="connsiteX6" fmla="*/ 2795954 w 12194930"/>
              <a:gd name="connsiteY6" fmla="*/ 2549769 h 2561779"/>
              <a:gd name="connsiteX7" fmla="*/ 8791 w 12194930"/>
              <a:gd name="connsiteY7" fmla="*/ 668214 h 2561779"/>
              <a:gd name="connsiteX8" fmla="*/ 0 w 12194930"/>
              <a:gd name="connsiteY8" fmla="*/ 0 h 2561779"/>
              <a:gd name="connsiteX0" fmla="*/ 1 w 12194931"/>
              <a:gd name="connsiteY0" fmla="*/ 0 h 2563347"/>
              <a:gd name="connsiteX1" fmla="*/ 12194931 w 12194931"/>
              <a:gd name="connsiteY1" fmla="*/ 0 h 2563347"/>
              <a:gd name="connsiteX2" fmla="*/ 12194931 w 12194931"/>
              <a:gd name="connsiteY2" fmla="*/ 1494692 h 2563347"/>
              <a:gd name="connsiteX3" fmla="*/ 9390185 w 12194931"/>
              <a:gd name="connsiteY3" fmla="*/ 1494692 h 2563347"/>
              <a:gd name="connsiteX4" fmla="*/ 6708532 w 12194931"/>
              <a:gd name="connsiteY4" fmla="*/ 1336430 h 2563347"/>
              <a:gd name="connsiteX5" fmla="*/ 4598377 w 12194931"/>
              <a:gd name="connsiteY5" fmla="*/ 1872761 h 2563347"/>
              <a:gd name="connsiteX6" fmla="*/ 2795955 w 12194931"/>
              <a:gd name="connsiteY6" fmla="*/ 2549769 h 2563347"/>
              <a:gd name="connsiteX7" fmla="*/ 0 w 12194931"/>
              <a:gd name="connsiteY7" fmla="*/ 870437 h 2563347"/>
              <a:gd name="connsiteX8" fmla="*/ 1 w 12194931"/>
              <a:gd name="connsiteY8" fmla="*/ 0 h 2563347"/>
              <a:gd name="connsiteX0" fmla="*/ 1 w 12194931"/>
              <a:gd name="connsiteY0" fmla="*/ 0 h 1888686"/>
              <a:gd name="connsiteX1" fmla="*/ 12194931 w 12194931"/>
              <a:gd name="connsiteY1" fmla="*/ 0 h 1888686"/>
              <a:gd name="connsiteX2" fmla="*/ 12194931 w 12194931"/>
              <a:gd name="connsiteY2" fmla="*/ 1494692 h 1888686"/>
              <a:gd name="connsiteX3" fmla="*/ 9390185 w 12194931"/>
              <a:gd name="connsiteY3" fmla="*/ 1494692 h 1888686"/>
              <a:gd name="connsiteX4" fmla="*/ 6708532 w 12194931"/>
              <a:gd name="connsiteY4" fmla="*/ 1336430 h 1888686"/>
              <a:gd name="connsiteX5" fmla="*/ 4598377 w 12194931"/>
              <a:gd name="connsiteY5" fmla="*/ 1872761 h 1888686"/>
              <a:gd name="connsiteX6" fmla="*/ 2927840 w 12194931"/>
              <a:gd name="connsiteY6" fmla="*/ 395653 h 1888686"/>
              <a:gd name="connsiteX7" fmla="*/ 0 w 12194931"/>
              <a:gd name="connsiteY7" fmla="*/ 870437 h 1888686"/>
              <a:gd name="connsiteX8" fmla="*/ 1 w 12194931"/>
              <a:gd name="connsiteY8" fmla="*/ 0 h 1888686"/>
              <a:gd name="connsiteX0" fmla="*/ 1 w 12194931"/>
              <a:gd name="connsiteY0" fmla="*/ 0 h 1886204"/>
              <a:gd name="connsiteX1" fmla="*/ 12194931 w 12194931"/>
              <a:gd name="connsiteY1" fmla="*/ 0 h 1886204"/>
              <a:gd name="connsiteX2" fmla="*/ 12194931 w 12194931"/>
              <a:gd name="connsiteY2" fmla="*/ 1494692 h 1886204"/>
              <a:gd name="connsiteX3" fmla="*/ 9390185 w 12194931"/>
              <a:gd name="connsiteY3" fmla="*/ 1494692 h 1886204"/>
              <a:gd name="connsiteX4" fmla="*/ 6708532 w 12194931"/>
              <a:gd name="connsiteY4" fmla="*/ 1336430 h 1886204"/>
              <a:gd name="connsiteX5" fmla="*/ 4598377 w 12194931"/>
              <a:gd name="connsiteY5" fmla="*/ 1872761 h 1886204"/>
              <a:gd name="connsiteX6" fmla="*/ 3965333 w 12194931"/>
              <a:gd name="connsiteY6" fmla="*/ 35168 h 1886204"/>
              <a:gd name="connsiteX7" fmla="*/ 0 w 12194931"/>
              <a:gd name="connsiteY7" fmla="*/ 870437 h 1886204"/>
              <a:gd name="connsiteX8" fmla="*/ 1 w 12194931"/>
              <a:gd name="connsiteY8" fmla="*/ 0 h 1886204"/>
              <a:gd name="connsiteX0" fmla="*/ 1 w 12194931"/>
              <a:gd name="connsiteY0" fmla="*/ 0 h 1886204"/>
              <a:gd name="connsiteX1" fmla="*/ 12194931 w 12194931"/>
              <a:gd name="connsiteY1" fmla="*/ 0 h 1886204"/>
              <a:gd name="connsiteX2" fmla="*/ 12194931 w 12194931"/>
              <a:gd name="connsiteY2" fmla="*/ 1494692 h 1886204"/>
              <a:gd name="connsiteX3" fmla="*/ 9390185 w 12194931"/>
              <a:gd name="connsiteY3" fmla="*/ 1494692 h 1886204"/>
              <a:gd name="connsiteX4" fmla="*/ 6708532 w 12194931"/>
              <a:gd name="connsiteY4" fmla="*/ 1336430 h 1886204"/>
              <a:gd name="connsiteX5" fmla="*/ 4598377 w 12194931"/>
              <a:gd name="connsiteY5" fmla="*/ 1872761 h 1886204"/>
              <a:gd name="connsiteX6" fmla="*/ 3965333 w 12194931"/>
              <a:gd name="connsiteY6" fmla="*/ 35168 h 1886204"/>
              <a:gd name="connsiteX7" fmla="*/ 0 w 12194931"/>
              <a:gd name="connsiteY7" fmla="*/ 870437 h 1886204"/>
              <a:gd name="connsiteX8" fmla="*/ 1 w 12194931"/>
              <a:gd name="connsiteY8" fmla="*/ 0 h 1886204"/>
              <a:gd name="connsiteX0" fmla="*/ 1 w 12194931"/>
              <a:gd name="connsiteY0" fmla="*/ 0 h 1886518"/>
              <a:gd name="connsiteX1" fmla="*/ 12194931 w 12194931"/>
              <a:gd name="connsiteY1" fmla="*/ 0 h 1886518"/>
              <a:gd name="connsiteX2" fmla="*/ 12194931 w 12194931"/>
              <a:gd name="connsiteY2" fmla="*/ 1494692 h 1886518"/>
              <a:gd name="connsiteX3" fmla="*/ 9390185 w 12194931"/>
              <a:gd name="connsiteY3" fmla="*/ 1494692 h 1886518"/>
              <a:gd name="connsiteX4" fmla="*/ 6708532 w 12194931"/>
              <a:gd name="connsiteY4" fmla="*/ 1336430 h 1886518"/>
              <a:gd name="connsiteX5" fmla="*/ 4598377 w 12194931"/>
              <a:gd name="connsiteY5" fmla="*/ 1872761 h 1886518"/>
              <a:gd name="connsiteX6" fmla="*/ 3631225 w 12194931"/>
              <a:gd name="connsiteY6" fmla="*/ 87922 h 1886518"/>
              <a:gd name="connsiteX7" fmla="*/ 0 w 12194931"/>
              <a:gd name="connsiteY7" fmla="*/ 870437 h 1886518"/>
              <a:gd name="connsiteX8" fmla="*/ 1 w 12194931"/>
              <a:gd name="connsiteY8" fmla="*/ 0 h 1886518"/>
              <a:gd name="connsiteX0" fmla="*/ 1 w 12194931"/>
              <a:gd name="connsiteY0" fmla="*/ 120304 h 2005692"/>
              <a:gd name="connsiteX1" fmla="*/ 12194931 w 12194931"/>
              <a:gd name="connsiteY1" fmla="*/ 120304 h 2005692"/>
              <a:gd name="connsiteX2" fmla="*/ 12194931 w 12194931"/>
              <a:gd name="connsiteY2" fmla="*/ 1614996 h 2005692"/>
              <a:gd name="connsiteX3" fmla="*/ 9390185 w 12194931"/>
              <a:gd name="connsiteY3" fmla="*/ 1614996 h 2005692"/>
              <a:gd name="connsiteX4" fmla="*/ 6708532 w 12194931"/>
              <a:gd name="connsiteY4" fmla="*/ 1456734 h 2005692"/>
              <a:gd name="connsiteX5" fmla="*/ 4598377 w 12194931"/>
              <a:gd name="connsiteY5" fmla="*/ 1993065 h 2005692"/>
              <a:gd name="connsiteX6" fmla="*/ 3675186 w 12194931"/>
              <a:gd name="connsiteY6" fmla="*/ 6003 h 2005692"/>
              <a:gd name="connsiteX7" fmla="*/ 0 w 12194931"/>
              <a:gd name="connsiteY7" fmla="*/ 990741 h 2005692"/>
              <a:gd name="connsiteX8" fmla="*/ 1 w 12194931"/>
              <a:gd name="connsiteY8" fmla="*/ 120304 h 2005692"/>
              <a:gd name="connsiteX0" fmla="*/ 1 w 12194931"/>
              <a:gd name="connsiteY0" fmla="*/ 111535 h 1996968"/>
              <a:gd name="connsiteX1" fmla="*/ 12194931 w 12194931"/>
              <a:gd name="connsiteY1" fmla="*/ 111535 h 1996968"/>
              <a:gd name="connsiteX2" fmla="*/ 12194931 w 12194931"/>
              <a:gd name="connsiteY2" fmla="*/ 1606227 h 1996968"/>
              <a:gd name="connsiteX3" fmla="*/ 9390185 w 12194931"/>
              <a:gd name="connsiteY3" fmla="*/ 1606227 h 1996968"/>
              <a:gd name="connsiteX4" fmla="*/ 6708532 w 12194931"/>
              <a:gd name="connsiteY4" fmla="*/ 1447965 h 1996968"/>
              <a:gd name="connsiteX5" fmla="*/ 4598377 w 12194931"/>
              <a:gd name="connsiteY5" fmla="*/ 1984296 h 1996968"/>
              <a:gd name="connsiteX6" fmla="*/ 3622432 w 12194931"/>
              <a:gd name="connsiteY6" fmla="*/ 6026 h 1996968"/>
              <a:gd name="connsiteX7" fmla="*/ 0 w 12194931"/>
              <a:gd name="connsiteY7" fmla="*/ 981972 h 1996968"/>
              <a:gd name="connsiteX8" fmla="*/ 1 w 12194931"/>
              <a:gd name="connsiteY8" fmla="*/ 111535 h 1996968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6303 h 1892305"/>
              <a:gd name="connsiteX1" fmla="*/ 12194931 w 12194931"/>
              <a:gd name="connsiteY1" fmla="*/ 6303 h 1892305"/>
              <a:gd name="connsiteX2" fmla="*/ 12194931 w 12194931"/>
              <a:gd name="connsiteY2" fmla="*/ 1500995 h 1892305"/>
              <a:gd name="connsiteX3" fmla="*/ 9390185 w 12194931"/>
              <a:gd name="connsiteY3" fmla="*/ 1500995 h 1892305"/>
              <a:gd name="connsiteX4" fmla="*/ 6708532 w 12194931"/>
              <a:gd name="connsiteY4" fmla="*/ 1342733 h 1892305"/>
              <a:gd name="connsiteX5" fmla="*/ 4598377 w 12194931"/>
              <a:gd name="connsiteY5" fmla="*/ 1879064 h 1892305"/>
              <a:gd name="connsiteX6" fmla="*/ 3543302 w 12194931"/>
              <a:gd name="connsiteY6" fmla="*/ 6302 h 1892305"/>
              <a:gd name="connsiteX7" fmla="*/ 0 w 12194931"/>
              <a:gd name="connsiteY7" fmla="*/ 876740 h 1892305"/>
              <a:gd name="connsiteX8" fmla="*/ 1 w 12194931"/>
              <a:gd name="connsiteY8" fmla="*/ 6303 h 1892305"/>
              <a:gd name="connsiteX0" fmla="*/ 1 w 12194931"/>
              <a:gd name="connsiteY0" fmla="*/ 1 h 1510323"/>
              <a:gd name="connsiteX1" fmla="*/ 12194931 w 12194931"/>
              <a:gd name="connsiteY1" fmla="*/ 1 h 1510323"/>
              <a:gd name="connsiteX2" fmla="*/ 12194931 w 12194931"/>
              <a:gd name="connsiteY2" fmla="*/ 1494693 h 1510323"/>
              <a:gd name="connsiteX3" fmla="*/ 9390185 w 12194931"/>
              <a:gd name="connsiteY3" fmla="*/ 1494693 h 1510323"/>
              <a:gd name="connsiteX4" fmla="*/ 6708532 w 12194931"/>
              <a:gd name="connsiteY4" fmla="*/ 1336431 h 1510323"/>
              <a:gd name="connsiteX5" fmla="*/ 3543302 w 12194931"/>
              <a:gd name="connsiteY5" fmla="*/ 0 h 1510323"/>
              <a:gd name="connsiteX6" fmla="*/ 0 w 12194931"/>
              <a:gd name="connsiteY6" fmla="*/ 870438 h 1510323"/>
              <a:gd name="connsiteX7" fmla="*/ 1 w 12194931"/>
              <a:gd name="connsiteY7" fmla="*/ 1 h 1510323"/>
              <a:gd name="connsiteX0" fmla="*/ 1 w 12194931"/>
              <a:gd name="connsiteY0" fmla="*/ 1 h 1510323"/>
              <a:gd name="connsiteX1" fmla="*/ 12194931 w 12194931"/>
              <a:gd name="connsiteY1" fmla="*/ 1 h 1510323"/>
              <a:gd name="connsiteX2" fmla="*/ 12194931 w 12194931"/>
              <a:gd name="connsiteY2" fmla="*/ 1494693 h 1510323"/>
              <a:gd name="connsiteX3" fmla="*/ 9390185 w 12194931"/>
              <a:gd name="connsiteY3" fmla="*/ 1494693 h 1510323"/>
              <a:gd name="connsiteX4" fmla="*/ 3543302 w 12194931"/>
              <a:gd name="connsiteY4" fmla="*/ 0 h 1510323"/>
              <a:gd name="connsiteX5" fmla="*/ 0 w 12194931"/>
              <a:gd name="connsiteY5" fmla="*/ 870438 h 1510323"/>
              <a:gd name="connsiteX6" fmla="*/ 1 w 12194931"/>
              <a:gd name="connsiteY6" fmla="*/ 1 h 1510323"/>
              <a:gd name="connsiteX0" fmla="*/ 1 w 12194931"/>
              <a:gd name="connsiteY0" fmla="*/ 1 h 1494693"/>
              <a:gd name="connsiteX1" fmla="*/ 12194931 w 12194931"/>
              <a:gd name="connsiteY1" fmla="*/ 1 h 1494693"/>
              <a:gd name="connsiteX2" fmla="*/ 12194931 w 12194931"/>
              <a:gd name="connsiteY2" fmla="*/ 1494693 h 1494693"/>
              <a:gd name="connsiteX3" fmla="*/ 3543302 w 12194931"/>
              <a:gd name="connsiteY3" fmla="*/ 0 h 1494693"/>
              <a:gd name="connsiteX4" fmla="*/ 0 w 12194931"/>
              <a:gd name="connsiteY4" fmla="*/ 870438 h 1494693"/>
              <a:gd name="connsiteX5" fmla="*/ 1 w 12194931"/>
              <a:gd name="connsiteY5" fmla="*/ 1 h 1494693"/>
              <a:gd name="connsiteX0" fmla="*/ 1 w 12194931"/>
              <a:gd name="connsiteY0" fmla="*/ 1 h 906021"/>
              <a:gd name="connsiteX1" fmla="*/ 12194931 w 12194931"/>
              <a:gd name="connsiteY1" fmla="*/ 1 h 906021"/>
              <a:gd name="connsiteX2" fmla="*/ 3543302 w 12194931"/>
              <a:gd name="connsiteY2" fmla="*/ 0 h 906021"/>
              <a:gd name="connsiteX3" fmla="*/ 0 w 12194931"/>
              <a:gd name="connsiteY3" fmla="*/ 870438 h 906021"/>
              <a:gd name="connsiteX4" fmla="*/ 1 w 12194931"/>
              <a:gd name="connsiteY4" fmla="*/ 1 h 906021"/>
              <a:gd name="connsiteX0" fmla="*/ 1 w 3543302"/>
              <a:gd name="connsiteY0" fmla="*/ 1 h 906021"/>
              <a:gd name="connsiteX1" fmla="*/ 3543302 w 3543302"/>
              <a:gd name="connsiteY1" fmla="*/ 0 h 906021"/>
              <a:gd name="connsiteX2" fmla="*/ 0 w 3543302"/>
              <a:gd name="connsiteY2" fmla="*/ 870438 h 906021"/>
              <a:gd name="connsiteX3" fmla="*/ 1 w 3543302"/>
              <a:gd name="connsiteY3" fmla="*/ 1 h 90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2" h="906021">
                <a:moveTo>
                  <a:pt x="1" y="1"/>
                </a:moveTo>
                <a:lnTo>
                  <a:pt x="3543302" y="0"/>
                </a:lnTo>
                <a:cubicBezTo>
                  <a:pt x="3480291" y="677009"/>
                  <a:pt x="1591407" y="1022837"/>
                  <a:pt x="0" y="870438"/>
                </a:cubicBezTo>
                <a:cubicBezTo>
                  <a:pt x="0" y="35169"/>
                  <a:pt x="1" y="835270"/>
                  <a:pt x="1" y="1"/>
                </a:cubicBezTo>
                <a:close/>
              </a:path>
            </a:pathLst>
          </a:custGeom>
          <a:solidFill>
            <a:srgbClr val="009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rgbClr val="1878BF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838063" y="6191578"/>
            <a:ext cx="2039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H" sz="1600" i="1" dirty="0">
                <a:solidFill>
                  <a:schemeClr val="bg1"/>
                </a:solidFill>
              </a:rPr>
              <a:t>CHUV Stroke Center </a:t>
            </a:r>
          </a:p>
          <a:p>
            <a:pPr algn="just"/>
            <a:r>
              <a:rPr lang="fr-CH" sz="1600" i="1" dirty="0">
                <a:solidFill>
                  <a:schemeClr val="bg1"/>
                </a:solidFill>
              </a:rPr>
              <a:t>Lausanne, </a:t>
            </a:r>
            <a:r>
              <a:rPr lang="fr-CH" sz="1600" i="1" dirty="0" err="1">
                <a:solidFill>
                  <a:schemeClr val="bg1"/>
                </a:solidFill>
              </a:rPr>
              <a:t>Switzerland</a:t>
            </a:r>
            <a:endParaRPr lang="fr-CH" sz="1600" i="1" dirty="0">
              <a:solidFill>
                <a:schemeClr val="bg1"/>
              </a:solidFill>
            </a:endParaRPr>
          </a:p>
        </p:txBody>
      </p:sp>
      <p:pic>
        <p:nvPicPr>
          <p:cNvPr id="10" name="Immagine 12">
            <a:extLst>
              <a:ext uri="{FF2B5EF4-FFF2-40B4-BE49-F238E27FC236}">
                <a16:creationId xmlns:a16="http://schemas.microsoft.com/office/drawing/2014/main" id="{199E7C38-440F-5A41-A5D2-FD1AB803E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2" y="217457"/>
            <a:ext cx="912341" cy="478472"/>
          </a:xfrm>
          <a:prstGeom prst="rect">
            <a:avLst/>
          </a:prstGeom>
        </p:spPr>
      </p:pic>
      <p:pic>
        <p:nvPicPr>
          <p:cNvPr id="11" name="Immagine 7">
            <a:extLst>
              <a:ext uri="{FF2B5EF4-FFF2-40B4-BE49-F238E27FC236}">
                <a16:creationId xmlns:a16="http://schemas.microsoft.com/office/drawing/2014/main" id="{163EEA07-7DE6-8744-993D-CC80321396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9238" y="277513"/>
            <a:ext cx="1327554" cy="418416"/>
          </a:xfrm>
          <a:prstGeom prst="rect">
            <a:avLst/>
          </a:prstGeom>
        </p:spPr>
      </p:pic>
      <p:sp>
        <p:nvSpPr>
          <p:cNvPr id="16" name="Titolo 3">
            <a:extLst>
              <a:ext uri="{FF2B5EF4-FFF2-40B4-BE49-F238E27FC236}">
                <a16:creationId xmlns:a16="http://schemas.microsoft.com/office/drawing/2014/main" id="{2BA87F01-242C-FA00-09E3-ABD19C355C83}"/>
              </a:ext>
            </a:extLst>
          </p:cNvPr>
          <p:cNvSpPr txBox="1">
            <a:spLocks/>
          </p:cNvSpPr>
          <p:nvPr/>
        </p:nvSpPr>
        <p:spPr>
          <a:xfrm>
            <a:off x="-2932" y="2927752"/>
            <a:ext cx="12192001" cy="1772263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CH" sz="5400" b="1" dirty="0">
                <a:latin typeface="+mn-lt"/>
              </a:rPr>
              <a:t>Merci!</a:t>
            </a:r>
          </a:p>
          <a:p>
            <a:pPr algn="ctr"/>
            <a:endParaRPr lang="it-CH" sz="5400" b="1" dirty="0">
              <a:latin typeface="+mn-lt"/>
            </a:endParaRPr>
          </a:p>
          <a:p>
            <a:pPr algn="ctr"/>
            <a:r>
              <a:rPr lang="it-CH" sz="5400" b="1" dirty="0">
                <a:latin typeface="+mn-lt"/>
              </a:rPr>
              <a:t>Questions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AEC4EC-D97C-9F7D-E4C4-D8C10CF036A4}"/>
              </a:ext>
            </a:extLst>
          </p:cNvPr>
          <p:cNvSpPr txBox="1"/>
          <p:nvPr/>
        </p:nvSpPr>
        <p:spPr>
          <a:xfrm>
            <a:off x="3487028" y="5340096"/>
            <a:ext cx="5212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Leonardo.caranzano@chuv.ch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75870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Jaun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903</TotalTime>
  <Words>2571</Words>
  <Application>Microsoft Macintosh PowerPoint</Application>
  <PresentationFormat>Grand écran</PresentationFormat>
  <Paragraphs>363</Paragraphs>
  <Slides>39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50" baseType="lpstr">
      <vt:lpstr>Arial Unicode MS</vt:lpstr>
      <vt:lpstr>ＭＳ Ｐゴシック</vt:lpstr>
      <vt:lpstr>Arial</vt:lpstr>
      <vt:lpstr>Calibri</vt:lpstr>
      <vt:lpstr>Calibri Light</vt:lpstr>
      <vt:lpstr>Euphemia UCAS</vt:lpstr>
      <vt:lpstr>Symbol</vt:lpstr>
      <vt:lpstr>Tahoma</vt:lpstr>
      <vt:lpstr>Times</vt:lpstr>
      <vt:lpstr>Wingdings</vt:lpstr>
      <vt:lpstr>Tema di Office</vt:lpstr>
      <vt:lpstr>Céphalées dans un contexte d’urgence</vt:lpstr>
      <vt:lpstr>Epidemiologie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Hémorragie sous-arachnoidienne</vt:lpstr>
      <vt:lpstr>Dissection vaisseux cérébraux</vt:lpstr>
      <vt:lpstr>Thrombose veineuse cérébrale</vt:lpstr>
      <vt:lpstr>Méningo-encéphalite </vt:lpstr>
      <vt:lpstr>Hypertension intracrânienne idiopathique</vt:lpstr>
      <vt:lpstr>Hypertension intracrânienne idiopathique</vt:lpstr>
      <vt:lpstr>Hypotension intracrânienne</vt:lpstr>
      <vt:lpstr>Maladie de Horton</vt:lpstr>
      <vt:lpstr>Syndrome de vasoconstricion réversible</vt:lpstr>
      <vt:lpstr>Cas clinique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Céphalées en post-partum</vt:lpstr>
      <vt:lpstr>Présentation PowerPoint</vt:lpstr>
      <vt:lpstr>Présentation PowerPoint</vt:lpstr>
      <vt:lpstr>Migraine sans aura</vt:lpstr>
      <vt:lpstr>Migraine avec aura</vt:lpstr>
      <vt:lpstr>Cluster Headache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davide strambo</dc:creator>
  <cp:lastModifiedBy>Leonardo Caranzano</cp:lastModifiedBy>
  <cp:revision>28</cp:revision>
  <dcterms:created xsi:type="dcterms:W3CDTF">2022-06-05T09:52:06Z</dcterms:created>
  <dcterms:modified xsi:type="dcterms:W3CDTF">2024-10-24T05:01:31Z</dcterms:modified>
</cp:coreProperties>
</file>